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9" r:id="rId4"/>
    <p:sldId id="282" r:id="rId5"/>
    <p:sldId id="285" r:id="rId6"/>
    <p:sldId id="283" r:id="rId7"/>
    <p:sldId id="280" r:id="rId8"/>
    <p:sldId id="281" r:id="rId9"/>
    <p:sldId id="298" r:id="rId10"/>
    <p:sldId id="286" r:id="rId11"/>
    <p:sldId id="264" r:id="rId12"/>
    <p:sldId id="263" r:id="rId13"/>
    <p:sldId id="275" r:id="rId14"/>
    <p:sldId id="265" r:id="rId15"/>
    <p:sldId id="274" r:id="rId16"/>
    <p:sldId id="266" r:id="rId17"/>
    <p:sldId id="276" r:id="rId18"/>
    <p:sldId id="271" r:id="rId19"/>
    <p:sldId id="272" r:id="rId20"/>
    <p:sldId id="277" r:id="rId21"/>
    <p:sldId id="273" r:id="rId22"/>
    <p:sldId id="287" r:id="rId23"/>
    <p:sldId id="288" r:id="rId24"/>
    <p:sldId id="299" r:id="rId25"/>
    <p:sldId id="300" r:id="rId26"/>
    <p:sldId id="293" r:id="rId27"/>
    <p:sldId id="289" r:id="rId28"/>
    <p:sldId id="301" r:id="rId29"/>
    <p:sldId id="290" r:id="rId30"/>
    <p:sldId id="304" r:id="rId31"/>
    <p:sldId id="291" r:id="rId32"/>
    <p:sldId id="307" r:id="rId33"/>
    <p:sldId id="292" r:id="rId34"/>
    <p:sldId id="310" r:id="rId35"/>
    <p:sldId id="2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753578" cy="11340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304963"/>
            <a:ext cx="10753578" cy="5114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7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0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01189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6063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62824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127" y="5747657"/>
            <a:ext cx="11485266" cy="98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A75095-9C0A-4EA5-B37F-6D788A09D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05" y="2315266"/>
            <a:ext cx="6883790" cy="2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2CDF84-74CF-4015-99AE-85E2AE145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FADB2-1AA9-4E76-A8C4-195BF773696A}"/>
              </a:ext>
            </a:extLst>
          </p:cNvPr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</p:spTree>
    <p:extLst>
      <p:ext uri="{BB962C8B-B14F-4D97-AF65-F5344CB8AC3E}">
        <p14:creationId xmlns:p14="http://schemas.microsoft.com/office/powerpoint/2010/main" val="106432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59CB95-31DF-4789-8FBA-DA4B09B5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06"/>
            <a:ext cx="10522634" cy="591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1" y="3371859"/>
            <a:ext cx="8328580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1" y="4920938"/>
            <a:ext cx="832858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7A6AD37-5153-457E-9CFB-C79740E7D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738"/>
            <a:ext cx="13968045" cy="7857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2683" y="4025093"/>
            <a:ext cx="735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59AF29-B94E-4512-B993-22975D13E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63" y="1639491"/>
            <a:ext cx="6686045" cy="21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58645" y="1443055"/>
            <a:ext cx="0" cy="521212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18"/>
            <a:ext cx="10522634" cy="591898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F1E808-B3BD-4E2D-AB7A-EC882B07A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3" y="1188531"/>
            <a:ext cx="3183925" cy="103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0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0" y="4920938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78755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313"/>
            <a:ext cx="9258622" cy="520797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61F418-604D-40AF-BEDE-DCAB87A2D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755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755" y="4892802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893733"/>
            <a:ext cx="1225296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3"/>
          <a:stretch/>
        </p:blipFill>
        <p:spPr>
          <a:xfrm>
            <a:off x="2726268" y="-15375"/>
            <a:ext cx="9526692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75489"/>
            <a:ext cx="6756400" cy="3774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503336"/>
            <a:ext cx="67564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3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4893733"/>
            <a:ext cx="12192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6"/>
          <a:stretch/>
        </p:blipFill>
        <p:spPr>
          <a:xfrm>
            <a:off x="8707902" y="-15375"/>
            <a:ext cx="3484098" cy="689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" y="-15375"/>
            <a:ext cx="11562050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643467"/>
            <a:ext cx="8686800" cy="36067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6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435603"/>
            <a:ext cx="86868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2748"/>
            <a:ext cx="12192000" cy="3889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71155"/>
            <a:ext cx="12192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5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307641"/>
            <a:ext cx="10872057" cy="4946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4" b="23034"/>
          <a:stretch/>
        </p:blipFill>
        <p:spPr>
          <a:xfrm>
            <a:off x="0" y="6778476"/>
            <a:ext cx="12198096" cy="81634"/>
          </a:xfrm>
          <a:prstGeom prst="rect">
            <a:avLst/>
          </a:prstGeom>
        </p:spPr>
      </p:pic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838200" y="133610"/>
            <a:ext cx="10872056" cy="1167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A63EAF9-CD0E-470F-B9F7-98763E36981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29" y="6407867"/>
            <a:ext cx="912204" cy="2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B3D6-D6EE-4C14-9405-1A797FF9C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Assignment Groups</a:t>
            </a:r>
          </a:p>
        </p:txBody>
      </p:sp>
    </p:spTree>
    <p:extLst>
      <p:ext uri="{BB962C8B-B14F-4D97-AF65-F5344CB8AC3E}">
        <p14:creationId xmlns:p14="http://schemas.microsoft.com/office/powerpoint/2010/main" val="167972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1E56-E088-9D76-2CA8-98C8304C3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Primary Workflow</a:t>
            </a:r>
          </a:p>
        </p:txBody>
      </p:sp>
    </p:spTree>
    <p:extLst>
      <p:ext uri="{BB962C8B-B14F-4D97-AF65-F5344CB8AC3E}">
        <p14:creationId xmlns:p14="http://schemas.microsoft.com/office/powerpoint/2010/main" val="422620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141-AA0D-4708-AA4F-B52E297C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MAINTENANCE</a:t>
            </a:r>
          </a:p>
        </p:txBody>
      </p:sp>
    </p:spTree>
    <p:extLst>
      <p:ext uri="{BB962C8B-B14F-4D97-AF65-F5344CB8AC3E}">
        <p14:creationId xmlns:p14="http://schemas.microsoft.com/office/powerpoint/2010/main" val="1926337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0" y="1693103"/>
            <a:ext cx="10281249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Daily Maintenance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assignments are common tasks that can be assigned to most users because these assignments do not require an investigation.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315EA-3976-28AD-E637-C795376AAA00}"/>
              </a:ext>
            </a:extLst>
          </p:cNvPr>
          <p:cNvSpPr txBox="1"/>
          <p:nvPr/>
        </p:nvSpPr>
        <p:spPr>
          <a:xfrm>
            <a:off x="355121" y="3843069"/>
            <a:ext cx="1028124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Check to see if the merchant posted a refund for the disputed charge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a pending charge to see if it’s posted to the account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Look at documentation the account holder sent in via email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4356BD-1452-AE30-2D90-3A029C9C446E}"/>
              </a:ext>
            </a:extLst>
          </p:cNvPr>
          <p:cNvCxnSpPr>
            <a:cxnSpLocks/>
          </p:cNvCxnSpPr>
          <p:nvPr/>
        </p:nvCxnSpPr>
        <p:spPr>
          <a:xfrm>
            <a:off x="494581" y="3453455"/>
            <a:ext cx="103761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59330D77-3FC7-1785-0FF9-727835360507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Daily Maintenance</a:t>
            </a:r>
          </a:p>
        </p:txBody>
      </p:sp>
    </p:spTree>
    <p:extLst>
      <p:ext uri="{BB962C8B-B14F-4D97-AF65-F5344CB8AC3E}">
        <p14:creationId xmlns:p14="http://schemas.microsoft.com/office/powerpoint/2010/main" val="302903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B02488-A668-1E0A-BA57-4B1AD77C5489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ABCE1-EAE6-157B-BC87-5E73176B25E1}"/>
              </a:ext>
            </a:extLst>
          </p:cNvPr>
          <p:cNvSpPr txBox="1"/>
          <p:nvPr/>
        </p:nvSpPr>
        <p:spPr>
          <a:xfrm>
            <a:off x="355121" y="1288303"/>
            <a:ext cx="10583174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Authorization Review: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QFD checks to see if a pending disputed transaction has posted every 6 hours for five days. If the posting is not found or is a partial match, an analyst will complete the review.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Enrichment: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QFD will make a call to the network to get transaction data that will assist in the investigation. Analysts will enter any required information into QFD.  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Documentation: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documentation is required from the account holder, this task will need to be fulfilled. An analyst will review the document received by the account holder.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/>
                <a:ea typeface="Arial" charset="0"/>
                <a:cs typeface="Arial"/>
              </a:rPr>
              <a:t>Check for Merchant Credit: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Arial" charset="0"/>
                <a:cs typeface="Arial"/>
              </a:rPr>
              <a:t>QFD checks for a refund that is promised by the merchant through the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Arial" charset="0"/>
                <a:cs typeface="Arial"/>
              </a:rPr>
              <a:t>Verifi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Arial" charset="0"/>
                <a:cs typeface="Arial"/>
              </a:rPr>
              <a:t>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Arial" charset="0"/>
                <a:cs typeface="Arial"/>
              </a:rPr>
              <a:t>Ethoca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/>
                <a:ea typeface="Arial" charset="0"/>
                <a:cs typeface="Arial"/>
              </a:rPr>
              <a:t> check or has located a credit that matches the disputed charge. An analyst will apply the refund to the disputed transaction resulting in a denial.  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>
              <a:spcAft>
                <a:spcPts val="180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Responses: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 analyst will review inbound correspondence from the account holder or notes from an intake specialist.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83F81D-B624-5D36-CCC2-B418AA518E80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Key Assignments</a:t>
            </a:r>
          </a:p>
        </p:txBody>
      </p:sp>
    </p:spTree>
    <p:extLst>
      <p:ext uri="{BB962C8B-B14F-4D97-AF65-F5344CB8AC3E}">
        <p14:creationId xmlns:p14="http://schemas.microsoft.com/office/powerpoint/2010/main" val="114191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2743-3721-451C-B925-F7E9048F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CREDIT REVIEW</a:t>
            </a:r>
          </a:p>
        </p:txBody>
      </p:sp>
    </p:spTree>
    <p:extLst>
      <p:ext uri="{BB962C8B-B14F-4D97-AF65-F5344CB8AC3E}">
        <p14:creationId xmlns:p14="http://schemas.microsoft.com/office/powerpoint/2010/main" val="28549491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C57D0B-6769-B518-0E73-ECE3583CB64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0FA5C-0A3B-A68F-73C0-5B9D8822FA59}"/>
              </a:ext>
            </a:extLst>
          </p:cNvPr>
          <p:cNvSpPr txBox="1"/>
          <p:nvPr/>
        </p:nvSpPr>
        <p:spPr>
          <a:xfrm>
            <a:off x="355121" y="1691236"/>
            <a:ext cx="1010153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Provisional Credit Review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assignments are reg-bound provisional credit issuance tasks. Analysts can write-off, deny, or pend the dispute as a part of this assignment.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B3B8F-C475-D519-B4D7-4C17767BD5D3}"/>
              </a:ext>
            </a:extLst>
          </p:cNvPr>
          <p:cNvCxnSpPr>
            <a:cxnSpLocks/>
          </p:cNvCxnSpPr>
          <p:nvPr/>
        </p:nvCxnSpPr>
        <p:spPr>
          <a:xfrm>
            <a:off x="432756" y="3429000"/>
            <a:ext cx="103761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C5203B-09A2-F4E5-5953-560E76C0EEC8}"/>
              </a:ext>
            </a:extLst>
          </p:cNvPr>
          <p:cNvSpPr txBox="1"/>
          <p:nvPr/>
        </p:nvSpPr>
        <p:spPr>
          <a:xfrm>
            <a:off x="355121" y="3839654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Grant provisional credit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155F59-47F8-F818-442C-485176E62D74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Provisional Credit Review</a:t>
            </a:r>
          </a:p>
        </p:txBody>
      </p:sp>
    </p:spTree>
    <p:extLst>
      <p:ext uri="{BB962C8B-B14F-4D97-AF65-F5344CB8AC3E}">
        <p14:creationId xmlns:p14="http://schemas.microsoft.com/office/powerpoint/2010/main" val="140075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3637-76EA-4C29-BA1A-CC8D54A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RECOVERY DEADLINE</a:t>
            </a:r>
          </a:p>
        </p:txBody>
      </p:sp>
    </p:spTree>
    <p:extLst>
      <p:ext uri="{BB962C8B-B14F-4D97-AF65-F5344CB8AC3E}">
        <p14:creationId xmlns:p14="http://schemas.microsoft.com/office/powerpoint/2010/main" val="325779194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7E191F-ADA1-4D26-325A-402AF025EFCA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6E14E-C667-043C-B23B-B98CB6D40339}"/>
              </a:ext>
            </a:extLst>
          </p:cNvPr>
          <p:cNvSpPr txBox="1"/>
          <p:nvPr/>
        </p:nvSpPr>
        <p:spPr>
          <a:xfrm>
            <a:off x="355121" y="1652777"/>
            <a:ext cx="10315755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Next Recovery Deadline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assignments involve preparing and submitting the chargeback or pursuing recovery. This group is focused on initiating the recovery process.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599CA-3788-62B8-82C9-2F4E2B67AAB4}"/>
              </a:ext>
            </a:extLst>
          </p:cNvPr>
          <p:cNvSpPr txBox="1"/>
          <p:nvPr/>
        </p:nvSpPr>
        <p:spPr>
          <a:xfrm>
            <a:off x="355121" y="3941209"/>
            <a:ext cx="800100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Manually reporting fraud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Selecting the recovery reason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Correcting and completing the chargeback form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7DADB8-3CEB-EC3C-D01B-BB945BFB8664}"/>
              </a:ext>
            </a:extLst>
          </p:cNvPr>
          <p:cNvCxnSpPr>
            <a:cxnSpLocks/>
          </p:cNvCxnSpPr>
          <p:nvPr/>
        </p:nvCxnSpPr>
        <p:spPr>
          <a:xfrm>
            <a:off x="494581" y="3518153"/>
            <a:ext cx="103761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9F1E2DD-68BF-DAC1-2FF9-C9FDAC30A00F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Next Recovery Deadline</a:t>
            </a:r>
          </a:p>
        </p:txBody>
      </p:sp>
    </p:spTree>
    <p:extLst>
      <p:ext uri="{BB962C8B-B14F-4D97-AF65-F5344CB8AC3E}">
        <p14:creationId xmlns:p14="http://schemas.microsoft.com/office/powerpoint/2010/main" val="341981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4E9967-3FEE-BEA6-BC23-7F14808CEAFA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47873-F5D0-68A7-B9E8-B3E0B701E4F7}"/>
              </a:ext>
            </a:extLst>
          </p:cNvPr>
          <p:cNvSpPr txBox="1"/>
          <p:nvPr/>
        </p:nvSpPr>
        <p:spPr>
          <a:xfrm>
            <a:off x="355121" y="1506102"/>
            <a:ext cx="10101532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Fraud Reporting: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Reporting fraud is executed on fraud card claims. Fraud reporting occurs immediately after enrichment or when one of the following actions are initiated: chargeback, deny, write-off. An analyst will need to complete fraud reporting manually if the disputed transaction was manually added or a part of an alternate network. 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Disposition Case: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Chargebacks are submitted and managed as part of this task. This includes write-offs and denials, and requesting information from the account holder.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Execute Chargeback: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 analyst will need to manually complete the case filing if the disputed transaction was manually added or a part of an alternate network.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5BEAC7-5137-D165-E908-0C060203FBF1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Key Assignments</a:t>
            </a:r>
          </a:p>
        </p:txBody>
      </p:sp>
    </p:spTree>
    <p:extLst>
      <p:ext uri="{BB962C8B-B14F-4D97-AF65-F5344CB8AC3E}">
        <p14:creationId xmlns:p14="http://schemas.microsoft.com/office/powerpoint/2010/main" val="130965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141-AA0D-4708-AA4F-B52E297C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LIFECYCLE RECOVERY</a:t>
            </a:r>
          </a:p>
        </p:txBody>
      </p:sp>
    </p:spTree>
    <p:extLst>
      <p:ext uri="{BB962C8B-B14F-4D97-AF65-F5344CB8AC3E}">
        <p14:creationId xmlns:p14="http://schemas.microsoft.com/office/powerpoint/2010/main" val="37145135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C97B-BA0B-C41B-0625-9398290F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groups</a:t>
            </a:r>
          </a:p>
        </p:txBody>
      </p:sp>
    </p:spTree>
    <p:extLst>
      <p:ext uri="{BB962C8B-B14F-4D97-AF65-F5344CB8AC3E}">
        <p14:creationId xmlns:p14="http://schemas.microsoft.com/office/powerpoint/2010/main" val="386975319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19B05-5DF3-76D9-92BE-6CB02ACF11AC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759-714F-B28B-DE35-1F722818D6CC}"/>
              </a:ext>
            </a:extLst>
          </p:cNvPr>
          <p:cNvSpPr txBox="1"/>
          <p:nvPr/>
        </p:nvSpPr>
        <p:spPr>
          <a:xfrm>
            <a:off x="355121" y="1560725"/>
            <a:ext cx="10100094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Late Lifecycle Recovery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include post-chargeback case 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3939F-076B-36EF-BB38-1A861D9CE6B2}"/>
              </a:ext>
            </a:extLst>
          </p:cNvPr>
          <p:cNvSpPr txBox="1"/>
          <p:nvPr/>
        </p:nvSpPr>
        <p:spPr>
          <a:xfrm>
            <a:off x="355121" y="3718885"/>
            <a:ext cx="609887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merchant documents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Make write-off and deny decisions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Manually update the case filing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8FA40-3EF7-A323-70C4-A69FB19845F4}"/>
              </a:ext>
            </a:extLst>
          </p:cNvPr>
          <p:cNvCxnSpPr>
            <a:cxnSpLocks/>
          </p:cNvCxnSpPr>
          <p:nvPr/>
        </p:nvCxnSpPr>
        <p:spPr>
          <a:xfrm>
            <a:off x="494581" y="3319746"/>
            <a:ext cx="103761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774B8C9-98C6-FD4D-8202-A6CF1885F749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Late Lifecycle Recovery</a:t>
            </a:r>
          </a:p>
        </p:txBody>
      </p:sp>
    </p:spTree>
    <p:extLst>
      <p:ext uri="{BB962C8B-B14F-4D97-AF65-F5344CB8AC3E}">
        <p14:creationId xmlns:p14="http://schemas.microsoft.com/office/powerpoint/2010/main" val="405536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D77E61-C29A-8E59-B0CF-28F417B6827B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8607C-C374-4991-CB39-1F0A40B5482E}"/>
              </a:ext>
            </a:extLst>
          </p:cNvPr>
          <p:cNvSpPr txBox="1"/>
          <p:nvPr/>
        </p:nvSpPr>
        <p:spPr>
          <a:xfrm>
            <a:off x="355121" y="1506958"/>
            <a:ext cx="10101532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Review Dispute Response: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merchant has responded to the chargeback on Visa disputes. Analysts will review merchant documents to determine next steps.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Review Representment: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merchant has responded to the chargeback on Mastercard claims. Analysts will review merchant documents to determine next steps.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Review Pre-Arbitration: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Pre-arbitration was initiated, and the Acquirer has responded. Analysts will review the merchant’s response to determine next steps.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Review Arbitration: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Arbitration was initiated, and the Acquirer has responded. Analysts will review the merchant’s response to determine next steps.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F86B4-3AD9-2EC2-B4E4-185CCD4CA240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Key Assignments</a:t>
            </a:r>
          </a:p>
        </p:txBody>
      </p:sp>
    </p:spTree>
    <p:extLst>
      <p:ext uri="{BB962C8B-B14F-4D97-AF65-F5344CB8AC3E}">
        <p14:creationId xmlns:p14="http://schemas.microsoft.com/office/powerpoint/2010/main" val="2778250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1E56-E088-9D76-2CA8-98C8304C3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Assignment Groups</a:t>
            </a:r>
          </a:p>
        </p:txBody>
      </p:sp>
    </p:spTree>
    <p:extLst>
      <p:ext uri="{BB962C8B-B14F-4D97-AF65-F5344CB8AC3E}">
        <p14:creationId xmlns:p14="http://schemas.microsoft.com/office/powerpoint/2010/main" val="128035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89F1-702B-CDDF-9FE4-9281D4CE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Critical</a:t>
            </a:r>
          </a:p>
        </p:txBody>
      </p:sp>
    </p:spTree>
    <p:extLst>
      <p:ext uri="{BB962C8B-B14F-4D97-AF65-F5344CB8AC3E}">
        <p14:creationId xmlns:p14="http://schemas.microsoft.com/office/powerpoint/2010/main" val="22756799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19B05-5DF3-76D9-92BE-6CB02ACF11AC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759-714F-B28B-DE35-1F722818D6CC}"/>
              </a:ext>
            </a:extLst>
          </p:cNvPr>
          <p:cNvSpPr txBox="1"/>
          <p:nvPr/>
        </p:nvSpPr>
        <p:spPr>
          <a:xfrm>
            <a:off x="355121" y="1354082"/>
            <a:ext cx="10100094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Daily Critical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include failure resolution and exception work. These tasks typically require access to an external system where manual accounting adjustments can be made, and cards/accounts can be closed and reissued/reopened.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3939F-076B-36EF-BB38-1A861D9CE6B2}"/>
              </a:ext>
            </a:extLst>
          </p:cNvPr>
          <p:cNvSpPr txBox="1"/>
          <p:nvPr/>
        </p:nvSpPr>
        <p:spPr>
          <a:xfrm>
            <a:off x="355121" y="3865533"/>
            <a:ext cx="609887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Manual accounting adjustments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Block/reissue card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Credit Bureau reporting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8FA40-3EF7-A323-70C4-A69FB19845F4}"/>
              </a:ext>
            </a:extLst>
          </p:cNvPr>
          <p:cNvCxnSpPr>
            <a:cxnSpLocks/>
          </p:cNvCxnSpPr>
          <p:nvPr/>
        </p:nvCxnSpPr>
        <p:spPr>
          <a:xfrm>
            <a:off x="355121" y="3362878"/>
            <a:ext cx="103761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774B8C9-98C6-FD4D-8202-A6CF1885F749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Daily Critical</a:t>
            </a:r>
          </a:p>
        </p:txBody>
      </p:sp>
    </p:spTree>
    <p:extLst>
      <p:ext uri="{BB962C8B-B14F-4D97-AF65-F5344CB8AC3E}">
        <p14:creationId xmlns:p14="http://schemas.microsoft.com/office/powerpoint/2010/main" val="199748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D77E61-C29A-8E59-B0CF-28F417B6827B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8607C-C374-4991-CB39-1F0A40B5482E}"/>
              </a:ext>
            </a:extLst>
          </p:cNvPr>
          <p:cNvSpPr txBox="1"/>
          <p:nvPr/>
        </p:nvSpPr>
        <p:spPr>
          <a:xfrm>
            <a:off x="355121" y="1452426"/>
            <a:ext cx="1124668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Block/Reissue Card: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 analyst is prompted to use an external system to block/reissue the card.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Execute Accounting: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 analyst is prompted to use an external system to complete the accounting adjustment.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Letter Failed to Send: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letter or email could not be sent using QFD. An analyst is prompted to use an external system or follow internal guidelines to send the correspondence.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Set Amount in Dispute: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 analyst is prompted to place the account into a dispute status.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F86B4-3AD9-2EC2-B4E4-185CCD4CA240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Key Assignments</a:t>
            </a:r>
          </a:p>
        </p:txBody>
      </p:sp>
    </p:spTree>
    <p:extLst>
      <p:ext uri="{BB962C8B-B14F-4D97-AF65-F5344CB8AC3E}">
        <p14:creationId xmlns:p14="http://schemas.microsoft.com/office/powerpoint/2010/main" val="2577179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1227278"/>
            <a:ext cx="91339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Daily Critical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are assigned based on the task due date which varies. Assignments carry different due dates because of compliance and regulatory requirements.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1D5D73-C57D-ED3D-1071-3561E53AACCA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Prioritization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EB8B50-F5DE-BD3A-49FA-E5F0AD835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56259"/>
              </p:ext>
            </p:extLst>
          </p:nvPr>
        </p:nvGraphicFramePr>
        <p:xfrm>
          <a:off x="1515254" y="3429000"/>
          <a:ext cx="8195334" cy="27567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97667">
                  <a:extLst>
                    <a:ext uri="{9D8B030D-6E8A-4147-A177-3AD203B41FA5}">
                      <a16:colId xmlns:a16="http://schemas.microsoft.com/office/drawing/2014/main" val="310797066"/>
                    </a:ext>
                  </a:extLst>
                </a:gridCol>
                <a:gridCol w="4097667">
                  <a:extLst>
                    <a:ext uri="{9D8B030D-6E8A-4147-A177-3AD203B41FA5}">
                      <a16:colId xmlns:a16="http://schemas.microsoft.com/office/drawing/2014/main" val="3935366018"/>
                    </a:ext>
                  </a:extLst>
                </a:gridCol>
              </a:tblGrid>
              <a:tr h="5513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Next LT Pro" panose="020B0504020202020204" pitchFamily="34" charset="0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Next LT Pro" panose="020B0504020202020204" pitchFamily="34" charset="0"/>
                        </a:rPr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556465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Block/Reissue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Contact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50089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Execute 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Same day as accounting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066578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Letter Failed to 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Contact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63579"/>
                  </a:ext>
                </a:extLst>
              </a:tr>
              <a:tr h="551356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Set Amount in Dispute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" panose="020B0504020202020204" pitchFamily="34" charset="0"/>
                        </a:rPr>
                        <a:t>Contact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886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F28ACB-F56E-B13B-15AD-64C3CF48ECA1}"/>
              </a:ext>
            </a:extLst>
          </p:cNvPr>
          <p:cNvCxnSpPr>
            <a:cxnSpLocks/>
          </p:cNvCxnSpPr>
          <p:nvPr/>
        </p:nvCxnSpPr>
        <p:spPr>
          <a:xfrm>
            <a:off x="425569" y="2948810"/>
            <a:ext cx="103761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03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2435-9431-3670-AA28-8B799F30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Unworkable</a:t>
            </a:r>
          </a:p>
        </p:txBody>
      </p:sp>
    </p:spTree>
    <p:extLst>
      <p:ext uri="{BB962C8B-B14F-4D97-AF65-F5344CB8AC3E}">
        <p14:creationId xmlns:p14="http://schemas.microsoft.com/office/powerpoint/2010/main" val="1333074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19B05-5DF3-76D9-92BE-6CB02ACF11AC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759-714F-B28B-DE35-1F722818D6CC}"/>
              </a:ext>
            </a:extLst>
          </p:cNvPr>
          <p:cNvSpPr txBox="1"/>
          <p:nvPr/>
        </p:nvSpPr>
        <p:spPr>
          <a:xfrm>
            <a:off x="355121" y="1429032"/>
            <a:ext cx="11195649" cy="2154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Unworkable</a:t>
            </a:r>
            <a:r>
              <a:rPr lang="en-US" sz="26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involve a reported technical issue or system error. 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Analysts can mark a task as Unworkable using the Other Actions menu. 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Managers will review the task, attempt to resolve the assignment or replicate the task, and escalate the issue to Quavo if needed.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74B8C9-98C6-FD4D-8202-A6CF1885F749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Unworkable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4619383"/>
            <a:ext cx="91339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Unworkable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tasks are assigned based on the task due date, which varies. Assignments carry different due dates because of compliance and regulatory requirements.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F28ACB-F56E-B13B-15AD-64C3CF48ECA1}"/>
              </a:ext>
            </a:extLst>
          </p:cNvPr>
          <p:cNvCxnSpPr>
            <a:cxnSpLocks/>
          </p:cNvCxnSpPr>
          <p:nvPr/>
        </p:nvCxnSpPr>
        <p:spPr>
          <a:xfrm>
            <a:off x="355121" y="4130631"/>
            <a:ext cx="103761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0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41F-29C5-6B45-5FB2-F3E082B2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4469284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1617074"/>
            <a:ext cx="6133382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 Groups are shared pools of user tasks. These groups house tasks that are similar in function or occur in related recovery steps. 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 Groups enable teams to achieve production goals by keeping work volumes healthy, ensuring compliance, and organizing tasks to complement analyst skills.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C9486-57D7-2387-8DCA-464FEF67BE47}"/>
              </a:ext>
            </a:extLst>
          </p:cNvPr>
          <p:cNvCxnSpPr>
            <a:cxnSpLocks/>
          </p:cNvCxnSpPr>
          <p:nvPr/>
        </p:nvCxnSpPr>
        <p:spPr>
          <a:xfrm>
            <a:off x="6745857" y="1424076"/>
            <a:ext cx="0" cy="464148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8FCF16-B5D5-F168-93EA-844FF30AE8BB}"/>
              </a:ext>
            </a:extLst>
          </p:cNvPr>
          <p:cNvSpPr txBox="1"/>
          <p:nvPr/>
        </p:nvSpPr>
        <p:spPr>
          <a:xfrm>
            <a:off x="7099540" y="1617074"/>
            <a:ext cx="4554747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 Groups that contribute to recovery are a part of the Primary Workflow. </a:t>
            </a:r>
          </a:p>
        </p:txBody>
      </p:sp>
      <p:pic>
        <p:nvPicPr>
          <p:cNvPr id="5" name="Graphic 4" descr="Workflow with solid fill">
            <a:extLst>
              <a:ext uri="{FF2B5EF4-FFF2-40B4-BE49-F238E27FC236}">
                <a16:creationId xmlns:a16="http://schemas.microsoft.com/office/drawing/2014/main" id="{1723BA94-E069-94AC-4FDF-E34C7FDAD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3057" y="3861999"/>
            <a:ext cx="1170317" cy="1170317"/>
          </a:xfrm>
          <a:prstGeom prst="rect">
            <a:avLst/>
          </a:prstGeom>
        </p:spPr>
      </p:pic>
      <p:pic>
        <p:nvPicPr>
          <p:cNvPr id="9" name="Graphic 8" descr="Workflow with solid fill">
            <a:extLst>
              <a:ext uri="{FF2B5EF4-FFF2-40B4-BE49-F238E27FC236}">
                <a16:creationId xmlns:a16="http://schemas.microsoft.com/office/drawing/2014/main" id="{92A846CE-B9D1-087B-1B84-72B74A696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3068" y="3861999"/>
            <a:ext cx="1170317" cy="1170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582A74-E9DC-0498-9D2C-1C1E65D41719}"/>
              </a:ext>
            </a:extLst>
          </p:cNvPr>
          <p:cNvSpPr txBox="1"/>
          <p:nvPr/>
        </p:nvSpPr>
        <p:spPr>
          <a:xfrm>
            <a:off x="7099541" y="3384697"/>
            <a:ext cx="22773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Primary Workflow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8FCB5-F675-FB69-1B8A-F3579772E86D}"/>
              </a:ext>
            </a:extLst>
          </p:cNvPr>
          <p:cNvSpPr txBox="1"/>
          <p:nvPr/>
        </p:nvSpPr>
        <p:spPr>
          <a:xfrm>
            <a:off x="9592574" y="3384697"/>
            <a:ext cx="17712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Exclusion List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9F89E6-1614-884C-B180-72FE495B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1" y="216660"/>
            <a:ext cx="10515600" cy="5759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916921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19B05-5DF3-76D9-92BE-6CB02ACF11AC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759-714F-B28B-DE35-1F722818D6CC}"/>
              </a:ext>
            </a:extLst>
          </p:cNvPr>
          <p:cNvSpPr txBox="1"/>
          <p:nvPr/>
        </p:nvSpPr>
        <p:spPr>
          <a:xfrm>
            <a:off x="355121" y="1301963"/>
            <a:ext cx="10100094" cy="23237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Manager Approval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are only available when configured. All provisional credit issuances, write-offs, and denials over a specified dollar amount are present in this group. 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Managers will review the analyst’s decision and either approve or deny the action.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8FA40-3EF7-A323-70C4-A69FB19845F4}"/>
              </a:ext>
            </a:extLst>
          </p:cNvPr>
          <p:cNvCxnSpPr>
            <a:cxnSpLocks/>
          </p:cNvCxnSpPr>
          <p:nvPr/>
        </p:nvCxnSpPr>
        <p:spPr>
          <a:xfrm>
            <a:off x="424851" y="4173761"/>
            <a:ext cx="10376140" cy="0"/>
          </a:xfrm>
          <a:prstGeom prst="line">
            <a:avLst/>
          </a:prstGeom>
          <a:ln w="28575">
            <a:solidFill>
              <a:srgbClr val="1F2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774B8C9-98C6-FD4D-8202-A6CF1885F749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4686471"/>
            <a:ext cx="91339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Manager Approval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are assigned based on the task due date, which varies. Assignments carry different due dates because of compliance and regulatory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083234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0AC9-4951-2CA5-7874-065A451B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reg</a:t>
            </a:r>
          </a:p>
        </p:txBody>
      </p:sp>
    </p:spTree>
    <p:extLst>
      <p:ext uri="{BB962C8B-B14F-4D97-AF65-F5344CB8AC3E}">
        <p14:creationId xmlns:p14="http://schemas.microsoft.com/office/powerpoint/2010/main" val="387368184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19B05-5DF3-76D9-92BE-6CB02ACF11AC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759-714F-B28B-DE35-1F722818D6CC}"/>
              </a:ext>
            </a:extLst>
          </p:cNvPr>
          <p:cNvSpPr txBox="1"/>
          <p:nvPr/>
        </p:nvSpPr>
        <p:spPr>
          <a:xfrm>
            <a:off x="355121" y="1399802"/>
            <a:ext cx="10100094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Non Reg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include all claims not protected by Regulation E/Z. Because this assignment group reflects all tasks, users who work in this group must be trained to work all assignments..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8FA40-3EF7-A323-70C4-A69FB19845F4}"/>
              </a:ext>
            </a:extLst>
          </p:cNvPr>
          <p:cNvCxnSpPr>
            <a:cxnSpLocks/>
          </p:cNvCxnSpPr>
          <p:nvPr/>
        </p:nvCxnSpPr>
        <p:spPr>
          <a:xfrm>
            <a:off x="494581" y="3492274"/>
            <a:ext cx="1037614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774B8C9-98C6-FD4D-8202-A6CF1885F749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Non Reg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4292085"/>
            <a:ext cx="913393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Non Reg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are prioritized by the oldest claim date.</a:t>
            </a:r>
          </a:p>
        </p:txBody>
      </p:sp>
    </p:spTree>
    <p:extLst>
      <p:ext uri="{BB962C8B-B14F-4D97-AF65-F5344CB8AC3E}">
        <p14:creationId xmlns:p14="http://schemas.microsoft.com/office/powerpoint/2010/main" val="3338394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E6C4-E99D-F8BA-004F-B3E11CE4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dollar</a:t>
            </a:r>
          </a:p>
        </p:txBody>
      </p:sp>
    </p:spTree>
    <p:extLst>
      <p:ext uri="{BB962C8B-B14F-4D97-AF65-F5344CB8AC3E}">
        <p14:creationId xmlns:p14="http://schemas.microsoft.com/office/powerpoint/2010/main" val="12322855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C19B05-5DF3-76D9-92BE-6CB02ACF11AC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C759-714F-B28B-DE35-1F722818D6CC}"/>
              </a:ext>
            </a:extLst>
          </p:cNvPr>
          <p:cNvSpPr txBox="1"/>
          <p:nvPr/>
        </p:nvSpPr>
        <p:spPr>
          <a:xfrm>
            <a:off x="355121" y="1407865"/>
            <a:ext cx="10859219" cy="19236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High Dollar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are only available when configured. All casework on claims over a certain dollar amount are present in this group. 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Analysts who work in this group must be trained to work all assignments.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8FA40-3EF7-A323-70C4-A69FB19845F4}"/>
              </a:ext>
            </a:extLst>
          </p:cNvPr>
          <p:cNvCxnSpPr>
            <a:cxnSpLocks/>
          </p:cNvCxnSpPr>
          <p:nvPr/>
        </p:nvCxnSpPr>
        <p:spPr>
          <a:xfrm>
            <a:off x="425570" y="3880463"/>
            <a:ext cx="103761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774B8C9-98C6-FD4D-8202-A6CF1885F749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High Dollar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4481216"/>
            <a:ext cx="9133936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High Dollar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tasks are assigned based on the task due date which varies. Assignments carry different due dates because of compliance and regulatory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1494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6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21" y="216660"/>
            <a:ext cx="10515600" cy="5759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Primary Workflow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0" y="1773995"/>
            <a:ext cx="5968039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Assignment Groups that contribute to recovery are a part of the Primary Workflow. These tasks precede and follow recovery.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If earlier tasks in the resolution process miss their deadline, they will move to Assignment Groups handling later stages in the dispute lifecycle.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A8B2EF-ECAC-0918-F46B-4ACEA97285BC}"/>
              </a:ext>
            </a:extLst>
          </p:cNvPr>
          <p:cNvCxnSpPr>
            <a:cxnSpLocks/>
          </p:cNvCxnSpPr>
          <p:nvPr/>
        </p:nvCxnSpPr>
        <p:spPr>
          <a:xfrm>
            <a:off x="6823494" y="1372241"/>
            <a:ext cx="0" cy="464148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5E9FDA-1B32-26D7-711C-E2A2F18D3A66}"/>
              </a:ext>
            </a:extLst>
          </p:cNvPr>
          <p:cNvSpPr/>
          <p:nvPr/>
        </p:nvSpPr>
        <p:spPr>
          <a:xfrm>
            <a:off x="7489167" y="1372241"/>
            <a:ext cx="3561271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809F2-FD29-2B49-4639-E2557226288E}"/>
              </a:ext>
            </a:extLst>
          </p:cNvPr>
          <p:cNvSpPr txBox="1"/>
          <p:nvPr/>
        </p:nvSpPr>
        <p:spPr>
          <a:xfrm>
            <a:off x="7811938" y="1405850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Daily Maintenance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9B6AC4-D8DF-EA3F-8DBA-4779C4EFD2F4}"/>
              </a:ext>
            </a:extLst>
          </p:cNvPr>
          <p:cNvSpPr/>
          <p:nvPr/>
        </p:nvSpPr>
        <p:spPr>
          <a:xfrm>
            <a:off x="7489168" y="2160864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F1E2B-5535-8DA9-0567-70B4CFE57835}"/>
              </a:ext>
            </a:extLst>
          </p:cNvPr>
          <p:cNvSpPr txBox="1"/>
          <p:nvPr/>
        </p:nvSpPr>
        <p:spPr>
          <a:xfrm>
            <a:off x="7811938" y="2211345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Provisional Credit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0FF3A-CA89-A3FF-D8DD-04F1E5152065}"/>
              </a:ext>
            </a:extLst>
          </p:cNvPr>
          <p:cNvSpPr/>
          <p:nvPr/>
        </p:nvSpPr>
        <p:spPr>
          <a:xfrm>
            <a:off x="7489168" y="2949487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1FB40-7EE2-C454-46A9-CEABEBBE3026}"/>
              </a:ext>
            </a:extLst>
          </p:cNvPr>
          <p:cNvSpPr txBox="1"/>
          <p:nvPr/>
        </p:nvSpPr>
        <p:spPr>
          <a:xfrm>
            <a:off x="7489167" y="2986129"/>
            <a:ext cx="35612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Next Recovery Deadline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9FCD9C-6989-E938-9B1F-68074DFEA3B8}"/>
              </a:ext>
            </a:extLst>
          </p:cNvPr>
          <p:cNvSpPr/>
          <p:nvPr/>
        </p:nvSpPr>
        <p:spPr>
          <a:xfrm>
            <a:off x="7489168" y="3738110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09809-1043-CD81-33D7-9BE0C19F984D}"/>
              </a:ext>
            </a:extLst>
          </p:cNvPr>
          <p:cNvSpPr txBox="1"/>
          <p:nvPr/>
        </p:nvSpPr>
        <p:spPr>
          <a:xfrm>
            <a:off x="7811938" y="3788591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Late Lifecycle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23124B-56C3-20B0-DF83-4DDCBAFCD0DE}"/>
              </a:ext>
            </a:extLst>
          </p:cNvPr>
          <p:cNvSpPr/>
          <p:nvPr/>
        </p:nvSpPr>
        <p:spPr>
          <a:xfrm>
            <a:off x="7489168" y="4526733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01D24-305F-C8D5-30FE-BAB84BC4D9FF}"/>
              </a:ext>
            </a:extLst>
          </p:cNvPr>
          <p:cNvSpPr txBox="1"/>
          <p:nvPr/>
        </p:nvSpPr>
        <p:spPr>
          <a:xfrm>
            <a:off x="7811938" y="4577214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Final Reg Deadline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E3B5B3-AF58-88E4-8824-08113B6E0250}"/>
              </a:ext>
            </a:extLst>
          </p:cNvPr>
          <p:cNvSpPr/>
          <p:nvPr/>
        </p:nvSpPr>
        <p:spPr>
          <a:xfrm>
            <a:off x="7489168" y="5315356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A7DE7-5198-7FA1-FFC8-0A8245FB1591}"/>
              </a:ext>
            </a:extLst>
          </p:cNvPr>
          <p:cNvSpPr txBox="1"/>
          <p:nvPr/>
        </p:nvSpPr>
        <p:spPr>
          <a:xfrm>
            <a:off x="7489167" y="5410657"/>
            <a:ext cx="35612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Past Recovery/Reg Deadline</a:t>
            </a:r>
          </a:p>
        </p:txBody>
      </p:sp>
    </p:spTree>
    <p:extLst>
      <p:ext uri="{BB962C8B-B14F-4D97-AF65-F5344CB8AC3E}">
        <p14:creationId xmlns:p14="http://schemas.microsoft.com/office/powerpoint/2010/main" val="91387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CED235-0442-0D53-B997-9BDD3B70C3EE}"/>
              </a:ext>
            </a:extLst>
          </p:cNvPr>
          <p:cNvSpPr/>
          <p:nvPr/>
        </p:nvSpPr>
        <p:spPr>
          <a:xfrm>
            <a:off x="5285839" y="5270207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3DD1A-7BF2-DDC5-9F93-34C7ECA463F3}"/>
              </a:ext>
            </a:extLst>
          </p:cNvPr>
          <p:cNvSpPr txBox="1"/>
          <p:nvPr/>
        </p:nvSpPr>
        <p:spPr>
          <a:xfrm>
            <a:off x="5330048" y="5351466"/>
            <a:ext cx="347285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Past Recovery/Reg Deadline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775F326-AA48-514D-09EC-458577720402}"/>
              </a:ext>
            </a:extLst>
          </p:cNvPr>
          <p:cNvSpPr/>
          <p:nvPr/>
        </p:nvSpPr>
        <p:spPr>
          <a:xfrm>
            <a:off x="6887474" y="4629921"/>
            <a:ext cx="534838" cy="68602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B420D9-37AF-3D13-E6F2-51A47468CB06}"/>
              </a:ext>
            </a:extLst>
          </p:cNvPr>
          <p:cNvSpPr/>
          <p:nvPr/>
        </p:nvSpPr>
        <p:spPr>
          <a:xfrm>
            <a:off x="5285839" y="4067294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3F125-33E7-6E7D-86FF-D0464CB8AF8D}"/>
              </a:ext>
            </a:extLst>
          </p:cNvPr>
          <p:cNvSpPr txBox="1"/>
          <p:nvPr/>
        </p:nvSpPr>
        <p:spPr>
          <a:xfrm>
            <a:off x="5608610" y="4117775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Final Reg Deadline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22E0EC7-FA63-180D-3BE2-0A4FC9A3A0E5}"/>
              </a:ext>
            </a:extLst>
          </p:cNvPr>
          <p:cNvSpPr/>
          <p:nvPr/>
        </p:nvSpPr>
        <p:spPr>
          <a:xfrm>
            <a:off x="7605985" y="3354252"/>
            <a:ext cx="534838" cy="74194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F5144E6-4BF0-F4C4-5EB0-D8F0C369619F}"/>
              </a:ext>
            </a:extLst>
          </p:cNvPr>
          <p:cNvSpPr/>
          <p:nvPr/>
        </p:nvSpPr>
        <p:spPr>
          <a:xfrm>
            <a:off x="6209223" y="3403952"/>
            <a:ext cx="534838" cy="68602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59873E-C8D6-2646-1F63-D29918D5E2C7}"/>
              </a:ext>
            </a:extLst>
          </p:cNvPr>
          <p:cNvSpPr/>
          <p:nvPr/>
        </p:nvSpPr>
        <p:spPr>
          <a:xfrm>
            <a:off x="3379401" y="2849797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F6B96-019A-1454-F8E7-601E67B1BF11}"/>
              </a:ext>
            </a:extLst>
          </p:cNvPr>
          <p:cNvSpPr txBox="1"/>
          <p:nvPr/>
        </p:nvSpPr>
        <p:spPr>
          <a:xfrm>
            <a:off x="3379402" y="2896042"/>
            <a:ext cx="35612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Next Recovery Deadline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64F9EE-7C09-72E7-5298-EA0CD7BC5A7D}"/>
              </a:ext>
            </a:extLst>
          </p:cNvPr>
          <p:cNvSpPr/>
          <p:nvPr/>
        </p:nvSpPr>
        <p:spPr>
          <a:xfrm>
            <a:off x="7442442" y="2836153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4D227-2A9B-242B-CE27-87EE0B8EF1A7}"/>
              </a:ext>
            </a:extLst>
          </p:cNvPr>
          <p:cNvSpPr txBox="1"/>
          <p:nvPr/>
        </p:nvSpPr>
        <p:spPr>
          <a:xfrm>
            <a:off x="7765213" y="2892587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Late Lifecycle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BC12E84-F15E-A29E-F143-12C77F7B22B3}"/>
              </a:ext>
            </a:extLst>
          </p:cNvPr>
          <p:cNvSpPr/>
          <p:nvPr/>
        </p:nvSpPr>
        <p:spPr>
          <a:xfrm>
            <a:off x="4088922" y="2184598"/>
            <a:ext cx="534838" cy="69011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E47CE5-BAFA-4F3D-D43E-0B7B2D562BF0}"/>
              </a:ext>
            </a:extLst>
          </p:cNvPr>
          <p:cNvSpPr/>
          <p:nvPr/>
        </p:nvSpPr>
        <p:spPr>
          <a:xfrm>
            <a:off x="1329908" y="1646884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4F6B0-52A0-7BE0-BCF9-55A4F7081988}"/>
              </a:ext>
            </a:extLst>
          </p:cNvPr>
          <p:cNvSpPr txBox="1"/>
          <p:nvPr/>
        </p:nvSpPr>
        <p:spPr>
          <a:xfrm>
            <a:off x="1652679" y="1687934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Daily Maintenance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E3E3ED1-85C7-2793-B0AB-9F51EA4905D9}"/>
              </a:ext>
            </a:extLst>
          </p:cNvPr>
          <p:cNvSpPr/>
          <p:nvPr/>
        </p:nvSpPr>
        <p:spPr>
          <a:xfrm>
            <a:off x="5510842" y="2192831"/>
            <a:ext cx="534838" cy="69011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D0FEED6-D6A8-DC7B-22C8-2AB0DF7E2CE9}"/>
              </a:ext>
            </a:extLst>
          </p:cNvPr>
          <p:cNvSpPr/>
          <p:nvPr/>
        </p:nvSpPr>
        <p:spPr>
          <a:xfrm>
            <a:off x="5374258" y="1646884"/>
            <a:ext cx="3561270" cy="562628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6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E229D-0E04-B593-E62A-83C73E59EDAE}"/>
              </a:ext>
            </a:extLst>
          </p:cNvPr>
          <p:cNvSpPr txBox="1"/>
          <p:nvPr/>
        </p:nvSpPr>
        <p:spPr>
          <a:xfrm>
            <a:off x="5697029" y="1707436"/>
            <a:ext cx="29157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Provisional Credit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08F867C-DC09-4946-9705-604CD392ABCD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Primary Workflow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17CB4-5659-8DA5-55D3-34107C8ED3F2}"/>
              </a:ext>
            </a:extLst>
          </p:cNvPr>
          <p:cNvSpPr/>
          <p:nvPr/>
        </p:nvSpPr>
        <p:spPr>
          <a:xfrm>
            <a:off x="2398864" y="4218317"/>
            <a:ext cx="3062377" cy="2323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8629C0-F98E-65BF-E1CD-463AD2C14127}"/>
              </a:ext>
            </a:extLst>
          </p:cNvPr>
          <p:cNvSpPr/>
          <p:nvPr/>
        </p:nvSpPr>
        <p:spPr>
          <a:xfrm>
            <a:off x="6694099" y="4218316"/>
            <a:ext cx="3062377" cy="23237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1360701"/>
            <a:ext cx="10376139" cy="23237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There are Assignment Groups that do not contribute to recovery. This means recovery steps can be completed without these tasks being worked.</a:t>
            </a: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Some of these groups are optional and therefore their presence is based on configuration.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2CF112-829F-E9D3-BD84-E396FAF1C292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Other Assignment Groups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B3CBC-55DB-FB7A-9A60-B39AC5D39094}"/>
              </a:ext>
            </a:extLst>
          </p:cNvPr>
          <p:cNvSpPr txBox="1"/>
          <p:nvPr/>
        </p:nvSpPr>
        <p:spPr>
          <a:xfrm>
            <a:off x="3251439" y="4320524"/>
            <a:ext cx="1357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OOTB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8160A-F627-9097-AFA4-F4EFB946B8FC}"/>
              </a:ext>
            </a:extLst>
          </p:cNvPr>
          <p:cNvSpPr txBox="1"/>
          <p:nvPr/>
        </p:nvSpPr>
        <p:spPr>
          <a:xfrm>
            <a:off x="7089478" y="4320523"/>
            <a:ext cx="22716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Configurable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58189-E70F-5FE4-4F99-0E58E48FE545}"/>
              </a:ext>
            </a:extLst>
          </p:cNvPr>
          <p:cNvSpPr txBox="1"/>
          <p:nvPr/>
        </p:nvSpPr>
        <p:spPr>
          <a:xfrm>
            <a:off x="2955267" y="5005164"/>
            <a:ext cx="1949570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Daily Critical</a:t>
            </a:r>
          </a:p>
          <a:p>
            <a:pPr algn="ctr">
              <a:spcAft>
                <a:spcPts val="18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Unworkable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08718-CCF6-0ED3-71C3-E05CBE367E3A}"/>
              </a:ext>
            </a:extLst>
          </p:cNvPr>
          <p:cNvSpPr txBox="1"/>
          <p:nvPr/>
        </p:nvSpPr>
        <p:spPr>
          <a:xfrm>
            <a:off x="7290759" y="5005163"/>
            <a:ext cx="1869053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Non Reg</a:t>
            </a:r>
          </a:p>
          <a:p>
            <a:pPr algn="ctr">
              <a:spcAft>
                <a:spcPts val="1800"/>
              </a:spcAft>
            </a:pPr>
            <a:r>
              <a:rPr lang="en-US" sz="2400" dirty="0">
                <a:solidFill>
                  <a:schemeClr val="bg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High Dollar</a:t>
            </a:r>
          </a:p>
        </p:txBody>
      </p:sp>
    </p:spTree>
    <p:extLst>
      <p:ext uri="{BB962C8B-B14F-4D97-AF65-F5344CB8AC3E}">
        <p14:creationId xmlns:p14="http://schemas.microsoft.com/office/powerpoint/2010/main" val="169152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1368985"/>
            <a:ext cx="10281249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In the Primary Workflow, tasks are assigned based on how soon the dispute will reach its next deadline. The deadlines are driven by regulatory requirements and association guidelines. 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This prioritization helps to maintain compliance by prompting analysts to work on the most pressing assignments first.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1D5D73-C57D-ED3D-1071-3561E53AACCA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Prioritization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2ABE8-90AB-5EA0-1FE2-0B1F5BD67C81}"/>
              </a:ext>
            </a:extLst>
          </p:cNvPr>
          <p:cNvSpPr txBox="1"/>
          <p:nvPr/>
        </p:nvSpPr>
        <p:spPr>
          <a:xfrm>
            <a:off x="355121" y="4926782"/>
            <a:ext cx="10281249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Other Assignment Groups have various prioritization methods that will be covered in their sections.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AB0948-78F6-45AD-9ED0-6DFCFD7EDA9A}"/>
              </a:ext>
            </a:extLst>
          </p:cNvPr>
          <p:cNvCxnSpPr>
            <a:cxnSpLocks/>
          </p:cNvCxnSpPr>
          <p:nvPr/>
        </p:nvCxnSpPr>
        <p:spPr>
          <a:xfrm>
            <a:off x="494581" y="4505878"/>
            <a:ext cx="103761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1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1368595"/>
            <a:ext cx="10281249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Analysts will be assigned casework through Assignment Groups.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3CAF6A-AC14-6B10-EDBA-3EFF17C197D5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Getting Work Done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1460-00FF-0C24-BC51-8F637AE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1" y="3109822"/>
            <a:ext cx="5079148" cy="2839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8D339-90B8-7433-EAC3-A4A067F7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603" y="3109822"/>
            <a:ext cx="2127245" cy="609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1B6760BF-325D-1433-E6DB-E55C9EC84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7079" y="2084302"/>
            <a:ext cx="788294" cy="788294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81C7AB17-5AEF-5A96-D854-79E380E88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2166" y="2084302"/>
            <a:ext cx="788294" cy="788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D7B1C7-5C5F-24CC-4D9D-57A283067123}"/>
              </a:ext>
            </a:extLst>
          </p:cNvPr>
          <p:cNvSpPr txBox="1"/>
          <p:nvPr/>
        </p:nvSpPr>
        <p:spPr>
          <a:xfrm>
            <a:off x="6311660" y="4170999"/>
            <a:ext cx="4855233" cy="18004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1. Select the Assignment Group to work in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2. Click the </a:t>
            </a:r>
            <a:r>
              <a:rPr lang="en-US" sz="24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Get next work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 to have QFD assign a task to you</a:t>
            </a:r>
          </a:p>
        </p:txBody>
      </p:sp>
    </p:spTree>
    <p:extLst>
      <p:ext uri="{BB962C8B-B14F-4D97-AF65-F5344CB8AC3E}">
        <p14:creationId xmlns:p14="http://schemas.microsoft.com/office/powerpoint/2010/main" val="303110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D3D751-742D-53A9-1051-4C5DD6937AB0}"/>
              </a:ext>
            </a:extLst>
          </p:cNvPr>
          <p:cNvSpPr/>
          <p:nvPr/>
        </p:nvSpPr>
        <p:spPr>
          <a:xfrm>
            <a:off x="0" y="0"/>
            <a:ext cx="12192000" cy="100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D42FE-2C78-8BF3-BF1E-E4FB7B27B39B}"/>
              </a:ext>
            </a:extLst>
          </p:cNvPr>
          <p:cNvSpPr txBox="1"/>
          <p:nvPr/>
        </p:nvSpPr>
        <p:spPr>
          <a:xfrm>
            <a:off x="355121" y="1668358"/>
            <a:ext cx="5165785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The analyst is presented with the specific task assigned to them. </a:t>
            </a: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After completing the task, the analyst can close out of the claim and click </a:t>
            </a:r>
            <a:r>
              <a:rPr lang="en-US" sz="26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Get next work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to move on to the next assignment.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3CAF6A-AC14-6B10-EDBA-3EFF17C197D5}"/>
              </a:ext>
            </a:extLst>
          </p:cNvPr>
          <p:cNvSpPr txBox="1">
            <a:spLocks/>
          </p:cNvSpPr>
          <p:nvPr/>
        </p:nvSpPr>
        <p:spPr>
          <a:xfrm>
            <a:off x="355121" y="216660"/>
            <a:ext cx="10515600" cy="5759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Getting Work 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5F7DC-434E-AA38-263D-10252E85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106" y="72623"/>
            <a:ext cx="5927785" cy="1285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0C6C8-552E-612B-1A5A-98EFEC9D5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106" y="1476132"/>
            <a:ext cx="5927785" cy="5230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03603"/>
      </p:ext>
    </p:extLst>
  </p:cSld>
  <p:clrMapOvr>
    <a:masterClrMapping/>
  </p:clrMapOvr>
</p:sld>
</file>

<file path=ppt/theme/theme1.xml><?xml version="1.0" encoding="utf-8"?>
<a:theme xmlns:a="http://schemas.openxmlformats.org/drawingml/2006/main" name="Quavo Theme">
  <a:themeElements>
    <a:clrScheme name="Quavo">
      <a:dk1>
        <a:srgbClr val="1D1B1B"/>
      </a:dk1>
      <a:lt1>
        <a:srgbClr val="FFFFFF"/>
      </a:lt1>
      <a:dk2>
        <a:srgbClr val="1D1B1B"/>
      </a:dk2>
      <a:lt2>
        <a:srgbClr val="FFFFFF"/>
      </a:lt2>
      <a:accent1>
        <a:srgbClr val="1F2654"/>
      </a:accent1>
      <a:accent2>
        <a:srgbClr val="216F81"/>
      </a:accent2>
      <a:accent3>
        <a:srgbClr val="5778A3"/>
      </a:accent3>
      <a:accent4>
        <a:srgbClr val="A9BAD1"/>
      </a:accent4>
      <a:accent5>
        <a:srgbClr val="F5F5FA"/>
      </a:accent5>
      <a:accent6>
        <a:srgbClr val="BD8F33"/>
      </a:accent6>
      <a:hlink>
        <a:srgbClr val="5778A3"/>
      </a:hlink>
      <a:folHlink>
        <a:srgbClr val="BD8F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Quavo Template" id="{BA316142-4AE6-4332-948A-EBB2D21556BF}" vid="{EC315DF7-8585-4303-BD17-23227E63C6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Quavo Template</Template>
  <TotalTime>2837</TotalTime>
  <Words>1380</Words>
  <Application>Microsoft Office PowerPoint</Application>
  <PresentationFormat>Widescreen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Athelas</vt:lpstr>
      <vt:lpstr>Avenir Next LT Pro</vt:lpstr>
      <vt:lpstr>Avenir Next LT Pro Demi</vt:lpstr>
      <vt:lpstr>AvenirNext LT Pro Regular</vt:lpstr>
      <vt:lpstr>Quavo Theme</vt:lpstr>
      <vt:lpstr>Intro to Assignment Groups</vt:lpstr>
      <vt:lpstr>Assignment groups</vt:lpstr>
      <vt:lpstr>Overview</vt:lpstr>
      <vt:lpstr>Primary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Workflow</vt:lpstr>
      <vt:lpstr>DAILY MAINTENANCE</vt:lpstr>
      <vt:lpstr>PowerPoint Presentation</vt:lpstr>
      <vt:lpstr>PowerPoint Presentation</vt:lpstr>
      <vt:lpstr>PROVISIONAL CREDIT REVIEW</vt:lpstr>
      <vt:lpstr>PowerPoint Presentation</vt:lpstr>
      <vt:lpstr>NEXT RECOVERY DEADLINE</vt:lpstr>
      <vt:lpstr>PowerPoint Presentation</vt:lpstr>
      <vt:lpstr>PowerPoint Presentation</vt:lpstr>
      <vt:lpstr>LATE LIFECYCLE RECOVERY</vt:lpstr>
      <vt:lpstr>PowerPoint Presentation</vt:lpstr>
      <vt:lpstr>PowerPoint Presentation</vt:lpstr>
      <vt:lpstr>Other Assignment Groups</vt:lpstr>
      <vt:lpstr>Daily Critical</vt:lpstr>
      <vt:lpstr>PowerPoint Presentation</vt:lpstr>
      <vt:lpstr>PowerPoint Presentation</vt:lpstr>
      <vt:lpstr>PowerPoint Presentation</vt:lpstr>
      <vt:lpstr>Unworkable</vt:lpstr>
      <vt:lpstr>PowerPoint Presentation</vt:lpstr>
      <vt:lpstr>Manager</vt:lpstr>
      <vt:lpstr>PowerPoint Presentation</vt:lpstr>
      <vt:lpstr>Non reg</vt:lpstr>
      <vt:lpstr>PowerPoint Presentation</vt:lpstr>
      <vt:lpstr>High dollar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Group Training</dc:title>
  <dc:creator>Aafie Somers</dc:creator>
  <cp:lastModifiedBy>Aafie Somers</cp:lastModifiedBy>
  <cp:revision>34</cp:revision>
  <dcterms:created xsi:type="dcterms:W3CDTF">2023-12-13T17:49:17Z</dcterms:created>
  <dcterms:modified xsi:type="dcterms:W3CDTF">2024-01-11T20:35:08Z</dcterms:modified>
</cp:coreProperties>
</file>