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263" r:id="rId6"/>
    <p:sldId id="264" r:id="rId7"/>
    <p:sldId id="270" r:id="rId8"/>
    <p:sldId id="275" r:id="rId9"/>
    <p:sldId id="265" r:id="rId10"/>
    <p:sldId id="271" r:id="rId11"/>
    <p:sldId id="276" r:id="rId12"/>
    <p:sldId id="277" r:id="rId13"/>
    <p:sldId id="278" r:id="rId14"/>
    <p:sldId id="295" r:id="rId15"/>
    <p:sldId id="279" r:id="rId16"/>
    <p:sldId id="280" r:id="rId17"/>
    <p:sldId id="281" r:id="rId18"/>
    <p:sldId id="282" r:id="rId19"/>
    <p:sldId id="273" r:id="rId20"/>
    <p:sldId id="266" r:id="rId21"/>
    <p:sldId id="283" r:id="rId22"/>
    <p:sldId id="272" r:id="rId23"/>
    <p:sldId id="284" r:id="rId24"/>
    <p:sldId id="286" r:id="rId25"/>
    <p:sldId id="285" r:id="rId26"/>
    <p:sldId id="287" r:id="rId27"/>
    <p:sldId id="290" r:id="rId28"/>
    <p:sldId id="294" r:id="rId29"/>
    <p:sldId id="296" r:id="rId30"/>
    <p:sldId id="291" r:id="rId31"/>
    <p:sldId id="297" r:id="rId32"/>
    <p:sldId id="288" r:id="rId33"/>
    <p:sldId id="292" r:id="rId34"/>
    <p:sldId id="298" r:id="rId35"/>
    <p:sldId id="289" r:id="rId36"/>
    <p:sldId id="299" r:id="rId37"/>
    <p:sldId id="300" r:id="rId38"/>
    <p:sldId id="293" r:id="rId39"/>
    <p:sldId id="301" r:id="rId40"/>
    <p:sldId id="302" r:id="rId41"/>
    <p:sldId id="303" r:id="rId42"/>
    <p:sldId id="307" r:id="rId43"/>
    <p:sldId id="304" r:id="rId44"/>
    <p:sldId id="305" r:id="rId45"/>
    <p:sldId id="308" r:id="rId46"/>
    <p:sldId id="306" r:id="rId47"/>
    <p:sldId id="2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868"/>
    <a:srgbClr val="928989"/>
    <a:srgbClr val="2C4D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09" autoAdjust="0"/>
  </p:normalViewPr>
  <p:slideViewPr>
    <p:cSldViewPr snapToGrid="0">
      <p:cViewPr>
        <p:scale>
          <a:sx n="100" d="100"/>
          <a:sy n="100" d="100"/>
        </p:scale>
        <p:origin x="9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54A87-A90B-4EC6-9DE0-435FA061E3A0}"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4E578-7ECB-4B34-ADD8-0F37C27D208E}" type="slidenum">
              <a:rPr lang="en-US" smtClean="0"/>
              <a:t>‹#›</a:t>
            </a:fld>
            <a:endParaRPr lang="en-US"/>
          </a:p>
        </p:txBody>
      </p:sp>
    </p:spTree>
    <p:extLst>
      <p:ext uri="{BB962C8B-B14F-4D97-AF65-F5344CB8AC3E}">
        <p14:creationId xmlns:p14="http://schemas.microsoft.com/office/powerpoint/2010/main" val="118098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onfluence.quavo.com/display/TRAIN/QFD+Training+Hom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Purpose: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This training aims to familiarize the learners with QFD’s front-office and back-office portals. The facilitator must use both the module and a QFD environment to deliver a comprehensive learning experience.</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a:t>
            </a:fld>
            <a:endParaRPr lang="en-US"/>
          </a:p>
        </p:txBody>
      </p:sp>
    </p:spTree>
    <p:extLst>
      <p:ext uri="{BB962C8B-B14F-4D97-AF65-F5344CB8AC3E}">
        <p14:creationId xmlns:p14="http://schemas.microsoft.com/office/powerpoint/2010/main" val="210586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2 mouse-clicks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(click) Now we’re getting more information. If you’re familiar with association nomenclature, you may notice that these questions are dispute reasons. Again, the intake process will support automated dispute resolution, including chargebacks, when done correctly.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QFD environment, answer the first questionnaire question with “I made this purchase…” then select “I was charged more than once”. Move on to the next screen and select a transaction. Return to the PPT.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(Click) QFD defaults to a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two-week window</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when displaying transactions. Updating the range will allow us to select transactions that occurred further back. At this point in the life of a dispute, the specialist should not be considering chargeback rights, therefore, they should move forward with the claim even if the disputed transaction is stale.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We can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manually add a transaction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if it doesn’t show in the search, however, this can impact automation and require more manual work on the claim. Manually adding a transaction should not be used often and the function can be removed per client configuration.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venir Next LT Pro" panose="020B0504020202020204" pitchFamily="34" charset="0"/>
                <a:ea typeface="Calibri" panose="020F0502020204030204" pitchFamily="34" charset="0"/>
                <a:cs typeface="Times New Roman" panose="02020603050405020304" pitchFamily="18" charset="0"/>
              </a:rPr>
              <a:t>It's important to know that the dispute reason (charged more than once, merch/service not received, etc.) can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impact the transaction selection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For example, duplicate processing won’t let you choose more than on transaction to reduce user error.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10</a:t>
            </a:fld>
            <a:endParaRPr lang="en-US"/>
          </a:p>
        </p:txBody>
      </p:sp>
    </p:spTree>
    <p:extLst>
      <p:ext uri="{BB962C8B-B14F-4D97-AF65-F5344CB8AC3E}">
        <p14:creationId xmlns:p14="http://schemas.microsoft.com/office/powerpoint/2010/main" val="254219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2 mouse-clicks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(Back in the PPT) (click) Now we’re in the Details stage of the claim intake process. We have a few questions to answer based on the claim and dispute reasons. These questions are non-configurable because they’re designed to capture the information needed for chargebacks upfront. Clients can add a request for police report 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Complete the questionnaire in the QFD environment then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11</a:t>
            </a:fld>
            <a:endParaRPr lang="en-US"/>
          </a:p>
        </p:txBody>
      </p:sp>
    </p:spTree>
    <p:extLst>
      <p:ext uri="{BB962C8B-B14F-4D97-AF65-F5344CB8AC3E}">
        <p14:creationId xmlns:p14="http://schemas.microsoft.com/office/powerpoint/2010/main" val="95319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1 mouse-click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Now that the questionnaire has been completed, we can wrap-up the claim. QFD will require documentation in some cases, such as requiring proof of paid by other means. (Click) the cardholder can provide the document to the intake specialist now or submit the document later. Methods of submission include responding to any claim-related email correspondence, emailing the client bank, or uploading the document directly to the online banking portal (if QFD bank integration is enabled).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12</a:t>
            </a:fld>
            <a:endParaRPr lang="en-US"/>
          </a:p>
        </p:txBody>
      </p:sp>
    </p:spTree>
    <p:extLst>
      <p:ext uri="{BB962C8B-B14F-4D97-AF65-F5344CB8AC3E}">
        <p14:creationId xmlns:p14="http://schemas.microsoft.com/office/powerpoint/2010/main" val="5454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 Summary screen is the last we’ll see before the case is filed. We’ll review the details of the claim with the cardholder before submitting. If needed, we can click the Back button to return to any prior screen to edit the claim. Before case filing, we’ll confirm the cardholder’s correspondence channel, which defaults to email. Some clients have enabled the ability to change the email and communication method. If a client doesn’t have this function enabled, the information can be updated after the claim is submitted in the back-office portal.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Move through the Documentation Required page and the Summary screen, then return to the PPT.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13</a:t>
            </a:fld>
            <a:endParaRPr lang="en-US"/>
          </a:p>
        </p:txBody>
      </p:sp>
    </p:spTree>
    <p:extLst>
      <p:ext uri="{BB962C8B-B14F-4D97-AF65-F5344CB8AC3E}">
        <p14:creationId xmlns:p14="http://schemas.microsoft.com/office/powerpoint/2010/main" val="322565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Two mouse-clicks for animations.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This is the final screen in the intake flow, the Confirmation page. At this point the claim has been submitted and we can provide the confirmation number to the member for reference (click). We’ll go over the What Happens Next section, which is configurable per client. If needed, we can generate the confirmation 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Move to the Confirmation page and generate the confirmation PDF as a demonstration. Return to the PPT.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A4E578-7ECB-4B34-ADD8-0F37C27D208E}" type="slidenum">
              <a:rPr lang="en-US" smtClean="0"/>
              <a:t>14</a:t>
            </a:fld>
            <a:endParaRPr lang="en-US"/>
          </a:p>
        </p:txBody>
      </p:sp>
    </p:spTree>
    <p:extLst>
      <p:ext uri="{BB962C8B-B14F-4D97-AF65-F5344CB8AC3E}">
        <p14:creationId xmlns:p14="http://schemas.microsoft.com/office/powerpoint/2010/main" val="145574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One mouse-click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Now that the claim has been filed, we can access it in the back-office portal. This is the case status page where front-office specialists can handle inquiries about open cases (click). Intake specialists have tools available to them in the Other Actions tab. They can add a note to the case, which will create an assignment to the back-office investigator. The case can be withdrawn, documents can be uploaded, and the specialist can verify communication sent to the member. Transactions can be added to the existing case if the claim type allows it (examples: fraud claims, certain non-fraud claims such as cancelled recurring)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a:ea typeface="Calibri" panose="020F0502020204030204" pitchFamily="34" charset="0"/>
                <a:cs typeface="Times New Roman" panose="02020603050405020304" pitchFamily="18" charset="0"/>
              </a:rPr>
              <a:t>Action: </a:t>
            </a:r>
            <a:r>
              <a:rPr lang="en-US" sz="1800">
                <a:effectLst/>
                <a:latin typeface="Avenir Next LT Pro"/>
                <a:ea typeface="Calibri" panose="020F0502020204030204" pitchFamily="34" charset="0"/>
                <a:cs typeface="Times New Roman" panose="02020603050405020304" pitchFamily="18" charset="0"/>
              </a:rPr>
              <a:t>In the QFD environment, access the submitted claim and navigate to the </a:t>
            </a:r>
            <a:r>
              <a:rPr lang="en-US" sz="1800">
                <a:latin typeface="Avenir Next LT Pro"/>
                <a:ea typeface="Calibri" panose="020F0502020204030204" pitchFamily="34" charset="0"/>
                <a:cs typeface="Times New Roman" panose="02020603050405020304" pitchFamily="18" charset="0"/>
              </a:rPr>
              <a:t>Case</a:t>
            </a:r>
            <a:r>
              <a:rPr lang="en-US" sz="1800">
                <a:effectLst/>
                <a:latin typeface="Avenir Next LT Pro"/>
                <a:ea typeface="Calibri" panose="020F0502020204030204" pitchFamily="34" charset="0"/>
                <a:cs typeface="Times New Roman" panose="02020603050405020304" pitchFamily="18" charset="0"/>
              </a:rPr>
              <a:t> Status. Show the following functions: Add a note, Request case is withdrawn, Upload a new file, View Communication. Return to the PPT.</a:t>
            </a:r>
            <a:endParaRPr lang="en-US">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2A4E578-7ECB-4B34-ADD8-0F37C27D208E}" type="slidenum">
              <a:rPr lang="en-US" smtClean="0"/>
              <a:t>15</a:t>
            </a:fld>
            <a:endParaRPr lang="en-US"/>
          </a:p>
        </p:txBody>
      </p:sp>
    </p:spTree>
    <p:extLst>
      <p:ext uri="{BB962C8B-B14F-4D97-AF65-F5344CB8AC3E}">
        <p14:creationId xmlns:p14="http://schemas.microsoft.com/office/powerpoint/2010/main" val="22476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Clients can enable QFD integration in their online banking portal. This allows members to submit disputes online at their own convenience. This dispute submission follows the same flow and questionnaire as the front-office claim intake process.</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16</a:t>
            </a:fld>
            <a:endParaRPr lang="en-US"/>
          </a:p>
        </p:txBody>
      </p:sp>
    </p:spTree>
    <p:extLst>
      <p:ext uri="{BB962C8B-B14F-4D97-AF65-F5344CB8AC3E}">
        <p14:creationId xmlns:p14="http://schemas.microsoft.com/office/powerpoint/2010/main" val="34239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Pause for questions and a stretch break.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(After returning from the break) Dispute processing and any applicable investigations take place in the back-office.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17</a:t>
            </a:fld>
            <a:endParaRPr lang="en-US"/>
          </a:p>
        </p:txBody>
      </p:sp>
    </p:spTree>
    <p:extLst>
      <p:ext uri="{BB962C8B-B14F-4D97-AF65-F5344CB8AC3E}">
        <p14:creationId xmlns:p14="http://schemas.microsoft.com/office/powerpoint/2010/main" val="246716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One mouse-click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Request a learner to read the summary.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(Click) QFD meets regulation deadlines automatically, ensuring clients pass audits. Through customized automated tasks, QFD can make pay or deny decisions without human intervention. That’s not to say that human talent is never needed as getting a real-person review is necessary in many scenarios.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18</a:t>
            </a:fld>
            <a:endParaRPr lang="en-US"/>
          </a:p>
        </p:txBody>
      </p:sp>
    </p:spTree>
    <p:extLst>
      <p:ext uri="{BB962C8B-B14F-4D97-AF65-F5344CB8AC3E}">
        <p14:creationId xmlns:p14="http://schemas.microsoft.com/office/powerpoint/2010/main" val="211020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Calibri" panose="020F0502020204030204" pitchFamily="34" charse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Two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land on the back-office home page. There are several functions available to us here. (Click) Clicking on Get Next Work assigns the most urgent claim available, based on the user’s role and permissions set. QFD breaks down dispute tasks and users can have tailored permissions based on their knowledge, experience, and business need. Know that back-office work is denser and more nuanced than claim intake. (Click) We can quickly access recently viewed claims, which is helpful when following-up on a case. Clicking on See All will display the last 30 claims viewed.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a QFD environment, show the Show All function. The Get Next Work button may not work in a demo environment, so have an in-progress claim available to use for demonstrations throughout.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19</a:t>
            </a:fld>
            <a:endParaRPr lang="en-US"/>
          </a:p>
        </p:txBody>
      </p:sp>
    </p:spTree>
    <p:extLst>
      <p:ext uri="{BB962C8B-B14F-4D97-AF65-F5344CB8AC3E}">
        <p14:creationId xmlns:p14="http://schemas.microsoft.com/office/powerpoint/2010/main" val="267997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the end of this module, we’ll understand the claim intake process and know the functions available to back-office case workers.</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a:t>
            </a:fld>
            <a:endParaRPr lang="en-US"/>
          </a:p>
        </p:txBody>
      </p:sp>
    </p:spTree>
    <p:extLst>
      <p:ext uri="{BB962C8B-B14F-4D97-AF65-F5344CB8AC3E}">
        <p14:creationId xmlns:p14="http://schemas.microsoft.com/office/powerpoint/2010/main" val="120385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Four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We’re greeted with a lot of information when we open a claim. Throughout the rest of this module, we’ll be taking a close look at several of these elements: (click) the case heading, (click) the case roll-up, (click) the case assets, (click) and the case tabs.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20</a:t>
            </a:fld>
            <a:endParaRPr lang="en-US"/>
          </a:p>
        </p:txBody>
      </p:sp>
    </p:spTree>
    <p:extLst>
      <p:ext uri="{BB962C8B-B14F-4D97-AF65-F5344CB8AC3E}">
        <p14:creationId xmlns:p14="http://schemas.microsoft.com/office/powerpoint/2010/main" val="228991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Five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We’ll start with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case heading</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(Click) The claim number is the same as the confirmation number we provided the customer in claim intake. It’s formatted to the day the claim was created in year, month, day 6-digit format.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On the right you’ll see a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lock</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 claim will be pulled out of the pool of available assignments once it’s been assigned through Get Next Work. That means that no other specialist will be able to pull this case through Get Next Work, minimizing the possibility of two people working the same claim. A case can be manually locked if no one currently has a lock on it. The lock is active for 30 minutes, which is more than enough time to complete any dispute task. Once the lock has dropped, the claim can be assigned to anyone if it has a task that needs to be completed.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The</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 bell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next to the lock will be red if QFD has identified potential claim abuse. This determination is based on the volume of claims filed recently and the account open date. The back-office specialist will look for characteristics of claim abuse as part of their investigation.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button provides additional actions that can be taken on the claim. The options available in the Action button menu change depending on where the claim is in the dispute life cycle.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Finally,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Close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button will exit-out of the claim and remove the user’s lock. This is the proper way to close a claim.</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21</a:t>
            </a:fld>
            <a:endParaRPr lang="en-US"/>
          </a:p>
        </p:txBody>
      </p:sp>
    </p:spTree>
    <p:extLst>
      <p:ext uri="{BB962C8B-B14F-4D97-AF65-F5344CB8AC3E}">
        <p14:creationId xmlns:p14="http://schemas.microsoft.com/office/powerpoint/2010/main" val="163078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Five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Let’s review the case roll-up. Several sub-tasks are listed under each stage of the dispute resolution process. Although all cases are different, these stages lay out exactly what’s needed to be done to resolve the claim. (Click) At this point, all the tasks under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Collect</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stage have been completed as part of the claim intake 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In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Enhance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stage, we’ll prepare the disputed transaction for the potential chargeback process. QFD allows pended transactions to be disputed so we’ll confirm the posting here. We’ll make calls to the system of record and association to get rich transaction data, which will assist in the investigation.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The bulk of the investigation will be handled in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Analyze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stage. Here, we’ll review for chargeback rights and grant Provisional Credit, if applicable. QFD will seek-out merchant credits and handle fee and interest accounting tasks, which are client configurable in their accounting plan. We can submit the chargeback, pursue recovery, and process liability here, too. Recovery tasks are completely handled within QFD for most clients.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The</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 Execute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stage is all automated and includes the back-and-forth communication between the acquirer and QFD, and accounting tasks.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Resolve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stage only has two sections beneath it and those are “Denied” or “Paid”, based on how we determined to close the claim.</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22</a:t>
            </a:fld>
            <a:endParaRPr lang="en-US"/>
          </a:p>
        </p:txBody>
      </p:sp>
    </p:spTree>
    <p:extLst>
      <p:ext uri="{BB962C8B-B14F-4D97-AF65-F5344CB8AC3E}">
        <p14:creationId xmlns:p14="http://schemas.microsoft.com/office/powerpoint/2010/main" val="2852495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Two mouse-clicks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On the far right of the claim, we’ll see the case assets. (Click) The first section shows the total claim amount, the claim type (fraud or non-fraud), the claim reason (varies by claim type), and the regulation dates. Here we see two Reg Z dates who requirements need to be met within that timeframe.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(Click) In the second section, we have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cardholder’s details</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Their name, address, email, and card information will be provided. This information is frozen at the time of case filing, so if the cardholder updated their information after the case was filed, it would not be reflected in QFD. This is to support the investigation because we want to understand what went on at the time of the dispute.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Beneath the cardholder’s information is a place where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attachments</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can be bound to the case. Attachments can be any file type, however, only document file types can be used on a chargeback. Files can be attached by clicking on Attach new.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The last section of the case assets is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case tools</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hub. We’ll take a close look at the case tools on the following slide.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a QFD environment, open an existing claim and review the case roll-up – what tasks have been completed so far and what task is required to be completed for that claim to move forward. Next, review the case assets, including case tools if there are notes or related claims.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23</a:t>
            </a:fld>
            <a:endParaRPr lang="en-US"/>
          </a:p>
        </p:txBody>
      </p:sp>
    </p:spTree>
    <p:extLst>
      <p:ext uri="{BB962C8B-B14F-4D97-AF65-F5344CB8AC3E}">
        <p14:creationId xmlns:p14="http://schemas.microsoft.com/office/powerpoint/2010/main" val="60362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Let’s start with the first case tool, Accounting.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Accounting</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tool lets us see the money movement in the claim so far. Here we see $99.88 to the account holder and -$99.88 in the suspense account. This indicates that we granted a provisional credit of $99.88 so far. You can see that specific exchange under the By Steps section. The suspense account is used as an intermediary until the claim has been closed and final accounting can be processed by QFD.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24</a:t>
            </a:fld>
            <a:endParaRPr lang="en-US"/>
          </a:p>
        </p:txBody>
      </p:sp>
    </p:spTree>
    <p:extLst>
      <p:ext uri="{BB962C8B-B14F-4D97-AF65-F5344CB8AC3E}">
        <p14:creationId xmlns:p14="http://schemas.microsoft.com/office/powerpoint/2010/main" val="263122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Here’s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Communication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hub. We can review prior-sent communications, download them, and send a new letter, if needed. It’s not recommended to create your own letter, however. Letters are baked-into tasks, so for example, as a part of granting provisional credit, QFD would create a letter for our review prior to completing the money exchange. Outgoing correspondence is denoted with the upward arrow on the left. Inbound correspondence would be denoted with a downward arrow.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25</a:t>
            </a:fld>
            <a:endParaRPr lang="en-US"/>
          </a:p>
        </p:txBody>
      </p:sp>
    </p:spTree>
    <p:extLst>
      <p:ext uri="{BB962C8B-B14F-4D97-AF65-F5344CB8AC3E}">
        <p14:creationId xmlns:p14="http://schemas.microsoft.com/office/powerpoint/2010/main" val="262002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This is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Notes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tool. Specialists will notate as part of their workflow. These notes are freeform and do offer sample notes in the </a:t>
            </a:r>
            <a:r>
              <a:rPr lang="en-US" sz="1800" u="sng">
                <a:solidFill>
                  <a:srgbClr val="5778A3"/>
                </a:solidFill>
                <a:effectLst/>
                <a:latin typeface="Avenir Next LT Pro" panose="020B0504020202020204" pitchFamily="34" charset="0"/>
                <a:ea typeface="Calibri" panose="020F0502020204030204" pitchFamily="34" charset="0"/>
                <a:cs typeface="Times New Roman" panose="02020603050405020304" pitchFamily="18" charset="0"/>
                <a:hlinkClick r:id="rId3"/>
              </a:rPr>
              <a:t>QFD Training space in Confluence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Specialists can adjust the note visibility. When requesting information or documentation from the cardholder, we use “Contact Center” which will make the note visible to front-office and general customer service reps. Other notes that are part of the investigation will be under “Fulfillment” which will limit the visibility to only other back-office specialists.</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26</a:t>
            </a:fld>
            <a:endParaRPr lang="en-US"/>
          </a:p>
        </p:txBody>
      </p:sp>
    </p:spTree>
    <p:extLst>
      <p:ext uri="{BB962C8B-B14F-4D97-AF65-F5344CB8AC3E}">
        <p14:creationId xmlns:p14="http://schemas.microsoft.com/office/powerpoint/2010/main" val="3623394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 tool we’ll review is Related Cases. In this example, this cardholder has an astounding amount of cases and is a claim abuser but know that this is a </a:t>
            </a:r>
            <a:r>
              <a:rPr lang="en-US" sz="1800" err="1">
                <a:effectLst/>
                <a:latin typeface="Avenir Next LT Pro" panose="020B0504020202020204" pitchFamily="34" charset="0"/>
                <a:ea typeface="Calibri" panose="020F0502020204030204" pitchFamily="34" charset="0"/>
                <a:cs typeface="Times New Roman" panose="02020603050405020304" pitchFamily="18" charset="0"/>
              </a:rPr>
              <a:t>dumby</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account. It’s important that we have access to related cases as part of our investigation. QFD will hold onto cases indefinitely.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27</a:t>
            </a:fld>
            <a:endParaRPr lang="en-US"/>
          </a:p>
        </p:txBody>
      </p:sp>
    </p:spTree>
    <p:extLst>
      <p:ext uri="{BB962C8B-B14F-4D97-AF65-F5344CB8AC3E}">
        <p14:creationId xmlns:p14="http://schemas.microsoft.com/office/powerpoint/2010/main" val="122236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QFD pulls updated transaction information from the system of record. That means that we’ll always have recent transaction data available to us for the investigation.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The Follow tool can be used to save a claim under </a:t>
            </a:r>
            <a:r>
              <a:rPr lang="en-US" sz="1800" err="1">
                <a:effectLst/>
                <a:latin typeface="Avenir Next LT Pro" panose="020B0504020202020204" pitchFamily="34" charset="0"/>
                <a:ea typeface="Calibri" panose="020F0502020204030204" pitchFamily="34" charset="0"/>
                <a:cs typeface="Times New Roman" panose="02020603050405020304" pitchFamily="18" charset="0"/>
              </a:rPr>
              <a:t>Recents</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that will not go away until you un-follow. Investigation is used to capture police report information. Tags can be used to track fraud trends, however, we suggest against this because tags are case-sensitive which can result in inaccurate reporting.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claim open in the QFD environment, go through the case tools: show any accounting that’s been done, any letters sent/received under Communication, any notes on the claim, any related claims, and peek at recent transactions.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28</a:t>
            </a:fld>
            <a:endParaRPr lang="en-US"/>
          </a:p>
        </p:txBody>
      </p:sp>
    </p:spTree>
    <p:extLst>
      <p:ext uri="{BB962C8B-B14F-4D97-AF65-F5344CB8AC3E}">
        <p14:creationId xmlns:p14="http://schemas.microsoft.com/office/powerpoint/2010/main" val="3475690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Before we dive into each QFD tab, I’d like to draw your attention to the first tab. In these screenshots, they’re Provisional Credit and Claim and Dispute Details. The first tab in QFD changes depending on what task you clicked on in the case roll-up. Overview, Audit, Questionnaire, External Case Status, and Integration Details will always be present.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claim open in the QFD environment, click on different tasks in the case roll-up to demonstrate how the first tab changes.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29</a:t>
            </a:fld>
            <a:endParaRPr lang="en-US"/>
          </a:p>
        </p:txBody>
      </p:sp>
    </p:spTree>
    <p:extLst>
      <p:ext uri="{BB962C8B-B14F-4D97-AF65-F5344CB8AC3E}">
        <p14:creationId xmlns:p14="http://schemas.microsoft.com/office/powerpoint/2010/main" val="20696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We’ll start with general information about QFD.</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a:t>
            </a:fld>
            <a:endParaRPr lang="en-US"/>
          </a:p>
        </p:txBody>
      </p:sp>
    </p:spTree>
    <p:extLst>
      <p:ext uri="{BB962C8B-B14F-4D97-AF65-F5344CB8AC3E}">
        <p14:creationId xmlns:p14="http://schemas.microsoft.com/office/powerpoint/2010/main" val="902572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know that the first tab changes based on the task we’re on, but let’s start with the Provisional Credit tab. Here, we see the Provisional Credit task is ready to be worked. We have the option to grant PC, pay the dispute, pend the dispute, or deny it.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claim open in the QFD environment, show an available task (doesn’t have to be PC but the claim should have a specialist-assigned task). Go over the actions we can take to complete that task. Click on the ellipses on the right side of the task (Other Actions) and show the additional options. Show the task assignment (“.technician” or “.specialist”). That’s how we know the dispute needs a case worker to complete the task vs. QFD automatically running a process.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30</a:t>
            </a:fld>
            <a:endParaRPr lang="en-US"/>
          </a:p>
        </p:txBody>
      </p:sp>
    </p:spTree>
    <p:extLst>
      <p:ext uri="{BB962C8B-B14F-4D97-AF65-F5344CB8AC3E}">
        <p14:creationId xmlns:p14="http://schemas.microsoft.com/office/powerpoint/2010/main" val="3144786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Three mouse-click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Next, we’re looking at the Overview tab. This displays all the disputed transactions on the claim. We have the option of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filtering and organizing</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 transactions, which is helpful when you have a claim with more than ten disputed charges.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We can also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customize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the Overview layout to our preferences by hiding some fields. (Click) Here you can see that we hid the ID column and the Disputed Amount column.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We can dig deeper into the disputed transaction by clicking on the ellipses or known as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Other Actions</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can check out the transaction’s accounting, its additional transactional data, review the dispute-level audit, amongst other things.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Let’s look at the additional data and dispute-level audit trail. (Click) On the left, we see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additional transactional data</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This is where we can review in-depth information on the charge, including protected ECS values and details on how the transaction was processed (if it’s POS 07, how was the transaction processed – mobile wallet or physical card).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On the right, we see the dispute-level audit trail. QFD captures every action taken on this dispute, including automated decisions.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claim open in the QFD environment, walk through the Additional Data available on a transaction in the Overview tab, moving through Transaction Details, Accounting, and Recovery Details. Then review the dispute’s audit trail.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31</a:t>
            </a:fld>
            <a:endParaRPr lang="en-US"/>
          </a:p>
        </p:txBody>
      </p:sp>
    </p:spTree>
    <p:extLst>
      <p:ext uri="{BB962C8B-B14F-4D97-AF65-F5344CB8AC3E}">
        <p14:creationId xmlns:p14="http://schemas.microsoft.com/office/powerpoint/2010/main" val="1289562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Next we’ll review the claim-level audit. The claim-level audit differs from the dispute-level audit because the claim audit captures the movement of the claim and actions taken on the disputed transactions, whereas the dispute audit is specific to that transaction and has more data on its movement.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venir Next LT Pro" panose="020B0504020202020204" pitchFamily="34" charset="0"/>
                <a:ea typeface="Calibri" panose="020F0502020204030204" pitchFamily="34" charset="0"/>
                <a:cs typeface="Times New Roman" panose="02020603050405020304" pitchFamily="18" charset="0"/>
              </a:rPr>
              <a:t>When reviewing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audit</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be mindful of the three columns that reflect the timestamp, the description, and who completed that action. In this image, all the actions were taken by QFD, but if an agent touched the dispute, their first and last name would be captured in the last column.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32</a:t>
            </a:fld>
            <a:endParaRPr lang="en-US"/>
          </a:p>
        </p:txBody>
      </p:sp>
    </p:spTree>
    <p:extLst>
      <p:ext uri="{BB962C8B-B14F-4D97-AF65-F5344CB8AC3E}">
        <p14:creationId xmlns:p14="http://schemas.microsoft.com/office/powerpoint/2010/main" val="829933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In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Questionnaire tab</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can see how the questionnaire was completed in claim intake. We can see the same information in the Claim and Dispute Details task in the case roll-up.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33</a:t>
            </a:fld>
            <a:endParaRPr lang="en-US"/>
          </a:p>
        </p:txBody>
      </p:sp>
    </p:spTree>
    <p:extLst>
      <p:ext uri="{BB962C8B-B14F-4D97-AF65-F5344CB8AC3E}">
        <p14:creationId xmlns:p14="http://schemas.microsoft.com/office/powerpoint/2010/main" val="2347970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 </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Finally, in the </a:t>
            </a:r>
            <a:r>
              <a:rPr lang="en-US" sz="1800" b="1">
                <a:effectLst/>
                <a:latin typeface="Avenir Next LT Pro" panose="020B0504020202020204" pitchFamily="34" charset="0"/>
                <a:ea typeface="Calibri" panose="020F0502020204030204" pitchFamily="34" charset="0"/>
                <a:cs typeface="Times New Roman" panose="02020603050405020304" pitchFamily="18" charset="0"/>
              </a:rPr>
              <a:t>External Case Status tab</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can see the information available to the front-office and if QFD banking integration is enabled, this is what the cardholder will see in their online bank portal.</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34</a:t>
            </a:fld>
            <a:endParaRPr lang="en-US"/>
          </a:p>
        </p:txBody>
      </p:sp>
    </p:spTree>
    <p:extLst>
      <p:ext uri="{BB962C8B-B14F-4D97-AF65-F5344CB8AC3E}">
        <p14:creationId xmlns:p14="http://schemas.microsoft.com/office/powerpoint/2010/main" val="3902083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Open the floor for questions.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35</a:t>
            </a:fld>
            <a:endParaRPr lang="en-US"/>
          </a:p>
        </p:txBody>
      </p:sp>
    </p:spTree>
    <p:extLst>
      <p:ext uri="{BB962C8B-B14F-4D97-AF65-F5344CB8AC3E}">
        <p14:creationId xmlns:p14="http://schemas.microsoft.com/office/powerpoint/2010/main" val="2498689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2B4D"/>
                </a:solidFill>
                <a:effectLst/>
                <a:latin typeface="-apple-system"/>
              </a:rPr>
              <a:t>A </a:t>
            </a:r>
            <a:r>
              <a:rPr lang="en-US" b="1" i="0" dirty="0">
                <a:solidFill>
                  <a:srgbClr val="172B4D"/>
                </a:solidFill>
                <a:effectLst/>
                <a:latin typeface="-apple-system"/>
              </a:rPr>
              <a:t>recovery option </a:t>
            </a:r>
            <a:r>
              <a:rPr lang="en-US" b="0" i="0" dirty="0">
                <a:solidFill>
                  <a:srgbClr val="172B4D"/>
                </a:solidFill>
                <a:effectLst/>
                <a:latin typeface="-apple-system"/>
              </a:rPr>
              <a:t>is a specific method that is available, usually in the form of a chargeback reason code, for recovering funds for a specific dispute scenario.  </a:t>
            </a:r>
            <a:br>
              <a:rPr lang="en-US" b="0" i="0" dirty="0">
                <a:solidFill>
                  <a:srgbClr val="172B4D"/>
                </a:solidFill>
                <a:effectLst/>
                <a:latin typeface="-apple-system"/>
              </a:rPr>
            </a:br>
            <a:r>
              <a:rPr lang="en-US" b="0" i="0" dirty="0">
                <a:solidFill>
                  <a:srgbClr val="172B4D"/>
                </a:solidFill>
                <a:effectLst/>
                <a:latin typeface="-apple-system"/>
              </a:rPr>
              <a:t>A </a:t>
            </a:r>
            <a:r>
              <a:rPr lang="en-US" b="1" i="0" dirty="0">
                <a:solidFill>
                  <a:srgbClr val="172B4D"/>
                </a:solidFill>
                <a:effectLst/>
                <a:latin typeface="-apple-system"/>
              </a:rPr>
              <a:t>recovery strategy </a:t>
            </a:r>
            <a:r>
              <a:rPr lang="en-US" b="0" i="0" dirty="0">
                <a:solidFill>
                  <a:srgbClr val="172B4D"/>
                </a:solidFill>
                <a:effectLst/>
                <a:latin typeface="-apple-system"/>
              </a:rPr>
              <a:t>is a group of related recovery options.  For example, Visa Fraud is a recovery strategy and includes a recovery option that aligns to each of the fraud reason codes that Visa provides for issuer chargebacks.  </a:t>
            </a:r>
            <a:br>
              <a:rPr lang="en-US" b="0" i="0" dirty="0">
                <a:solidFill>
                  <a:srgbClr val="172B4D"/>
                </a:solidFill>
                <a:effectLst/>
                <a:latin typeface="-apple-system"/>
              </a:rPr>
            </a:br>
            <a:r>
              <a:rPr lang="en-US" b="0" i="0" dirty="0">
                <a:solidFill>
                  <a:srgbClr val="172B4D"/>
                </a:solidFill>
                <a:effectLst/>
                <a:latin typeface="-apple-system"/>
              </a:rPr>
              <a:t>A single dispute may have recovery rights under more than one </a:t>
            </a:r>
            <a:r>
              <a:rPr lang="en-US" b="1" i="0" dirty="0">
                <a:solidFill>
                  <a:srgbClr val="172B4D"/>
                </a:solidFill>
                <a:effectLst/>
                <a:latin typeface="-apple-system"/>
              </a:rPr>
              <a:t>recovery option</a:t>
            </a:r>
            <a:r>
              <a:rPr lang="en-US" b="0" i="0" dirty="0">
                <a:solidFill>
                  <a:srgbClr val="172B4D"/>
                </a:solidFill>
                <a:effectLst/>
                <a:latin typeface="-apple-system"/>
              </a:rPr>
              <a:t>, but it's unlikely that more than one recovery strategy would apply to a single claim.</a:t>
            </a:r>
            <a:endParaRPr lang="en-US" dirty="0"/>
          </a:p>
        </p:txBody>
      </p:sp>
      <p:sp>
        <p:nvSpPr>
          <p:cNvPr id="4" name="Slide Number Placeholder 3"/>
          <p:cNvSpPr>
            <a:spLocks noGrp="1"/>
          </p:cNvSpPr>
          <p:nvPr>
            <p:ph type="sldNum" sz="quarter" idx="5"/>
          </p:nvPr>
        </p:nvSpPr>
        <p:spPr/>
        <p:txBody>
          <a:bodyPr/>
          <a:lstStyle/>
          <a:p>
            <a:fld id="{82A4E578-7ECB-4B34-ADD8-0F37C27D208E}" type="slidenum">
              <a:rPr lang="en-US" smtClean="0"/>
              <a:t>41</a:t>
            </a:fld>
            <a:endParaRPr lang="en-US"/>
          </a:p>
        </p:txBody>
      </p:sp>
    </p:spTree>
    <p:extLst>
      <p:ext uri="{BB962C8B-B14F-4D97-AF65-F5344CB8AC3E}">
        <p14:creationId xmlns:p14="http://schemas.microsoft.com/office/powerpoint/2010/main" val="328408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4E578-7ECB-4B34-ADD8-0F37C27D208E}" type="slidenum">
              <a:rPr lang="en-US" smtClean="0"/>
              <a:t>42</a:t>
            </a:fld>
            <a:endParaRPr lang="en-US"/>
          </a:p>
        </p:txBody>
      </p:sp>
    </p:spTree>
    <p:extLst>
      <p:ext uri="{BB962C8B-B14F-4D97-AF65-F5344CB8AC3E}">
        <p14:creationId xmlns:p14="http://schemas.microsoft.com/office/powerpoint/2010/main" val="970782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venir Next LT Pro" panose="020B0504020202020204" pitchFamily="34" charset="0"/>
                <a:ea typeface="Calibri" panose="020F0502020204030204" pitchFamily="34" charset="0"/>
                <a:cs typeface="Times New Roman" panose="02020603050405020304" pitchFamily="18" charset="0"/>
              </a:rPr>
              <a:t>Closing slide</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44</a:t>
            </a:fld>
            <a:endParaRPr lang="en-US"/>
          </a:p>
        </p:txBody>
      </p:sp>
    </p:spTree>
    <p:extLst>
      <p:ext uri="{BB962C8B-B14F-4D97-AF65-F5344CB8AC3E}">
        <p14:creationId xmlns:p14="http://schemas.microsoft.com/office/powerpoint/2010/main" val="162383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1 mouse-click for an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Request a learner to read the summary, then a second learner to read the bolded words.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Let’s focus on the words that pop out to us. (click) QFD supports issuers, which are the financial institutions that initiate the dispute or chargeback. Acquirers are the merchant banks that received the chargeback notice. </a:t>
            </a:r>
            <a:br>
              <a:rPr lang="en-US" sz="1800">
                <a:effectLst/>
                <a:latin typeface="Avenir Next LT Pro" panose="020B0504020202020204" pitchFamily="34" charset="0"/>
                <a:ea typeface="Calibri" panose="020F0502020204030204" pitchFamily="34" charset="0"/>
                <a:cs typeface="Times New Roman" panose="02020603050405020304" pitchFamily="18" charset="0"/>
              </a:rPr>
            </a:br>
            <a:r>
              <a:rPr lang="en-US" sz="1800">
                <a:effectLst/>
                <a:latin typeface="Avenir Next LT Pro" panose="020B0504020202020204" pitchFamily="34" charset="0"/>
                <a:ea typeface="Calibri" panose="020F0502020204030204" pitchFamily="34" charset="0"/>
                <a:cs typeface="Times New Roman" panose="02020603050405020304" pitchFamily="18" charset="0"/>
              </a:rPr>
              <a:t>QFD incorporates automation for a swift dispute resolution. Part of this automation is ensuring that all regulatory requirements are met, keeping everyone compliant. QFD’s user interface simplifies the investigation leg of the dispute process by consolidating all required info in one spot.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4</a:t>
            </a:fld>
            <a:endParaRPr lang="en-US"/>
          </a:p>
        </p:txBody>
      </p:sp>
    </p:spTree>
    <p:extLst>
      <p:ext uri="{BB962C8B-B14F-4D97-AF65-F5344CB8AC3E}">
        <p14:creationId xmlns:p14="http://schemas.microsoft.com/office/powerpoint/2010/main" val="76544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QFD has two work portals: front-office for claim intake specialists and back-office for dispute resolution specialists. We’ll start with the claim intake flow in front-office.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5</a:t>
            </a:fld>
            <a:endParaRPr lang="en-US"/>
          </a:p>
        </p:txBody>
      </p:sp>
    </p:spTree>
    <p:extLst>
      <p:ext uri="{BB962C8B-B14F-4D97-AF65-F5344CB8AC3E}">
        <p14:creationId xmlns:p14="http://schemas.microsoft.com/office/powerpoint/2010/main" val="112346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Claim intake is commonly referred to as “front-office”. Front-office workers can be call center representatives or entry-level dispute specialists, depending on the financial institution’s workforce. Because those who capture dispute claims can have a diverse range of knowledge, the claim intake process is simple and concise.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Ask:</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Who’s had to submit a dispute with their bank before? What was the experience like?</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6</a:t>
            </a:fld>
            <a:endParaRPr lang="en-US"/>
          </a:p>
        </p:txBody>
      </p:sp>
    </p:spTree>
    <p:extLst>
      <p:ext uri="{BB962C8B-B14F-4D97-AF65-F5344CB8AC3E}">
        <p14:creationId xmlns:p14="http://schemas.microsoft.com/office/powerpoint/2010/main" val="10204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1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Request a learner to read the summary.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Homing in on the bolded words, (click) QFD supports generalists, meaning anyone can successfully submit a claim in the front-office portal. We’ll come to see that the questions asked in the questionnaire are driven by Mastercard and Visa chargeback requirements. Ideally, the information will be captured correctly in intake which will result in the dispute being processed automatically. </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7</a:t>
            </a:fld>
            <a:endParaRPr lang="en-US"/>
          </a:p>
        </p:txBody>
      </p:sp>
    </p:spTree>
    <p:extLst>
      <p:ext uri="{BB962C8B-B14F-4D97-AF65-F5344CB8AC3E}">
        <p14:creationId xmlns:p14="http://schemas.microsoft.com/office/powerpoint/2010/main" val="170036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3 mouse-clicks for animations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 begin on the home screen in the front-office portal. To initiate a new dispute claim, we’ll click on New (click). Here’s a our fresh, new unsubmitted claim. Know that the first six digits of the claim number represent the date the claim was initiated. (click) Here are the stages of claim intake. We’ll first start by pulling up the cardholder’s account (click). We can search by card number, account number, member name, and so 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Action:</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In the QFD environment, create a claim and show the search options. Select a </a:t>
            </a:r>
            <a:r>
              <a:rPr lang="en-US" sz="1800" err="1">
                <a:effectLst/>
                <a:latin typeface="Avenir Next LT Pro" panose="020B0504020202020204" pitchFamily="34" charset="0"/>
                <a:ea typeface="Calibri" panose="020F0502020204030204" pitchFamily="34" charset="0"/>
                <a:cs typeface="Times New Roman" panose="02020603050405020304" pitchFamily="18" charset="0"/>
              </a:rPr>
              <a:t>dumby</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account and then return to the PPT.</a:t>
            </a:r>
            <a:endParaRPr lang="en-US"/>
          </a:p>
        </p:txBody>
      </p:sp>
      <p:sp>
        <p:nvSpPr>
          <p:cNvPr id="4" name="Slide Number Placeholder 3"/>
          <p:cNvSpPr>
            <a:spLocks noGrp="1"/>
          </p:cNvSpPr>
          <p:nvPr>
            <p:ph type="sldNum" sz="quarter" idx="5"/>
          </p:nvPr>
        </p:nvSpPr>
        <p:spPr/>
        <p:txBody>
          <a:bodyPr/>
          <a:lstStyle/>
          <a:p>
            <a:fld id="{82A4E578-7ECB-4B34-ADD8-0F37C27D208E}" type="slidenum">
              <a:rPr lang="en-US" smtClean="0"/>
              <a:t>8</a:t>
            </a:fld>
            <a:endParaRPr lang="en-US"/>
          </a:p>
        </p:txBody>
      </p:sp>
    </p:spTree>
    <p:extLst>
      <p:ext uri="{BB962C8B-B14F-4D97-AF65-F5344CB8AC3E}">
        <p14:creationId xmlns:p14="http://schemas.microsoft.com/office/powerpoint/2010/main" val="372545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effectLst/>
                <a:latin typeface="Avenir Next LT Pro" panose="020B0504020202020204" pitchFamily="34" charset="0"/>
                <a:ea typeface="Calibri" panose="020F0502020204030204" pitchFamily="34" charset="0"/>
                <a:cs typeface="Times New Roman" panose="02020603050405020304" pitchFamily="18" charset="0"/>
              </a:rPr>
              <a:t>Note:</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1 mouse-click for animation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b="1">
                <a:effectLst/>
                <a:latin typeface="Avenir Next LT Pro" panose="020B0504020202020204" pitchFamily="34" charset="0"/>
                <a:ea typeface="Calibri" panose="020F0502020204030204" pitchFamily="34" charset="0"/>
                <a:cs typeface="Times New Roman" panose="02020603050405020304" pitchFamily="18" charset="0"/>
              </a:rPr>
              <a:t>Tell:</a:t>
            </a:r>
            <a:r>
              <a:rPr lang="en-US" sz="1800">
                <a:effectLst/>
                <a:latin typeface="Avenir Next LT Pro" panose="020B0504020202020204" pitchFamily="34" charset="0"/>
                <a:ea typeface="Calibri" panose="020F0502020204030204" pitchFamily="34" charset="0"/>
                <a:cs typeface="Times New Roman" panose="02020603050405020304" pitchFamily="18" charset="0"/>
              </a:rPr>
              <a:t> We’ve moved onto the second stage of claim intake. The first question determines what type of claim is being filed (click) non-fraud, fraud, or an ATM issue. The questionnaire will populate additional questions based on this selection.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A4E578-7ECB-4B34-ADD8-0F37C27D208E}" type="slidenum">
              <a:rPr lang="en-US" smtClean="0"/>
              <a:t>9</a:t>
            </a:fld>
            <a:endParaRPr lang="en-US"/>
          </a:p>
        </p:txBody>
      </p:sp>
    </p:spTree>
    <p:extLst>
      <p:ext uri="{BB962C8B-B14F-4D97-AF65-F5344CB8AC3E}">
        <p14:creationId xmlns:p14="http://schemas.microsoft.com/office/powerpoint/2010/main" val="402504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3815"/>
            <a:ext cx="10753578" cy="1134071"/>
          </a:xfrm>
          <a:prstGeom prst="rect">
            <a:avLst/>
          </a:prstGeom>
        </p:spPr>
        <p:txBody>
          <a:bodyPr>
            <a:noAutofit/>
          </a:bodyPr>
          <a:lstStyle>
            <a:lvl1pPr>
              <a:lnSpc>
                <a:spcPct val="100000"/>
              </a:lnSpc>
              <a:defRPr sz="3000"/>
            </a:lvl1pPr>
          </a:lstStyle>
          <a:p>
            <a:r>
              <a:rPr lang="en-US"/>
              <a:t>Click to edit Master title style</a:t>
            </a:r>
          </a:p>
        </p:txBody>
      </p:sp>
      <p:sp>
        <p:nvSpPr>
          <p:cNvPr id="11" name="Text Placeholder 10"/>
          <p:cNvSpPr>
            <a:spLocks noGrp="1"/>
          </p:cNvSpPr>
          <p:nvPr>
            <p:ph type="body" sz="quarter" idx="13"/>
          </p:nvPr>
        </p:nvSpPr>
        <p:spPr>
          <a:xfrm>
            <a:off x="838200" y="1304963"/>
            <a:ext cx="10753578" cy="5114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74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009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1"/>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8701189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2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3"/>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35060638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3_Transition Slide 01">
    <p:spTree>
      <p:nvGrpSpPr>
        <p:cNvPr id="1" name=""/>
        <p:cNvGrpSpPr/>
        <p:nvPr/>
      </p:nvGrpSpPr>
      <p:grpSpPr>
        <a:xfrm>
          <a:off x="0" y="0"/>
          <a:ext cx="0" cy="0"/>
          <a:chOff x="0" y="0"/>
          <a:chExt cx="0" cy="0"/>
        </a:xfrm>
      </p:grpSpPr>
      <p:sp>
        <p:nvSpPr>
          <p:cNvPr id="93" name="Shape 93"/>
          <p:cNvSpPr/>
          <p:nvPr/>
        </p:nvSpPr>
        <p:spPr>
          <a:xfrm rot="10800000">
            <a:off x="-15963" y="-1736"/>
            <a:ext cx="12223926" cy="4340719"/>
          </a:xfrm>
          <a:prstGeom prst="rect">
            <a:avLst/>
          </a:prstGeom>
          <a:solidFill>
            <a:schemeClr val="accent2"/>
          </a:solidFill>
          <a:ln w="12700">
            <a:miter lim="400000"/>
          </a:ln>
        </p:spPr>
        <p:txBody>
          <a:bodyPr lIns="60959" rIns="60959" anchor="ctr"/>
          <a:lstStyle/>
          <a:p>
            <a:pPr algn="l" defTabSz="912294" rtl="0" hangingPunct="0">
              <a:lnSpc>
                <a:spcPct val="95000"/>
              </a:lnSpc>
              <a:spcBef>
                <a:spcPts val="1334"/>
              </a:spcBef>
            </a:pPr>
            <a:endParaRPr sz="2134">
              <a:solidFill>
                <a:srgbClr val="676767"/>
              </a:solidFill>
              <a:sym typeface="Arial"/>
            </a:endParaRPr>
          </a:p>
        </p:txBody>
      </p:sp>
      <p:sp>
        <p:nvSpPr>
          <p:cNvPr id="94" name="Shape 94"/>
          <p:cNvSpPr>
            <a:spLocks noGrp="1"/>
          </p:cNvSpPr>
          <p:nvPr>
            <p:ph type="title"/>
          </p:nvPr>
        </p:nvSpPr>
        <p:spPr>
          <a:xfrm>
            <a:off x="640919" y="648494"/>
            <a:ext cx="10910163" cy="3279975"/>
          </a:xfrm>
          <a:prstGeom prst="rect">
            <a:avLst/>
          </a:prstGeom>
        </p:spPr>
        <p:txBody>
          <a:bodyPr lIns="0" tIns="0" rIns="0" bIns="0" anchor="b">
            <a:normAutofit/>
          </a:bodyPr>
          <a:lstStyle>
            <a:lvl1pPr defTabSz="412755">
              <a:lnSpc>
                <a:spcPct val="100000"/>
              </a:lnSpc>
              <a:defRPr sz="4800" cap="all" spc="96">
                <a:solidFill>
                  <a:srgbClr val="FFFFFF"/>
                </a:solidFill>
                <a:latin typeface="Avenir Next LT Pro Demi" panose="020B0704020202020204" pitchFamily="34" charset="0"/>
                <a:ea typeface="Avenir Next LT Pro Demi" panose="020B0704020202020204" pitchFamily="34" charset="0"/>
                <a:cs typeface="Avenir Next LT Pro Demi" panose="020B0704020202020204" pitchFamily="34" charset="0"/>
                <a:sym typeface="Helvetica Neue Thin"/>
              </a:defRPr>
            </a:lvl1pPr>
          </a:lstStyle>
          <a:p>
            <a:r>
              <a:rPr lang="en-US"/>
              <a:t>Click to edit Master title style</a:t>
            </a:r>
            <a:endParaRPr/>
          </a:p>
        </p:txBody>
      </p:sp>
      <p:pic>
        <p:nvPicPr>
          <p:cNvPr id="95" name="image5.png"/>
          <p:cNvPicPr>
            <a:picLocks noChangeAspect="1"/>
          </p:cNvPicPr>
          <p:nvPr/>
        </p:nvPicPr>
        <p:blipFill>
          <a:blip r:embed="rId2">
            <a:alphaModFix amt="19768"/>
          </a:blip>
          <a:stretch>
            <a:fillRect/>
          </a:stretch>
        </p:blipFill>
        <p:spPr>
          <a:xfrm rot="5400000">
            <a:off x="889877" y="4282934"/>
            <a:ext cx="497914" cy="995828"/>
          </a:xfrm>
          <a:prstGeom prst="rect">
            <a:avLst/>
          </a:prstGeom>
          <a:ln w="12700">
            <a:miter lim="400000"/>
          </a:ln>
        </p:spPr>
      </p:pic>
    </p:spTree>
    <p:extLst>
      <p:ext uri="{BB962C8B-B14F-4D97-AF65-F5344CB8AC3E}">
        <p14:creationId xmlns:p14="http://schemas.microsoft.com/office/powerpoint/2010/main" val="29762824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442127" y="5747657"/>
            <a:ext cx="11485266" cy="984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AA75095-9C0A-4EA5-B37F-6D788A09D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105" y="2315266"/>
            <a:ext cx="6883790" cy="2227467"/>
          </a:xfrm>
          <a:prstGeom prst="rect">
            <a:avLst/>
          </a:prstGeom>
        </p:spPr>
      </p:pic>
    </p:spTree>
    <p:extLst>
      <p:ext uri="{BB962C8B-B14F-4D97-AF65-F5344CB8AC3E}">
        <p14:creationId xmlns:p14="http://schemas.microsoft.com/office/powerpoint/2010/main" val="36312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10;&#10;Description automatically generated">
            <a:extLst>
              <a:ext uri="{FF2B5EF4-FFF2-40B4-BE49-F238E27FC236}">
                <a16:creationId xmlns:a16="http://schemas.microsoft.com/office/drawing/2014/main" id="{342CDF84-74CF-4015-99AE-85E2AE145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072" y="1647274"/>
            <a:ext cx="6659855" cy="2155006"/>
          </a:xfrm>
          <a:prstGeom prst="rect">
            <a:avLst/>
          </a:prstGeom>
        </p:spPr>
      </p:pic>
      <p:sp>
        <p:nvSpPr>
          <p:cNvPr id="9" name="Rectangle 8">
            <a:extLst>
              <a:ext uri="{FF2B5EF4-FFF2-40B4-BE49-F238E27FC236}">
                <a16:creationId xmlns:a16="http://schemas.microsoft.com/office/drawing/2014/main" id="{EE6FADB2-1AA9-4E76-A8C4-195BF773696A}"/>
              </a:ext>
            </a:extLst>
          </p:cNvPr>
          <p:cNvSpPr/>
          <p:nvPr/>
        </p:nvSpPr>
        <p:spPr>
          <a:xfrm>
            <a:off x="1" y="3743738"/>
            <a:ext cx="12192000" cy="461665"/>
          </a:xfrm>
          <a:prstGeom prst="rect">
            <a:avLst/>
          </a:prstGeom>
        </p:spPr>
        <p:txBody>
          <a:bodyPr wrap="square">
            <a:spAutoFit/>
          </a:bodyPr>
          <a:lstStyle/>
          <a:p>
            <a:pPr algn="ctr"/>
            <a:r>
              <a:rPr lang="en-US" sz="2400">
                <a:solidFill>
                  <a:schemeClr val="accent3">
                    <a:lumMod val="75000"/>
                  </a:schemeClr>
                </a:solidFill>
                <a:latin typeface="Athelas" panose="02000503000000020003" pitchFamily="2" charset="0"/>
              </a:rPr>
              <a:t>WWW.QUAVO.COM</a:t>
            </a:r>
          </a:p>
        </p:txBody>
      </p:sp>
    </p:spTree>
    <p:extLst>
      <p:ext uri="{BB962C8B-B14F-4D97-AF65-F5344CB8AC3E}">
        <p14:creationId xmlns:p14="http://schemas.microsoft.com/office/powerpoint/2010/main" val="106432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 y="3743738"/>
            <a:ext cx="12192000" cy="461665"/>
          </a:xfrm>
          <a:prstGeom prst="rect">
            <a:avLst/>
          </a:prstGeom>
        </p:spPr>
        <p:txBody>
          <a:bodyPr wrap="square">
            <a:spAutoFit/>
          </a:bodyPr>
          <a:lstStyle/>
          <a:p>
            <a:pPr algn="ctr"/>
            <a:r>
              <a:rPr lang="en-US" sz="2400">
                <a:solidFill>
                  <a:schemeClr val="accent3">
                    <a:lumMod val="75000"/>
                  </a:schemeClr>
                </a:solidFill>
                <a:latin typeface="Athelas" panose="02000503000000020003" pitchFamily="2" charset="0"/>
              </a:rPr>
              <a:t>WWW.QUAVO.COM</a:t>
            </a:r>
          </a:p>
        </p:txBody>
      </p:sp>
      <p:pic>
        <p:nvPicPr>
          <p:cNvPr id="7" name="Picture 6" descr="Logo&#10;&#10;Description automatically generated">
            <a:extLst>
              <a:ext uri="{FF2B5EF4-FFF2-40B4-BE49-F238E27FC236}">
                <a16:creationId xmlns:a16="http://schemas.microsoft.com/office/drawing/2014/main" id="{F759CB95-31DF-4789-8FBA-DA4B09B59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072" y="1647274"/>
            <a:ext cx="6659855" cy="2155006"/>
          </a:xfrm>
          <a:prstGeom prst="rect">
            <a:avLst/>
          </a:prstGeom>
        </p:spPr>
      </p:pic>
    </p:spTree>
    <p:extLst>
      <p:ext uri="{BB962C8B-B14F-4D97-AF65-F5344CB8AC3E}">
        <p14:creationId xmlns:p14="http://schemas.microsoft.com/office/powerpoint/2010/main" val="391702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953306"/>
            <a:ext cx="10522634" cy="5918982"/>
          </a:xfrm>
          <a:prstGeom prst="rect">
            <a:avLst/>
          </a:prstGeom>
        </p:spPr>
      </p:pic>
      <p:sp>
        <p:nvSpPr>
          <p:cNvPr id="2" name="Title 1"/>
          <p:cNvSpPr>
            <a:spLocks noGrp="1"/>
          </p:cNvSpPr>
          <p:nvPr>
            <p:ph type="ctrTitle"/>
          </p:nvPr>
        </p:nvSpPr>
        <p:spPr>
          <a:xfrm>
            <a:off x="3863421" y="3371859"/>
            <a:ext cx="8328580"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3863421" y="4920938"/>
            <a:ext cx="8328580"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p:cNvCxnSpPr/>
          <p:nvPr/>
        </p:nvCxnSpPr>
        <p:spPr>
          <a:xfrm>
            <a:off x="3863420"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D7A6AD37-5153-457E-9CFB-C79740E7DD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755" y="1261821"/>
            <a:ext cx="5097390" cy="1649421"/>
          </a:xfrm>
          <a:prstGeom prst="rect">
            <a:avLst/>
          </a:prstGeom>
        </p:spPr>
      </p:pic>
    </p:spTree>
    <p:extLst>
      <p:ext uri="{BB962C8B-B14F-4D97-AF65-F5344CB8AC3E}">
        <p14:creationId xmlns:p14="http://schemas.microsoft.com/office/powerpoint/2010/main" val="45008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984738"/>
            <a:ext cx="13968045" cy="7857026"/>
          </a:xfrm>
          <a:prstGeom prst="rect">
            <a:avLst/>
          </a:prstGeom>
        </p:spPr>
      </p:pic>
      <p:sp>
        <p:nvSpPr>
          <p:cNvPr id="8" name="Rectangle 7"/>
          <p:cNvSpPr/>
          <p:nvPr/>
        </p:nvSpPr>
        <p:spPr>
          <a:xfrm>
            <a:off x="3882683" y="4025093"/>
            <a:ext cx="7357403" cy="461665"/>
          </a:xfrm>
          <a:prstGeom prst="rect">
            <a:avLst/>
          </a:prstGeom>
        </p:spPr>
        <p:txBody>
          <a:bodyPr wrap="square">
            <a:spAutoFit/>
          </a:bodyPr>
          <a:lstStyle/>
          <a:p>
            <a:pPr algn="ctr"/>
            <a:r>
              <a:rPr lang="en-US" sz="2400">
                <a:solidFill>
                  <a:schemeClr val="accent3">
                    <a:lumMod val="75000"/>
                  </a:schemeClr>
                </a:solidFill>
                <a:latin typeface="Athelas" panose="02000503000000020003" pitchFamily="2" charset="0"/>
              </a:rPr>
              <a:t>WWW.QUAVO.COM</a:t>
            </a:r>
          </a:p>
        </p:txBody>
      </p:sp>
      <p:pic>
        <p:nvPicPr>
          <p:cNvPr id="7" name="Picture 6" descr="Logo&#10;&#10;Description automatically generated">
            <a:extLst>
              <a:ext uri="{FF2B5EF4-FFF2-40B4-BE49-F238E27FC236}">
                <a16:creationId xmlns:a16="http://schemas.microsoft.com/office/drawing/2014/main" id="{B659AF29-B94E-4512-B993-22975D13E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863" y="1639491"/>
            <a:ext cx="6686045" cy="2163480"/>
          </a:xfrm>
          <a:prstGeom prst="rect">
            <a:avLst/>
          </a:prstGeom>
        </p:spPr>
      </p:pic>
    </p:spTree>
    <p:extLst>
      <p:ext uri="{BB962C8B-B14F-4D97-AF65-F5344CB8AC3E}">
        <p14:creationId xmlns:p14="http://schemas.microsoft.com/office/powerpoint/2010/main" val="356252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branded 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863420"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58645" y="1443055"/>
            <a:ext cx="0" cy="521212"/>
          </a:xfrm>
          <a:prstGeom prst="line">
            <a:avLst/>
          </a:prstGeom>
          <a:ln w="19050">
            <a:solidFill>
              <a:schemeClr val="accent3">
                <a:lumMod val="20000"/>
                <a:lumOff val="80000"/>
              </a:schemeClr>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939018"/>
            <a:ext cx="10522634" cy="5918982"/>
          </a:xfrm>
          <a:prstGeom prst="rect">
            <a:avLst/>
          </a:prstGeom>
        </p:spPr>
      </p:pic>
      <p:pic>
        <p:nvPicPr>
          <p:cNvPr id="10" name="Picture 9" descr="Logo&#10;&#10;Description automatically generated">
            <a:extLst>
              <a:ext uri="{FF2B5EF4-FFF2-40B4-BE49-F238E27FC236}">
                <a16:creationId xmlns:a16="http://schemas.microsoft.com/office/drawing/2014/main" id="{33F1E808-B3BD-4E2D-AB7A-EC882B07A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753" y="1188531"/>
            <a:ext cx="3183925" cy="1030259"/>
          </a:xfrm>
          <a:prstGeom prst="rect">
            <a:avLst/>
          </a:prstGeom>
        </p:spPr>
      </p:pic>
      <p:sp>
        <p:nvSpPr>
          <p:cNvPr id="2" name="Title 1"/>
          <p:cNvSpPr>
            <a:spLocks noGrp="1"/>
          </p:cNvSpPr>
          <p:nvPr>
            <p:ph type="ctrTitle"/>
          </p:nvPr>
        </p:nvSpPr>
        <p:spPr>
          <a:xfrm>
            <a:off x="3863420" y="3371859"/>
            <a:ext cx="8413245"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3863420" y="4920938"/>
            <a:ext cx="8413245"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717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p:nvSpPr>
        <p:spPr>
          <a:xfrm>
            <a:off x="1" y="5790620"/>
            <a:ext cx="12192000" cy="1081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778755" y="4764210"/>
            <a:ext cx="7808408"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664313"/>
            <a:ext cx="9258622" cy="5207975"/>
          </a:xfrm>
          <a:prstGeom prst="rect">
            <a:avLst/>
          </a:prstGeom>
        </p:spPr>
      </p:pic>
      <p:pic>
        <p:nvPicPr>
          <p:cNvPr id="8" name="Picture 7" descr="Logo&#10;&#10;Description automatically generated">
            <a:extLst>
              <a:ext uri="{FF2B5EF4-FFF2-40B4-BE49-F238E27FC236}">
                <a16:creationId xmlns:a16="http://schemas.microsoft.com/office/drawing/2014/main" id="{2C61F418-604D-40AF-BEDE-DCAB87A2D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755" y="1261821"/>
            <a:ext cx="5097390" cy="1649421"/>
          </a:xfrm>
          <a:prstGeom prst="rect">
            <a:avLst/>
          </a:prstGeom>
        </p:spPr>
      </p:pic>
      <p:sp>
        <p:nvSpPr>
          <p:cNvPr id="2" name="Title 1"/>
          <p:cNvSpPr>
            <a:spLocks noGrp="1"/>
          </p:cNvSpPr>
          <p:nvPr>
            <p:ph type="ctrTitle"/>
          </p:nvPr>
        </p:nvSpPr>
        <p:spPr>
          <a:xfrm>
            <a:off x="3778755" y="3371859"/>
            <a:ext cx="8413245" cy="1270134"/>
          </a:xfrm>
          <a:prstGeom prst="rect">
            <a:avLst/>
          </a:prstGeom>
        </p:spPr>
        <p:txBody>
          <a:bodyPr anchor="b">
            <a:noAutofit/>
          </a:bodyPr>
          <a:lstStyle>
            <a:lvl1pPr algn="l">
              <a:defRPr sz="3400">
                <a:solidFill>
                  <a:schemeClr val="tx1">
                    <a:lumMod val="50000"/>
                    <a:lumOff val="50000"/>
                  </a:schemeClr>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3778755" y="4892802"/>
            <a:ext cx="8413245" cy="1655762"/>
          </a:xfrm>
        </p:spPr>
        <p:txBody>
          <a:bodyPr>
            <a:noAutofit/>
          </a:bodyPr>
          <a:lstStyle>
            <a:lvl1pPr marL="0" indent="0" algn="l">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830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8" name="Rectangle 7"/>
          <p:cNvSpPr/>
          <p:nvPr/>
        </p:nvSpPr>
        <p:spPr>
          <a:xfrm>
            <a:off x="1" y="4893733"/>
            <a:ext cx="1225296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r="17603"/>
          <a:stretch/>
        </p:blipFill>
        <p:spPr>
          <a:xfrm>
            <a:off x="2726268" y="-15375"/>
            <a:ext cx="9526692" cy="6890308"/>
          </a:xfrm>
          <a:prstGeom prst="rect">
            <a:avLst/>
          </a:prstGeom>
        </p:spPr>
      </p:pic>
      <p:sp>
        <p:nvSpPr>
          <p:cNvPr id="2" name="Title 1"/>
          <p:cNvSpPr>
            <a:spLocks noGrp="1"/>
          </p:cNvSpPr>
          <p:nvPr>
            <p:ph type="ctrTitle"/>
          </p:nvPr>
        </p:nvSpPr>
        <p:spPr>
          <a:xfrm>
            <a:off x="4876800" y="475489"/>
            <a:ext cx="6756400" cy="3774778"/>
          </a:xfrm>
          <a:prstGeom prst="rect">
            <a:avLst/>
          </a:prstGeom>
        </p:spPr>
        <p:txBody>
          <a:bodyPr anchor="ctr">
            <a:noAutofit/>
          </a:bodyPr>
          <a:lstStyle>
            <a:lvl1pPr algn="l">
              <a:defRPr sz="5000">
                <a:solidFill>
                  <a:schemeClr val="bg1"/>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4876800" y="4503336"/>
            <a:ext cx="6756400" cy="1655762"/>
          </a:xfrm>
        </p:spPr>
        <p:txBody>
          <a:bodyPr>
            <a:noAutofit/>
          </a:bodyPr>
          <a:lstStyle>
            <a:lvl1pPr marL="0" indent="0" algn="r">
              <a:buNone/>
              <a:defRPr sz="20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123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6" name="Rectangle 5"/>
          <p:cNvSpPr/>
          <p:nvPr/>
        </p:nvSpPr>
        <p:spPr>
          <a:xfrm>
            <a:off x="1" y="4893733"/>
            <a:ext cx="121920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9866"/>
          <a:stretch/>
        </p:blipFill>
        <p:spPr>
          <a:xfrm>
            <a:off x="8707902" y="-15375"/>
            <a:ext cx="3484098" cy="6890308"/>
          </a:xfrm>
          <a:prstGeom prst="rect">
            <a:avLst/>
          </a:prstGeom>
        </p:spPr>
      </p:pic>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50" y="-15375"/>
            <a:ext cx="11562050" cy="6890308"/>
          </a:xfrm>
          <a:prstGeom prst="rect">
            <a:avLst/>
          </a:prstGeom>
        </p:spPr>
      </p:pic>
      <p:sp>
        <p:nvSpPr>
          <p:cNvPr id="2" name="Title 1"/>
          <p:cNvSpPr>
            <a:spLocks noGrp="1"/>
          </p:cNvSpPr>
          <p:nvPr>
            <p:ph type="ctrTitle"/>
          </p:nvPr>
        </p:nvSpPr>
        <p:spPr>
          <a:xfrm>
            <a:off x="2946400" y="643467"/>
            <a:ext cx="8686800" cy="3606799"/>
          </a:xfrm>
          <a:prstGeom prst="rect">
            <a:avLst/>
          </a:prstGeom>
        </p:spPr>
        <p:txBody>
          <a:bodyPr anchor="ctr">
            <a:noAutofit/>
          </a:bodyPr>
          <a:lstStyle>
            <a:lvl1pPr algn="l">
              <a:defRPr sz="4600">
                <a:solidFill>
                  <a:schemeClr val="bg1"/>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2946400" y="4435603"/>
            <a:ext cx="8686800" cy="1655762"/>
          </a:xfrm>
        </p:spPr>
        <p:txBody>
          <a:bodyPr>
            <a:noAutofit/>
          </a:bodyPr>
          <a:lstStyle>
            <a:lvl1pPr marL="0" indent="0" algn="r">
              <a:buNone/>
              <a:defRPr sz="20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282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6933"/>
            <a:ext cx="12192000" cy="6858000"/>
          </a:xfrm>
          <a:prstGeom prst="rect">
            <a:avLst/>
          </a:prstGeom>
        </p:spPr>
      </p:pic>
      <p:sp>
        <p:nvSpPr>
          <p:cNvPr id="2" name="Title 1"/>
          <p:cNvSpPr>
            <a:spLocks noGrp="1"/>
          </p:cNvSpPr>
          <p:nvPr>
            <p:ph type="ctrTitle"/>
          </p:nvPr>
        </p:nvSpPr>
        <p:spPr>
          <a:xfrm>
            <a:off x="1" y="312748"/>
            <a:ext cx="12192000" cy="3889201"/>
          </a:xfrm>
          <a:prstGeom prst="rect">
            <a:avLst/>
          </a:prstGeom>
        </p:spPr>
        <p:txBody>
          <a:bodyPr anchor="ctr">
            <a:noAutofit/>
          </a:bodyPr>
          <a:lstStyle>
            <a:lvl1pPr algn="ctr">
              <a:defRPr sz="4000">
                <a:solidFill>
                  <a:schemeClr val="tx1">
                    <a:lumMod val="50000"/>
                    <a:lumOff val="50000"/>
                  </a:schemeClr>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p:nvPr>
        </p:nvSpPr>
        <p:spPr>
          <a:xfrm>
            <a:off x="1" y="4371155"/>
            <a:ext cx="12192000" cy="1655762"/>
          </a:xfrm>
        </p:spPr>
        <p:txBody>
          <a:bodyPr>
            <a:noAutofit/>
          </a:bodyPr>
          <a:lstStyle>
            <a:lvl1pPr marL="0" indent="0" algn="ctr">
              <a:buNone/>
              <a:defRPr sz="2000">
                <a:solidFill>
                  <a:schemeClr val="tx1">
                    <a:lumMod val="50000"/>
                    <a:lumOff val="50000"/>
                  </a:schemeClr>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323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144966"/>
            <a:ext cx="10515600" cy="1134068"/>
          </a:xfrm>
          <a:prstGeom prst="rect">
            <a:avLst/>
          </a:prstGeom>
        </p:spPr>
        <p:txBody>
          <a:bodyPr anchor="t"/>
          <a:lstStyle>
            <a:lvl1pPr>
              <a:defRPr>
                <a:latin typeface="Avenir Next LT Pro Demi" panose="020B0704020202020204" pitchFamily="34" charset="0"/>
              </a:defRPr>
            </a:lvl1pPr>
          </a:lstStyle>
          <a:p>
            <a:r>
              <a:rPr lang="en-US"/>
              <a:t>Click to edit Master title style</a:t>
            </a:r>
          </a:p>
        </p:txBody>
      </p:sp>
    </p:spTree>
    <p:extLst>
      <p:ext uri="{BB962C8B-B14F-4D97-AF65-F5344CB8AC3E}">
        <p14:creationId xmlns:p14="http://schemas.microsoft.com/office/powerpoint/2010/main" val="89285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307641"/>
            <a:ext cx="10872057" cy="494640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rotWithShape="1">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t="70754" b="23034"/>
          <a:stretch/>
        </p:blipFill>
        <p:spPr>
          <a:xfrm>
            <a:off x="0" y="6778476"/>
            <a:ext cx="12198096" cy="81634"/>
          </a:xfrm>
          <a:prstGeom prst="rect">
            <a:avLst/>
          </a:prstGeom>
        </p:spPr>
      </p:pic>
      <p:sp>
        <p:nvSpPr>
          <p:cNvPr id="27" name="Title Placeholder 26"/>
          <p:cNvSpPr>
            <a:spLocks noGrp="1"/>
          </p:cNvSpPr>
          <p:nvPr>
            <p:ph type="title"/>
          </p:nvPr>
        </p:nvSpPr>
        <p:spPr>
          <a:xfrm>
            <a:off x="838200" y="133610"/>
            <a:ext cx="10872056" cy="1167618"/>
          </a:xfrm>
          <a:prstGeom prst="rect">
            <a:avLst/>
          </a:prstGeom>
        </p:spPr>
        <p:txBody>
          <a:bodyPr vert="horz" lIns="91440" tIns="45720" rIns="91440" bIns="45720" rtlCol="0" anchor="t">
            <a:noAutofit/>
          </a:body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0A63EAF9-CD0E-470F-B9F7-98763E36981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04629" y="6407867"/>
            <a:ext cx="912204" cy="295172"/>
          </a:xfrm>
          <a:prstGeom prst="rect">
            <a:avLst/>
          </a:prstGeom>
        </p:spPr>
      </p:pic>
    </p:spTree>
    <p:extLst>
      <p:ext uri="{BB962C8B-B14F-4D97-AF65-F5344CB8AC3E}">
        <p14:creationId xmlns:p14="http://schemas.microsoft.com/office/powerpoint/2010/main" val="376685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100000"/>
        </a:lnSpc>
        <a:spcBef>
          <a:spcPct val="0"/>
        </a:spcBef>
        <a:buNone/>
        <a:defRPr sz="3000" kern="1200">
          <a:solidFill>
            <a:schemeClr val="tx1">
              <a:lumMod val="65000"/>
              <a:lumOff val="35000"/>
            </a:schemeClr>
          </a:solidFill>
          <a:latin typeface="AvenirNext LT Pro Regular" panose="020B0504020202020204" pitchFamily="34" charset="0"/>
          <a:ea typeface="+mj-ea"/>
          <a:cs typeface="Arial" panose="020B0604020202020204" pitchFamily="34" charset="0"/>
        </a:defRPr>
      </a:lvl1pPr>
    </p:titleStyle>
    <p:bodyStyle>
      <a:lvl1pPr marL="228600" indent="-228600" algn="l" defTabSz="914400" rtl="0" eaLnBrk="1" fontAlgn="base" latinLnBrk="0" hangingPunct="1">
        <a:lnSpc>
          <a:spcPct val="90000"/>
        </a:lnSpc>
        <a:spcBef>
          <a:spcPts val="1000"/>
        </a:spcBef>
        <a:buClr>
          <a:schemeClr val="tx2">
            <a:lumMod val="50000"/>
            <a:lumOff val="50000"/>
          </a:schemeClr>
        </a:buClr>
        <a:buFont typeface="Arial" panose="020B0604020202020204" pitchFamily="34" charset="0"/>
        <a:buChar char="•"/>
        <a:defRPr lang="en-US" sz="2800" kern="1200" dirty="0" smtClean="0">
          <a:solidFill>
            <a:schemeClr val="tx1">
              <a:lumMod val="65000"/>
              <a:lumOff val="35000"/>
            </a:schemeClr>
          </a:solidFill>
          <a:latin typeface="AvenirNext LT Pro Regular" panose="020B0504020202020204" pitchFamily="34" charset="0"/>
          <a:ea typeface="+mn-ea"/>
          <a:cs typeface="+mn-cs"/>
        </a:defRPr>
      </a:lvl1pPr>
      <a:lvl2pPr marL="6858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2pPr>
      <a:lvl3pPr marL="11430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3pPr>
      <a:lvl4pPr marL="16002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smtClean="0">
          <a:solidFill>
            <a:schemeClr val="tx1">
              <a:lumMod val="65000"/>
              <a:lumOff val="35000"/>
            </a:schemeClr>
          </a:solidFill>
          <a:latin typeface="AvenirNext LT Pro Regular" panose="020B0504020202020204" pitchFamily="34" charset="0"/>
          <a:ea typeface="+mn-ea"/>
          <a:cs typeface="+mn-cs"/>
        </a:defRPr>
      </a:lvl4pPr>
      <a:lvl5pPr marL="2057400" indent="-228600" algn="l" defTabSz="914400" rtl="0" eaLnBrk="1" fontAlgn="base" latinLnBrk="0" hangingPunct="1">
        <a:lnSpc>
          <a:spcPct val="90000"/>
        </a:lnSpc>
        <a:spcBef>
          <a:spcPts val="500"/>
        </a:spcBef>
        <a:buClr>
          <a:schemeClr val="tx2">
            <a:lumMod val="50000"/>
            <a:lumOff val="50000"/>
          </a:schemeClr>
        </a:buClr>
        <a:buFont typeface="Arial" panose="020B0604020202020204" pitchFamily="34" charset="0"/>
        <a:buChar char="•"/>
        <a:defRPr lang="en-US" sz="2000" kern="1200" dirty="0">
          <a:solidFill>
            <a:schemeClr val="tx1">
              <a:lumMod val="65000"/>
              <a:lumOff val="35000"/>
            </a:schemeClr>
          </a:solidFill>
          <a:latin typeface="AvenirNext LT Pro Regular"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64.png"/><Relationship Id="rId5" Type="http://schemas.openxmlformats.org/officeDocument/2006/relationships/image" Target="../media/image36.png"/><Relationship Id="rId10"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39.sv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41.sv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8.sv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8.svg"/></Relationships>
</file>

<file path=ppt/slides/_rels/slide4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slide" Target="slide1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B3D6-D6EE-4C14-9405-1A797FF9CEAC}"/>
              </a:ext>
            </a:extLst>
          </p:cNvPr>
          <p:cNvSpPr>
            <a:spLocks noGrp="1"/>
          </p:cNvSpPr>
          <p:nvPr>
            <p:ph type="ctrTitle"/>
          </p:nvPr>
        </p:nvSpPr>
        <p:spPr/>
        <p:txBody>
          <a:bodyPr/>
          <a:lstStyle/>
          <a:p>
            <a:r>
              <a:rPr lang="en-US"/>
              <a:t>QFD Overview</a:t>
            </a:r>
          </a:p>
        </p:txBody>
      </p:sp>
    </p:spTree>
    <p:extLst>
      <p:ext uri="{BB962C8B-B14F-4D97-AF65-F5344CB8AC3E}">
        <p14:creationId xmlns:p14="http://schemas.microsoft.com/office/powerpoint/2010/main" val="167972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60BC8-1857-22FD-FF49-FD9F0859E196}"/>
              </a:ext>
            </a:extLst>
          </p:cNvPr>
          <p:cNvPicPr>
            <a:picLocks noChangeAspect="1"/>
          </p:cNvPicPr>
          <p:nvPr/>
        </p:nvPicPr>
        <p:blipFill>
          <a:blip r:embed="rId3"/>
          <a:stretch>
            <a:fillRect/>
          </a:stretch>
        </p:blipFill>
        <p:spPr>
          <a:xfrm>
            <a:off x="838200" y="815376"/>
            <a:ext cx="7910245" cy="647756"/>
          </a:xfrm>
          <a:prstGeom prst="rect">
            <a:avLst/>
          </a:prstGeom>
        </p:spPr>
      </p:pic>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pic>
        <p:nvPicPr>
          <p:cNvPr id="6" name="Picture 5">
            <a:extLst>
              <a:ext uri="{FF2B5EF4-FFF2-40B4-BE49-F238E27FC236}">
                <a16:creationId xmlns:a16="http://schemas.microsoft.com/office/drawing/2014/main" id="{6745C77A-552D-68BA-39ED-F460C6167F90}"/>
              </a:ext>
            </a:extLst>
          </p:cNvPr>
          <p:cNvPicPr>
            <a:picLocks noChangeAspect="1"/>
          </p:cNvPicPr>
          <p:nvPr/>
        </p:nvPicPr>
        <p:blipFill>
          <a:blip r:embed="rId4"/>
          <a:stretch>
            <a:fillRect/>
          </a:stretch>
        </p:blipFill>
        <p:spPr>
          <a:xfrm>
            <a:off x="908990" y="1860448"/>
            <a:ext cx="4500154" cy="3807195"/>
          </a:xfrm>
          <a:prstGeom prst="rect">
            <a:avLst/>
          </a:prstGeom>
          <a:effectLst>
            <a:outerShdw blurRad="165100" dist="38100" dir="2700000" algn="tl" rotWithShape="0">
              <a:schemeClr val="tx1">
                <a:lumMod val="50000"/>
                <a:lumOff val="50000"/>
                <a:alpha val="40000"/>
              </a:schemeClr>
            </a:outerShdw>
          </a:effectLst>
        </p:spPr>
      </p:pic>
      <p:sp>
        <p:nvSpPr>
          <p:cNvPr id="7" name="Rectangle 6">
            <a:extLst>
              <a:ext uri="{FF2B5EF4-FFF2-40B4-BE49-F238E27FC236}">
                <a16:creationId xmlns:a16="http://schemas.microsoft.com/office/drawing/2014/main" id="{898261C2-A71E-4013-DA03-A84F419368C9}"/>
              </a:ext>
            </a:extLst>
          </p:cNvPr>
          <p:cNvSpPr/>
          <p:nvPr/>
        </p:nvSpPr>
        <p:spPr>
          <a:xfrm>
            <a:off x="908989" y="3384064"/>
            <a:ext cx="4500154" cy="2283578"/>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F9080E-1B6C-92C9-5E89-F2ACBFC26533}"/>
              </a:ext>
            </a:extLst>
          </p:cNvPr>
          <p:cNvPicPr>
            <a:picLocks noChangeAspect="1"/>
          </p:cNvPicPr>
          <p:nvPr/>
        </p:nvPicPr>
        <p:blipFill>
          <a:blip r:embed="rId5"/>
          <a:stretch>
            <a:fillRect/>
          </a:stretch>
        </p:blipFill>
        <p:spPr>
          <a:xfrm>
            <a:off x="5962846" y="1860448"/>
            <a:ext cx="4343236" cy="4562877"/>
          </a:xfrm>
          <a:prstGeom prst="rect">
            <a:avLst/>
          </a:prstGeom>
          <a:effectLst>
            <a:outerShdw blurRad="1651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1874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A11FAA-D6D4-3E87-C5B5-EDC30497EEAD}"/>
              </a:ext>
            </a:extLst>
          </p:cNvPr>
          <p:cNvPicPr>
            <a:picLocks noChangeAspect="1"/>
          </p:cNvPicPr>
          <p:nvPr/>
        </p:nvPicPr>
        <p:blipFill rotWithShape="1">
          <a:blip r:embed="rId3"/>
          <a:srcRect/>
          <a:stretch/>
        </p:blipFill>
        <p:spPr>
          <a:xfrm>
            <a:off x="838200" y="828333"/>
            <a:ext cx="8009314" cy="762066"/>
          </a:xfrm>
          <a:prstGeom prst="rect">
            <a:avLst/>
          </a:prstGeom>
        </p:spPr>
      </p:pic>
      <p:sp>
        <p:nvSpPr>
          <p:cNvPr id="2" name="Title 1">
            <a:extLst>
              <a:ext uri="{FF2B5EF4-FFF2-40B4-BE49-F238E27FC236}">
                <a16:creationId xmlns:a16="http://schemas.microsoft.com/office/drawing/2014/main" id="{B87865F7-D205-6AC9-0946-B9833B7B66A7}"/>
              </a:ext>
            </a:extLst>
          </p:cNvPr>
          <p:cNvSpPr>
            <a:spLocks noGrp="1"/>
          </p:cNvSpPr>
          <p:nvPr>
            <p:ph type="title"/>
          </p:nvPr>
        </p:nvSpPr>
        <p:spPr/>
        <p:txBody>
          <a:bodyPr/>
          <a:lstStyle/>
          <a:p>
            <a:r>
              <a:rPr lang="en-US" b="1"/>
              <a:t>FRONT OFFICE</a:t>
            </a:r>
          </a:p>
        </p:txBody>
      </p:sp>
      <p:pic>
        <p:nvPicPr>
          <p:cNvPr id="5" name="Picture 4">
            <a:extLst>
              <a:ext uri="{FF2B5EF4-FFF2-40B4-BE49-F238E27FC236}">
                <a16:creationId xmlns:a16="http://schemas.microsoft.com/office/drawing/2014/main" id="{72BC550C-DF80-E1DD-4AC3-7721F2B6A7DE}"/>
              </a:ext>
            </a:extLst>
          </p:cNvPr>
          <p:cNvPicPr>
            <a:picLocks noChangeAspect="1"/>
          </p:cNvPicPr>
          <p:nvPr/>
        </p:nvPicPr>
        <p:blipFill>
          <a:blip r:embed="rId4"/>
          <a:stretch>
            <a:fillRect/>
          </a:stretch>
        </p:blipFill>
        <p:spPr>
          <a:xfrm>
            <a:off x="2787118" y="1488791"/>
            <a:ext cx="3770699" cy="5124445"/>
          </a:xfrm>
          <a:prstGeom prst="rect">
            <a:avLst/>
          </a:prstGeom>
          <a:effectLst>
            <a:outerShdw blurRad="165100" dist="38100" dir="2700000" algn="tl" rotWithShape="0">
              <a:schemeClr val="tx1">
                <a:lumMod val="50000"/>
                <a:lumOff val="50000"/>
                <a:alpha val="40000"/>
              </a:schemeClr>
            </a:outerShdw>
          </a:effectLst>
        </p:spPr>
      </p:pic>
      <p:sp>
        <p:nvSpPr>
          <p:cNvPr id="6" name="Rectangle 5">
            <a:extLst>
              <a:ext uri="{FF2B5EF4-FFF2-40B4-BE49-F238E27FC236}">
                <a16:creationId xmlns:a16="http://schemas.microsoft.com/office/drawing/2014/main" id="{ECC268B7-9791-C127-D941-971593876D7E}"/>
              </a:ext>
            </a:extLst>
          </p:cNvPr>
          <p:cNvSpPr/>
          <p:nvPr/>
        </p:nvSpPr>
        <p:spPr>
          <a:xfrm>
            <a:off x="2974373" y="1553714"/>
            <a:ext cx="1994263" cy="603313"/>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8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pic>
        <p:nvPicPr>
          <p:cNvPr id="4" name="Picture 3">
            <a:extLst>
              <a:ext uri="{FF2B5EF4-FFF2-40B4-BE49-F238E27FC236}">
                <a16:creationId xmlns:a16="http://schemas.microsoft.com/office/drawing/2014/main" id="{E7285C35-CE40-912F-EE7D-459BD31160E4}"/>
              </a:ext>
            </a:extLst>
          </p:cNvPr>
          <p:cNvPicPr>
            <a:picLocks noChangeAspect="1"/>
          </p:cNvPicPr>
          <p:nvPr/>
        </p:nvPicPr>
        <p:blipFill>
          <a:blip r:embed="rId3"/>
          <a:stretch>
            <a:fillRect/>
          </a:stretch>
        </p:blipFill>
        <p:spPr>
          <a:xfrm>
            <a:off x="853313" y="1760075"/>
            <a:ext cx="9640135" cy="3337849"/>
          </a:xfrm>
          <a:prstGeom prst="rect">
            <a:avLst/>
          </a:prstGeom>
          <a:effectLst>
            <a:outerShdw blurRad="165100" dist="38100" dir="2700000" algn="tl" rotWithShape="0">
              <a:schemeClr val="tx1">
                <a:lumMod val="50000"/>
                <a:lumOff val="50000"/>
                <a:alpha val="40000"/>
              </a:schemeClr>
            </a:outerShdw>
          </a:effectLst>
        </p:spPr>
      </p:pic>
      <p:pic>
        <p:nvPicPr>
          <p:cNvPr id="6" name="Picture 5">
            <a:extLst>
              <a:ext uri="{FF2B5EF4-FFF2-40B4-BE49-F238E27FC236}">
                <a16:creationId xmlns:a16="http://schemas.microsoft.com/office/drawing/2014/main" id="{9824EC80-9505-301A-A5D1-75141DD65429}"/>
              </a:ext>
            </a:extLst>
          </p:cNvPr>
          <p:cNvPicPr>
            <a:picLocks noChangeAspect="1"/>
          </p:cNvPicPr>
          <p:nvPr/>
        </p:nvPicPr>
        <p:blipFill rotWithShape="1">
          <a:blip r:embed="rId4"/>
          <a:srcRect/>
          <a:stretch/>
        </p:blipFill>
        <p:spPr>
          <a:xfrm>
            <a:off x="838200" y="828333"/>
            <a:ext cx="8009314" cy="762066"/>
          </a:xfrm>
          <a:prstGeom prst="rect">
            <a:avLst/>
          </a:prstGeom>
        </p:spPr>
      </p:pic>
      <p:sp>
        <p:nvSpPr>
          <p:cNvPr id="5" name="Rectangle 4">
            <a:extLst>
              <a:ext uri="{FF2B5EF4-FFF2-40B4-BE49-F238E27FC236}">
                <a16:creationId xmlns:a16="http://schemas.microsoft.com/office/drawing/2014/main" id="{E9EBB5F6-7548-55D4-0C95-DC56D70AA57F}"/>
              </a:ext>
            </a:extLst>
          </p:cNvPr>
          <p:cNvSpPr/>
          <p:nvPr/>
        </p:nvSpPr>
        <p:spPr>
          <a:xfrm>
            <a:off x="7517673" y="3611880"/>
            <a:ext cx="2741024" cy="637903"/>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2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pic>
        <p:nvPicPr>
          <p:cNvPr id="4" name="Picture 3">
            <a:extLst>
              <a:ext uri="{FF2B5EF4-FFF2-40B4-BE49-F238E27FC236}">
                <a16:creationId xmlns:a16="http://schemas.microsoft.com/office/drawing/2014/main" id="{DA1B6C2F-477D-4653-DA79-7DE327EE9C4C}"/>
              </a:ext>
            </a:extLst>
          </p:cNvPr>
          <p:cNvPicPr>
            <a:picLocks noChangeAspect="1"/>
          </p:cNvPicPr>
          <p:nvPr/>
        </p:nvPicPr>
        <p:blipFill>
          <a:blip r:embed="rId3"/>
          <a:stretch>
            <a:fillRect/>
          </a:stretch>
        </p:blipFill>
        <p:spPr>
          <a:xfrm>
            <a:off x="838200" y="875144"/>
            <a:ext cx="8009314" cy="685859"/>
          </a:xfrm>
          <a:prstGeom prst="rect">
            <a:avLst/>
          </a:prstGeom>
        </p:spPr>
      </p:pic>
      <p:grpSp>
        <p:nvGrpSpPr>
          <p:cNvPr id="10" name="Group 9">
            <a:extLst>
              <a:ext uri="{FF2B5EF4-FFF2-40B4-BE49-F238E27FC236}">
                <a16:creationId xmlns:a16="http://schemas.microsoft.com/office/drawing/2014/main" id="{602E8D49-B911-7D6B-2869-0756F230FEA1}"/>
              </a:ext>
            </a:extLst>
          </p:cNvPr>
          <p:cNvGrpSpPr/>
          <p:nvPr/>
        </p:nvGrpSpPr>
        <p:grpSpPr>
          <a:xfrm>
            <a:off x="838200" y="2009212"/>
            <a:ext cx="9655377" cy="2880681"/>
            <a:chOff x="838200" y="2009212"/>
            <a:chExt cx="9655377" cy="2880681"/>
          </a:xfrm>
          <a:effectLst>
            <a:outerShdw blurRad="165100" dist="38100" dir="2700000" algn="tl" rotWithShape="0">
              <a:schemeClr val="tx1">
                <a:lumMod val="50000"/>
                <a:lumOff val="50000"/>
                <a:alpha val="40000"/>
              </a:schemeClr>
            </a:outerShdw>
          </a:effectLst>
        </p:grpSpPr>
        <p:pic>
          <p:nvPicPr>
            <p:cNvPr id="8" name="Picture 7">
              <a:extLst>
                <a:ext uri="{FF2B5EF4-FFF2-40B4-BE49-F238E27FC236}">
                  <a16:creationId xmlns:a16="http://schemas.microsoft.com/office/drawing/2014/main" id="{86E9635F-CC3F-9F64-60AC-281167390129}"/>
                </a:ext>
              </a:extLst>
            </p:cNvPr>
            <p:cNvPicPr>
              <a:picLocks noChangeAspect="1"/>
            </p:cNvPicPr>
            <p:nvPr/>
          </p:nvPicPr>
          <p:blipFill rotWithShape="1">
            <a:blip r:embed="rId4"/>
            <a:srcRect b="31979"/>
            <a:stretch/>
          </p:blipFill>
          <p:spPr>
            <a:xfrm>
              <a:off x="838200" y="2009212"/>
              <a:ext cx="9655377" cy="2519245"/>
            </a:xfrm>
            <a:prstGeom prst="rect">
              <a:avLst/>
            </a:prstGeom>
          </p:spPr>
        </p:pic>
        <p:pic>
          <p:nvPicPr>
            <p:cNvPr id="9" name="Picture 8">
              <a:extLst>
                <a:ext uri="{FF2B5EF4-FFF2-40B4-BE49-F238E27FC236}">
                  <a16:creationId xmlns:a16="http://schemas.microsoft.com/office/drawing/2014/main" id="{8BF6E63D-3985-C8C2-84C0-157CBFB795ED}"/>
                </a:ext>
              </a:extLst>
            </p:cNvPr>
            <p:cNvPicPr>
              <a:picLocks noChangeAspect="1"/>
            </p:cNvPicPr>
            <p:nvPr/>
          </p:nvPicPr>
          <p:blipFill rotWithShape="1">
            <a:blip r:embed="rId4"/>
            <a:srcRect t="86009"/>
            <a:stretch/>
          </p:blipFill>
          <p:spPr>
            <a:xfrm>
              <a:off x="838200" y="4371703"/>
              <a:ext cx="9655377" cy="518190"/>
            </a:xfrm>
            <a:prstGeom prst="rect">
              <a:avLst/>
            </a:prstGeom>
          </p:spPr>
        </p:pic>
      </p:grpSp>
    </p:spTree>
    <p:extLst>
      <p:ext uri="{BB962C8B-B14F-4D97-AF65-F5344CB8AC3E}">
        <p14:creationId xmlns:p14="http://schemas.microsoft.com/office/powerpoint/2010/main" val="149945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grpSp>
        <p:nvGrpSpPr>
          <p:cNvPr id="6" name="Group 5">
            <a:extLst>
              <a:ext uri="{FF2B5EF4-FFF2-40B4-BE49-F238E27FC236}">
                <a16:creationId xmlns:a16="http://schemas.microsoft.com/office/drawing/2014/main" id="{6006DB6A-8239-7095-3ED7-36F629794097}"/>
              </a:ext>
            </a:extLst>
          </p:cNvPr>
          <p:cNvGrpSpPr/>
          <p:nvPr/>
        </p:nvGrpSpPr>
        <p:grpSpPr>
          <a:xfrm>
            <a:off x="838200" y="1210987"/>
            <a:ext cx="10354491" cy="3896945"/>
            <a:chOff x="838200" y="923604"/>
            <a:chExt cx="10354491" cy="3896945"/>
          </a:xfrm>
          <a:effectLst>
            <a:outerShdw blurRad="165100" dist="38100" dir="2700000" algn="tl" rotWithShape="0">
              <a:schemeClr val="tx1">
                <a:lumMod val="50000"/>
                <a:lumOff val="50000"/>
                <a:alpha val="40000"/>
              </a:schemeClr>
            </a:outerShdw>
          </a:effectLst>
        </p:grpSpPr>
        <p:pic>
          <p:nvPicPr>
            <p:cNvPr id="5" name="Picture 4">
              <a:extLst>
                <a:ext uri="{FF2B5EF4-FFF2-40B4-BE49-F238E27FC236}">
                  <a16:creationId xmlns:a16="http://schemas.microsoft.com/office/drawing/2014/main" id="{BFF89C91-7142-3619-E0B5-08F5B0DABF01}"/>
                </a:ext>
              </a:extLst>
            </p:cNvPr>
            <p:cNvPicPr>
              <a:picLocks noChangeAspect="1"/>
            </p:cNvPicPr>
            <p:nvPr/>
          </p:nvPicPr>
          <p:blipFill rotWithShape="1">
            <a:blip r:embed="rId3"/>
            <a:srcRect b="23574"/>
            <a:stretch/>
          </p:blipFill>
          <p:spPr>
            <a:xfrm>
              <a:off x="838200" y="923604"/>
              <a:ext cx="10354491" cy="3247802"/>
            </a:xfrm>
            <a:prstGeom prst="rect">
              <a:avLst/>
            </a:prstGeom>
          </p:spPr>
        </p:pic>
        <p:pic>
          <p:nvPicPr>
            <p:cNvPr id="11" name="Picture 10">
              <a:extLst>
                <a:ext uri="{FF2B5EF4-FFF2-40B4-BE49-F238E27FC236}">
                  <a16:creationId xmlns:a16="http://schemas.microsoft.com/office/drawing/2014/main" id="{203E93F8-9A98-E8FF-CA51-E3961BCB551C}"/>
                </a:ext>
              </a:extLst>
            </p:cNvPr>
            <p:cNvPicPr>
              <a:picLocks noChangeAspect="1"/>
            </p:cNvPicPr>
            <p:nvPr/>
          </p:nvPicPr>
          <p:blipFill rotWithShape="1">
            <a:blip r:embed="rId3"/>
            <a:srcRect t="84725"/>
            <a:stretch/>
          </p:blipFill>
          <p:spPr>
            <a:xfrm>
              <a:off x="838200" y="4171406"/>
              <a:ext cx="10354491" cy="649143"/>
            </a:xfrm>
            <a:prstGeom prst="rect">
              <a:avLst/>
            </a:prstGeom>
          </p:spPr>
        </p:pic>
      </p:grpSp>
      <p:sp>
        <p:nvSpPr>
          <p:cNvPr id="7" name="Rectangle 6">
            <a:extLst>
              <a:ext uri="{FF2B5EF4-FFF2-40B4-BE49-F238E27FC236}">
                <a16:creationId xmlns:a16="http://schemas.microsoft.com/office/drawing/2014/main" id="{D8E2868F-F5B1-DC48-B985-E61D0E082BB6}"/>
              </a:ext>
            </a:extLst>
          </p:cNvPr>
          <p:cNvSpPr/>
          <p:nvPr/>
        </p:nvSpPr>
        <p:spPr>
          <a:xfrm>
            <a:off x="3981993" y="1707152"/>
            <a:ext cx="2444933" cy="356779"/>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693C3D-75F6-0CF0-EBEE-36B1304E806A}"/>
              </a:ext>
            </a:extLst>
          </p:cNvPr>
          <p:cNvSpPr/>
          <p:nvPr/>
        </p:nvSpPr>
        <p:spPr>
          <a:xfrm>
            <a:off x="912222" y="3495502"/>
            <a:ext cx="6551024" cy="963287"/>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7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pic>
        <p:nvPicPr>
          <p:cNvPr id="4" name="Picture 3">
            <a:extLst>
              <a:ext uri="{FF2B5EF4-FFF2-40B4-BE49-F238E27FC236}">
                <a16:creationId xmlns:a16="http://schemas.microsoft.com/office/drawing/2014/main" id="{4A1292DD-EC64-BBB8-3184-A28BAAB2C7AE}"/>
              </a:ext>
            </a:extLst>
          </p:cNvPr>
          <p:cNvPicPr>
            <a:picLocks noChangeAspect="1"/>
          </p:cNvPicPr>
          <p:nvPr/>
        </p:nvPicPr>
        <p:blipFill>
          <a:blip r:embed="rId3"/>
          <a:stretch>
            <a:fillRect/>
          </a:stretch>
        </p:blipFill>
        <p:spPr>
          <a:xfrm>
            <a:off x="838200" y="1279034"/>
            <a:ext cx="9889781" cy="2358517"/>
          </a:xfrm>
          <a:prstGeom prst="rect">
            <a:avLst/>
          </a:prstGeom>
          <a:effectLst>
            <a:outerShdw blurRad="165100" dist="38100" dir="2700000" algn="tl" rotWithShape="0">
              <a:schemeClr val="tx1">
                <a:lumMod val="50000"/>
                <a:lumOff val="50000"/>
                <a:alpha val="40000"/>
              </a:schemeClr>
            </a:outerShdw>
          </a:effectLst>
        </p:spPr>
      </p:pic>
      <p:pic>
        <p:nvPicPr>
          <p:cNvPr id="5" name="Picture 4">
            <a:extLst>
              <a:ext uri="{FF2B5EF4-FFF2-40B4-BE49-F238E27FC236}">
                <a16:creationId xmlns:a16="http://schemas.microsoft.com/office/drawing/2014/main" id="{78FAC469-E1AC-6D69-B2CF-24C1F882146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
                    </a14:imgEffect>
                  </a14:imgLayer>
                </a14:imgProps>
              </a:ext>
            </a:extLst>
          </a:blip>
          <a:srcRect l="809" t="31247" r="62402"/>
          <a:stretch/>
        </p:blipFill>
        <p:spPr>
          <a:xfrm>
            <a:off x="3316223" y="2974847"/>
            <a:ext cx="3182113" cy="2737763"/>
          </a:xfrm>
          <a:prstGeom prst="rect">
            <a:avLst/>
          </a:prstGeom>
          <a:effectLst>
            <a:outerShdw blurRad="762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9966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1C4A-B4E0-CBBB-9FEA-74BA40797780}"/>
              </a:ext>
            </a:extLst>
          </p:cNvPr>
          <p:cNvSpPr>
            <a:spLocks noGrp="1"/>
          </p:cNvSpPr>
          <p:nvPr>
            <p:ph type="title"/>
          </p:nvPr>
        </p:nvSpPr>
        <p:spPr/>
        <p:txBody>
          <a:bodyPr/>
          <a:lstStyle/>
          <a:p>
            <a:r>
              <a:rPr lang="en-US" b="1">
                <a:latin typeface="Avenir Next LT Pro Demi"/>
                <a:cs typeface="Arial"/>
              </a:rPr>
              <a:t>FRONT OFFICE</a:t>
            </a:r>
          </a:p>
        </p:txBody>
      </p:sp>
      <p:pic>
        <p:nvPicPr>
          <p:cNvPr id="5" name="Picture 4">
            <a:extLst>
              <a:ext uri="{FF2B5EF4-FFF2-40B4-BE49-F238E27FC236}">
                <a16:creationId xmlns:a16="http://schemas.microsoft.com/office/drawing/2014/main" id="{99FA3EDE-711D-0FE1-9980-379E4F2B4C65}"/>
              </a:ext>
            </a:extLst>
          </p:cNvPr>
          <p:cNvPicPr>
            <a:picLocks noChangeAspect="1"/>
          </p:cNvPicPr>
          <p:nvPr/>
        </p:nvPicPr>
        <p:blipFill>
          <a:blip r:embed="rId3"/>
          <a:stretch>
            <a:fillRect/>
          </a:stretch>
        </p:blipFill>
        <p:spPr>
          <a:xfrm>
            <a:off x="2658292" y="1074789"/>
            <a:ext cx="6546295" cy="4498696"/>
          </a:xfrm>
          <a:prstGeom prst="rect">
            <a:avLst/>
          </a:prstGeom>
          <a:effectLst>
            <a:outerShdw blurRad="1651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7644DC98-D7E6-2732-4F73-628DED4C8527}"/>
              </a:ext>
            </a:extLst>
          </p:cNvPr>
          <p:cNvSpPr txBox="1"/>
          <p:nvPr/>
        </p:nvSpPr>
        <p:spPr>
          <a:xfrm>
            <a:off x="3966190" y="5765793"/>
            <a:ext cx="3732188" cy="461665"/>
          </a:xfrm>
          <a:prstGeom prst="rect">
            <a:avLst/>
          </a:prstGeom>
          <a:noFill/>
        </p:spPr>
        <p:txBody>
          <a:bodyPr wrap="square" rtlCol="0" anchor="ctr">
            <a:spAutoFit/>
          </a:bodyPr>
          <a:lstStyle/>
          <a:p>
            <a:pPr algn="ctr"/>
            <a:r>
              <a:rPr lang="en-US" sz="2400" b="1">
                <a:solidFill>
                  <a:schemeClr val="accent2"/>
                </a:solidFill>
                <a:latin typeface="Avenir Next LT Pro" panose="020B0504020202020204" pitchFamily="34" charset="0"/>
                <a:ea typeface="Arial" charset="0"/>
                <a:cs typeface="Arial" charset="0"/>
              </a:rPr>
              <a:t>Online bank integration</a:t>
            </a:r>
          </a:p>
        </p:txBody>
      </p:sp>
    </p:spTree>
    <p:extLst>
      <p:ext uri="{BB962C8B-B14F-4D97-AF65-F5344CB8AC3E}">
        <p14:creationId xmlns:p14="http://schemas.microsoft.com/office/powerpoint/2010/main" val="313628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3637-76EA-4C29-BA1A-CC8D54A22038}"/>
              </a:ext>
            </a:extLst>
          </p:cNvPr>
          <p:cNvSpPr>
            <a:spLocks noGrp="1"/>
          </p:cNvSpPr>
          <p:nvPr>
            <p:ph type="title"/>
          </p:nvPr>
        </p:nvSpPr>
        <p:spPr/>
        <p:txBody>
          <a:bodyPr/>
          <a:lstStyle/>
          <a:p>
            <a:r>
              <a:rPr lang="en-US"/>
              <a:t>CASE WORK – BACK OFFICE</a:t>
            </a:r>
          </a:p>
        </p:txBody>
      </p:sp>
    </p:spTree>
    <p:extLst>
      <p:ext uri="{BB962C8B-B14F-4D97-AF65-F5344CB8AC3E}">
        <p14:creationId xmlns:p14="http://schemas.microsoft.com/office/powerpoint/2010/main" val="32577919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p>
        </p:txBody>
      </p:sp>
      <p:sp>
        <p:nvSpPr>
          <p:cNvPr id="4" name="TextBox 3">
            <a:extLst>
              <a:ext uri="{FF2B5EF4-FFF2-40B4-BE49-F238E27FC236}">
                <a16:creationId xmlns:a16="http://schemas.microsoft.com/office/drawing/2014/main" id="{51E5318E-EA57-8AF6-FF91-CDC43295D919}"/>
              </a:ext>
            </a:extLst>
          </p:cNvPr>
          <p:cNvSpPr txBox="1"/>
          <p:nvPr/>
        </p:nvSpPr>
        <p:spPr>
          <a:xfrm>
            <a:off x="838200" y="1279034"/>
            <a:ext cx="8316686" cy="830997"/>
          </a:xfrm>
          <a:prstGeom prst="rect">
            <a:avLst/>
          </a:prstGeom>
          <a:noFill/>
        </p:spPr>
        <p:txBody>
          <a:bodyPr wrap="square" rtlCol="0" anchor="ctr">
            <a:spAutoFit/>
          </a:bodyPr>
          <a:lstStyle/>
          <a:p>
            <a:r>
              <a:rPr lang="en-US" sz="2400">
                <a:solidFill>
                  <a:schemeClr val="tx1">
                    <a:lumMod val="65000"/>
                    <a:lumOff val="35000"/>
                  </a:schemeClr>
                </a:solidFill>
                <a:latin typeface="Avenir Next LT Pro" panose="020B0504020202020204" pitchFamily="34" charset="0"/>
                <a:ea typeface="Arial" charset="0"/>
                <a:cs typeface="Arial" charset="0"/>
              </a:rPr>
              <a:t>Case work in QFD ensures </a:t>
            </a:r>
            <a:r>
              <a:rPr lang="en-US" sz="2400" b="1">
                <a:solidFill>
                  <a:schemeClr val="accent2"/>
                </a:solidFill>
                <a:latin typeface="Avenir Next LT Pro" panose="020B0504020202020204" pitchFamily="34" charset="0"/>
                <a:ea typeface="Arial" charset="0"/>
                <a:cs typeface="Arial" charset="0"/>
              </a:rPr>
              <a:t>compliance</a:t>
            </a:r>
            <a:r>
              <a:rPr lang="en-US" sz="2400">
                <a:solidFill>
                  <a:schemeClr val="tx1">
                    <a:lumMod val="65000"/>
                    <a:lumOff val="35000"/>
                  </a:schemeClr>
                </a:solidFill>
                <a:latin typeface="Avenir Next LT Pro" panose="020B0504020202020204" pitchFamily="34" charset="0"/>
                <a:ea typeface="Arial" charset="0"/>
                <a:cs typeface="Arial" charset="0"/>
              </a:rPr>
              <a:t> and </a:t>
            </a:r>
            <a:r>
              <a:rPr lang="en-US" sz="2400" b="1">
                <a:solidFill>
                  <a:schemeClr val="accent2"/>
                </a:solidFill>
                <a:latin typeface="Avenir Next LT Pro" panose="020B0504020202020204" pitchFamily="34" charset="0"/>
                <a:ea typeface="Arial" charset="0"/>
                <a:cs typeface="Arial" charset="0"/>
              </a:rPr>
              <a:t>simplifies</a:t>
            </a:r>
            <a:r>
              <a:rPr lang="en-US" sz="2400">
                <a:solidFill>
                  <a:schemeClr val="tx1">
                    <a:lumMod val="65000"/>
                    <a:lumOff val="35000"/>
                  </a:schemeClr>
                </a:solidFill>
                <a:latin typeface="Avenir Next LT Pro" panose="020B0504020202020204" pitchFamily="34" charset="0"/>
                <a:ea typeface="Arial" charset="0"/>
                <a:cs typeface="Arial" charset="0"/>
              </a:rPr>
              <a:t> the complexities of dispute resolution through </a:t>
            </a:r>
            <a:r>
              <a:rPr lang="en-US" sz="2400" b="1">
                <a:solidFill>
                  <a:schemeClr val="accent2"/>
                </a:solidFill>
                <a:latin typeface="Avenir Next LT Pro" panose="020B0504020202020204" pitchFamily="34" charset="0"/>
                <a:ea typeface="Arial" charset="0"/>
                <a:cs typeface="Arial" charset="0"/>
              </a:rPr>
              <a:t>automation</a:t>
            </a:r>
            <a:r>
              <a:rPr lang="en-US" sz="2400">
                <a:solidFill>
                  <a:schemeClr val="tx1">
                    <a:lumMod val="65000"/>
                    <a:lumOff val="35000"/>
                  </a:schemeClr>
                </a:solidFill>
                <a:latin typeface="Avenir Next LT Pro" panose="020B0504020202020204" pitchFamily="34" charset="0"/>
                <a:ea typeface="Arial" charset="0"/>
                <a:cs typeface="Arial" charset="0"/>
              </a:rPr>
              <a:t>. </a:t>
            </a:r>
          </a:p>
        </p:txBody>
      </p:sp>
      <p:sp>
        <p:nvSpPr>
          <p:cNvPr id="5" name="TextBox 4">
            <a:extLst>
              <a:ext uri="{FF2B5EF4-FFF2-40B4-BE49-F238E27FC236}">
                <a16:creationId xmlns:a16="http://schemas.microsoft.com/office/drawing/2014/main" id="{3D5244E2-2B39-CC09-FA5B-442252206F0D}"/>
              </a:ext>
            </a:extLst>
          </p:cNvPr>
          <p:cNvSpPr txBox="1"/>
          <p:nvPr/>
        </p:nvSpPr>
        <p:spPr>
          <a:xfrm>
            <a:off x="838200" y="3013501"/>
            <a:ext cx="4831080" cy="830997"/>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QFD is programmed to meet all compliance deadlines</a:t>
            </a:r>
          </a:p>
        </p:txBody>
      </p:sp>
      <p:sp>
        <p:nvSpPr>
          <p:cNvPr id="6" name="TextBox 5">
            <a:extLst>
              <a:ext uri="{FF2B5EF4-FFF2-40B4-BE49-F238E27FC236}">
                <a16:creationId xmlns:a16="http://schemas.microsoft.com/office/drawing/2014/main" id="{8C522BED-283D-CE97-B4EF-E7AB9B133885}"/>
              </a:ext>
            </a:extLst>
          </p:cNvPr>
          <p:cNvSpPr txBox="1"/>
          <p:nvPr/>
        </p:nvSpPr>
        <p:spPr>
          <a:xfrm>
            <a:off x="6011091" y="2967335"/>
            <a:ext cx="5040085" cy="830997"/>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QFD has a user-friendly interface and accessible tools</a:t>
            </a:r>
          </a:p>
        </p:txBody>
      </p:sp>
      <p:sp>
        <p:nvSpPr>
          <p:cNvPr id="7" name="TextBox 6">
            <a:extLst>
              <a:ext uri="{FF2B5EF4-FFF2-40B4-BE49-F238E27FC236}">
                <a16:creationId xmlns:a16="http://schemas.microsoft.com/office/drawing/2014/main" id="{B86BE53D-894B-05B0-AA53-A8BB8517080A}"/>
              </a:ext>
            </a:extLst>
          </p:cNvPr>
          <p:cNvSpPr txBox="1"/>
          <p:nvPr/>
        </p:nvSpPr>
        <p:spPr>
          <a:xfrm>
            <a:off x="838200" y="4332469"/>
            <a:ext cx="5710646" cy="830997"/>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The client can configure QFD to automatically pay or deny disputes</a:t>
            </a:r>
          </a:p>
        </p:txBody>
      </p:sp>
    </p:spTree>
    <p:extLst>
      <p:ext uri="{BB962C8B-B14F-4D97-AF65-F5344CB8AC3E}">
        <p14:creationId xmlns:p14="http://schemas.microsoft.com/office/powerpoint/2010/main" val="37961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p>
        </p:txBody>
      </p:sp>
      <p:pic>
        <p:nvPicPr>
          <p:cNvPr id="5" name="Picture 4">
            <a:extLst>
              <a:ext uri="{FF2B5EF4-FFF2-40B4-BE49-F238E27FC236}">
                <a16:creationId xmlns:a16="http://schemas.microsoft.com/office/drawing/2014/main" id="{166A4EC2-AF55-4B9E-B36C-5F1E4AA4C260}"/>
              </a:ext>
            </a:extLst>
          </p:cNvPr>
          <p:cNvPicPr>
            <a:picLocks noChangeAspect="1"/>
          </p:cNvPicPr>
          <p:nvPr/>
        </p:nvPicPr>
        <p:blipFill>
          <a:blip r:embed="rId3"/>
          <a:stretch>
            <a:fillRect/>
          </a:stretch>
        </p:blipFill>
        <p:spPr>
          <a:xfrm>
            <a:off x="838199" y="979525"/>
            <a:ext cx="10515599" cy="3944212"/>
          </a:xfrm>
          <a:prstGeom prst="rect">
            <a:avLst/>
          </a:prstGeom>
          <a:effectLst>
            <a:outerShdw blurRad="165100" dist="38100" dir="2700000" algn="tl" rotWithShape="0">
              <a:schemeClr val="tx1">
                <a:lumMod val="50000"/>
                <a:lumOff val="50000"/>
                <a:alpha val="40000"/>
              </a:schemeClr>
            </a:outerShdw>
          </a:effectLst>
        </p:spPr>
      </p:pic>
      <p:sp>
        <p:nvSpPr>
          <p:cNvPr id="6" name="Rectangle 5">
            <a:extLst>
              <a:ext uri="{FF2B5EF4-FFF2-40B4-BE49-F238E27FC236}">
                <a16:creationId xmlns:a16="http://schemas.microsoft.com/office/drawing/2014/main" id="{3C4C77C5-3C6F-8BAB-EE66-C82CCA72B6AA}"/>
              </a:ext>
            </a:extLst>
          </p:cNvPr>
          <p:cNvSpPr/>
          <p:nvPr/>
        </p:nvSpPr>
        <p:spPr>
          <a:xfrm>
            <a:off x="1717765" y="979525"/>
            <a:ext cx="990601" cy="299509"/>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6D2D14-87CD-618C-717E-36B730CB28D4}"/>
              </a:ext>
            </a:extLst>
          </p:cNvPr>
          <p:cNvSpPr/>
          <p:nvPr/>
        </p:nvSpPr>
        <p:spPr>
          <a:xfrm>
            <a:off x="838197" y="3129491"/>
            <a:ext cx="1574077" cy="1794246"/>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5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latin typeface="Avenir Next LT Pro Demi"/>
                <a:cs typeface="Arial"/>
              </a:rPr>
              <a:t>GOALS</a:t>
            </a:r>
            <a:endParaRPr lang="en-US"/>
          </a:p>
        </p:txBody>
      </p:sp>
      <p:sp>
        <p:nvSpPr>
          <p:cNvPr id="3" name="TextBox 2">
            <a:extLst>
              <a:ext uri="{FF2B5EF4-FFF2-40B4-BE49-F238E27FC236}">
                <a16:creationId xmlns:a16="http://schemas.microsoft.com/office/drawing/2014/main" id="{78B68EAD-57D5-36AB-92F6-B8BDFF4E09D5}"/>
              </a:ext>
            </a:extLst>
          </p:cNvPr>
          <p:cNvSpPr txBox="1"/>
          <p:nvPr/>
        </p:nvSpPr>
        <p:spPr>
          <a:xfrm>
            <a:off x="838200" y="1544210"/>
            <a:ext cx="8857891" cy="2492990"/>
          </a:xfrm>
          <a:prstGeom prst="rect">
            <a:avLst/>
          </a:prstGeom>
          <a:noFill/>
        </p:spPr>
        <p:txBody>
          <a:bodyPr wrap="square" rtlCol="0" anchor="ctr">
            <a:spAutoFit/>
          </a:bodyPr>
          <a:lstStyle/>
          <a:p>
            <a:pPr marL="342900" indent="-342900">
              <a:spcAft>
                <a:spcPts val="24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rPr>
              <a:t>Understand the purpose of QFD</a:t>
            </a:r>
          </a:p>
          <a:p>
            <a:pPr marL="342900" indent="-342900">
              <a:spcAft>
                <a:spcPts val="24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rPr>
              <a:t>Know how the claim intake process is handled in QFD</a:t>
            </a:r>
          </a:p>
          <a:p>
            <a:pPr marL="342900" indent="-342900">
              <a:spcAft>
                <a:spcPts val="24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rPr>
              <a:t>Be </a:t>
            </a:r>
            <a:r>
              <a:rPr lang="en-US" sz="2400" dirty="0">
                <a:solidFill>
                  <a:srgbClr val="6F6868"/>
                </a:solidFill>
                <a:latin typeface="Avenir Next LT Pro" panose="020B0504020202020204" pitchFamily="34" charset="0"/>
                <a:ea typeface="Arial" charset="0"/>
                <a:cs typeface="Arial" charset="0"/>
              </a:rPr>
              <a:t>familiar</a:t>
            </a:r>
            <a:r>
              <a:rPr lang="en-US" sz="2400" dirty="0">
                <a:solidFill>
                  <a:schemeClr val="tx1">
                    <a:lumMod val="65000"/>
                    <a:lumOff val="35000"/>
                  </a:schemeClr>
                </a:solidFill>
                <a:latin typeface="Avenir Next LT Pro" panose="020B0504020202020204" pitchFamily="34" charset="0"/>
                <a:ea typeface="Arial" charset="0"/>
                <a:cs typeface="Arial" charset="0"/>
              </a:rPr>
              <a:t> with QFD’s online portal </a:t>
            </a:r>
          </a:p>
          <a:p>
            <a:pPr marL="342900" indent="-342900">
              <a:spcAft>
                <a:spcPts val="2400"/>
              </a:spcAft>
              <a:buFont typeface="Courier New" panose="02070309020205020404" pitchFamily="49" charset="0"/>
              <a:buChar char="o"/>
            </a:pPr>
            <a:r>
              <a:rPr lang="en-US" sz="2400" dirty="0">
                <a:solidFill>
                  <a:schemeClr val="tx1">
                    <a:lumMod val="65000"/>
                    <a:lumOff val="35000"/>
                  </a:schemeClr>
                </a:solidFill>
                <a:latin typeface="Avenir Next LT Pro" panose="020B0504020202020204" pitchFamily="34" charset="0"/>
                <a:ea typeface="Arial" charset="0"/>
                <a:cs typeface="Arial" charset="0"/>
              </a:rPr>
              <a:t>Recognize case worker functionalities and user interface</a:t>
            </a:r>
          </a:p>
        </p:txBody>
      </p:sp>
      <p:sp>
        <p:nvSpPr>
          <p:cNvPr id="4" name="TextBox 3">
            <a:extLst>
              <a:ext uri="{FF2B5EF4-FFF2-40B4-BE49-F238E27FC236}">
                <a16:creationId xmlns:a16="http://schemas.microsoft.com/office/drawing/2014/main" id="{196B37E1-323D-D893-E08E-023B67D312CA}"/>
              </a:ext>
            </a:extLst>
          </p:cNvPr>
          <p:cNvSpPr txBox="1"/>
          <p:nvPr/>
        </p:nvSpPr>
        <p:spPr>
          <a:xfrm>
            <a:off x="1362076" y="5212705"/>
            <a:ext cx="1676400" cy="461665"/>
          </a:xfrm>
          <a:prstGeom prst="rect">
            <a:avLst/>
          </a:prstGeom>
          <a:noFill/>
        </p:spPr>
        <p:txBody>
          <a:bodyPr wrap="square" rtlCol="0" anchor="ctr">
            <a:spAutoFit/>
          </a:bodyPr>
          <a:lstStyle/>
          <a:p>
            <a:r>
              <a:rPr lang="en-US" sz="2400" dirty="0">
                <a:solidFill>
                  <a:schemeClr val="tx1">
                    <a:lumMod val="65000"/>
                    <a:lumOff val="35000"/>
                  </a:schemeClr>
                </a:solidFill>
                <a:latin typeface="Avenir Next LT Pro" panose="020B0504020202020204" pitchFamily="34" charset="0"/>
                <a:ea typeface="Arial" charset="0"/>
                <a:cs typeface="Arial" charset="0"/>
                <a:hlinkClick r:id="rId3" action="ppaction://hlinksldjump"/>
              </a:rPr>
              <a:t>Appendix</a:t>
            </a:r>
            <a:endParaRPr lang="en-US" sz="2400" dirty="0">
              <a:solidFill>
                <a:schemeClr val="tx1">
                  <a:lumMod val="65000"/>
                  <a:lumOff val="35000"/>
                </a:schemeClr>
              </a:solidFill>
              <a:latin typeface="Avenir Next LT Pro" panose="020B0504020202020204" pitchFamily="34" charset="0"/>
              <a:ea typeface="Arial" charset="0"/>
              <a:cs typeface="Arial" charset="0"/>
            </a:endParaRPr>
          </a:p>
        </p:txBody>
      </p:sp>
    </p:spTree>
    <p:extLst>
      <p:ext uri="{BB962C8B-B14F-4D97-AF65-F5344CB8AC3E}">
        <p14:creationId xmlns:p14="http://schemas.microsoft.com/office/powerpoint/2010/main" val="302903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C79FD6C-030D-07ED-9E85-D3DFA5FF259E}"/>
              </a:ext>
            </a:extLst>
          </p:cNvPr>
          <p:cNvGrpSpPr/>
          <p:nvPr/>
        </p:nvGrpSpPr>
        <p:grpSpPr>
          <a:xfrm>
            <a:off x="383178" y="712000"/>
            <a:ext cx="11599816" cy="5512526"/>
            <a:chOff x="383178" y="712000"/>
            <a:chExt cx="11599816" cy="5512526"/>
          </a:xfrm>
        </p:grpSpPr>
        <p:grpSp>
          <p:nvGrpSpPr>
            <p:cNvPr id="5" name="Group 4">
              <a:extLst>
                <a:ext uri="{FF2B5EF4-FFF2-40B4-BE49-F238E27FC236}">
                  <a16:creationId xmlns:a16="http://schemas.microsoft.com/office/drawing/2014/main" id="{AAB42F1C-DA7F-99DA-FB50-C4C094CA10CC}"/>
                </a:ext>
              </a:extLst>
            </p:cNvPr>
            <p:cNvGrpSpPr/>
            <p:nvPr/>
          </p:nvGrpSpPr>
          <p:grpSpPr>
            <a:xfrm>
              <a:off x="383178" y="712000"/>
              <a:ext cx="11599816" cy="5512526"/>
              <a:chOff x="383178" y="712000"/>
              <a:chExt cx="11599816" cy="5512526"/>
            </a:xfrm>
          </p:grpSpPr>
          <p:pic>
            <p:nvPicPr>
              <p:cNvPr id="4" name="Picture 3">
                <a:extLst>
                  <a:ext uri="{FF2B5EF4-FFF2-40B4-BE49-F238E27FC236}">
                    <a16:creationId xmlns:a16="http://schemas.microsoft.com/office/drawing/2014/main" id="{E9449FAF-354C-C567-D7EF-1AD6906BB423}"/>
                  </a:ext>
                </a:extLst>
              </p:cNvPr>
              <p:cNvPicPr>
                <a:picLocks noChangeAspect="1"/>
              </p:cNvPicPr>
              <p:nvPr/>
            </p:nvPicPr>
            <p:blipFill rotWithShape="1">
              <a:blip r:embed="rId3"/>
              <a:srcRect t="345" r="299" b="1489"/>
              <a:stretch/>
            </p:blipFill>
            <p:spPr>
              <a:xfrm>
                <a:off x="383178" y="712000"/>
                <a:ext cx="11599816" cy="5512526"/>
              </a:xfrm>
              <a:prstGeom prst="rect">
                <a:avLst/>
              </a:prstGeom>
              <a:effectLst>
                <a:outerShdw blurRad="165100" dist="38100" dir="2700000" algn="tl" rotWithShape="0">
                  <a:schemeClr val="tx1">
                    <a:lumMod val="75000"/>
                    <a:lumOff val="25000"/>
                    <a:alpha val="40000"/>
                  </a:schemeClr>
                </a:outerShdw>
              </a:effectLst>
            </p:spPr>
          </p:pic>
          <p:sp>
            <p:nvSpPr>
              <p:cNvPr id="3" name="Rectangle 2">
                <a:extLst>
                  <a:ext uri="{FF2B5EF4-FFF2-40B4-BE49-F238E27FC236}">
                    <a16:creationId xmlns:a16="http://schemas.microsoft.com/office/drawing/2014/main" id="{190877DE-8E3E-9310-8565-292CDB75E935}"/>
                  </a:ext>
                </a:extLst>
              </p:cNvPr>
              <p:cNvSpPr/>
              <p:nvPr/>
            </p:nvSpPr>
            <p:spPr>
              <a:xfrm>
                <a:off x="2480807" y="2854518"/>
                <a:ext cx="946205" cy="15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B3E00D61-4C3E-CE65-EE7A-E8CBF8BCAFA4}"/>
                </a:ext>
              </a:extLst>
            </p:cNvPr>
            <p:cNvSpPr/>
            <p:nvPr/>
          </p:nvSpPr>
          <p:spPr>
            <a:xfrm>
              <a:off x="9803958" y="4476584"/>
              <a:ext cx="1184745" cy="15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p>
        </p:txBody>
      </p:sp>
      <p:pic>
        <p:nvPicPr>
          <p:cNvPr id="6" name="Graphic 5" descr="Badge 1 with solid fill">
            <a:extLst>
              <a:ext uri="{FF2B5EF4-FFF2-40B4-BE49-F238E27FC236}">
                <a16:creationId xmlns:a16="http://schemas.microsoft.com/office/drawing/2014/main" id="{1858F757-4D5F-AE11-114E-97FC472AB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1494" y="638953"/>
            <a:ext cx="616057" cy="616057"/>
          </a:xfrm>
          <a:prstGeom prst="rect">
            <a:avLst/>
          </a:prstGeom>
          <a:effectLst>
            <a:outerShdw blurRad="50800" dist="38100" dir="2700000" algn="tl" rotWithShape="0">
              <a:schemeClr val="tx1">
                <a:lumMod val="75000"/>
                <a:lumOff val="25000"/>
                <a:alpha val="40000"/>
              </a:schemeClr>
            </a:outerShdw>
          </a:effectLst>
        </p:spPr>
      </p:pic>
      <p:pic>
        <p:nvPicPr>
          <p:cNvPr id="8" name="Graphic 7" descr="Badge with solid fill">
            <a:extLst>
              <a:ext uri="{FF2B5EF4-FFF2-40B4-BE49-F238E27FC236}">
                <a16:creationId xmlns:a16="http://schemas.microsoft.com/office/drawing/2014/main" id="{55D94538-8FBD-586B-9CF3-340971B3EE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49" y="1255010"/>
            <a:ext cx="616057" cy="616057"/>
          </a:xfrm>
          <a:prstGeom prst="rect">
            <a:avLst/>
          </a:prstGeom>
          <a:effectLst>
            <a:outerShdw blurRad="50800" dist="38100" dir="2700000" algn="tl" rotWithShape="0">
              <a:schemeClr val="tx1">
                <a:lumMod val="75000"/>
                <a:lumOff val="25000"/>
                <a:alpha val="40000"/>
              </a:schemeClr>
            </a:outerShdw>
          </a:effectLst>
        </p:spPr>
      </p:pic>
      <p:pic>
        <p:nvPicPr>
          <p:cNvPr id="10" name="Graphic 9" descr="Badge 3 with solid fill">
            <a:extLst>
              <a:ext uri="{FF2B5EF4-FFF2-40B4-BE49-F238E27FC236}">
                <a16:creationId xmlns:a16="http://schemas.microsoft.com/office/drawing/2014/main" id="{586F0D7F-39F8-6FBA-DD05-3049C9C58A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7394" y="1167924"/>
            <a:ext cx="616057" cy="616057"/>
          </a:xfrm>
          <a:prstGeom prst="rect">
            <a:avLst/>
          </a:prstGeom>
          <a:effectLst>
            <a:outerShdw blurRad="50800" dist="38100" dir="2700000" algn="tl" rotWithShape="0">
              <a:schemeClr val="tx1">
                <a:lumMod val="75000"/>
                <a:lumOff val="25000"/>
                <a:alpha val="40000"/>
              </a:schemeClr>
            </a:outerShdw>
          </a:effectLst>
        </p:spPr>
      </p:pic>
      <p:pic>
        <p:nvPicPr>
          <p:cNvPr id="12" name="Graphic 11" descr="Badge 4 with solid fill">
            <a:extLst>
              <a:ext uri="{FF2B5EF4-FFF2-40B4-BE49-F238E27FC236}">
                <a16:creationId xmlns:a16="http://schemas.microsoft.com/office/drawing/2014/main" id="{862EAAEB-5CF5-5DEC-9769-81D726C7C5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22397" y="2596549"/>
            <a:ext cx="616057" cy="616057"/>
          </a:xfrm>
          <a:prstGeom prst="rect">
            <a:avLst/>
          </a:prstGeom>
          <a:effectLst>
            <a:outerShdw blurRad="508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24422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CASE HEADING</a:t>
            </a:r>
            <a:endParaRPr lang="en-US">
              <a:solidFill>
                <a:schemeClr val="tx1">
                  <a:lumMod val="50000"/>
                  <a:lumOff val="50000"/>
                </a:schemeClr>
              </a:solidFill>
            </a:endParaRPr>
          </a:p>
        </p:txBody>
      </p:sp>
      <p:grpSp>
        <p:nvGrpSpPr>
          <p:cNvPr id="7" name="Group 6">
            <a:extLst>
              <a:ext uri="{FF2B5EF4-FFF2-40B4-BE49-F238E27FC236}">
                <a16:creationId xmlns:a16="http://schemas.microsoft.com/office/drawing/2014/main" id="{700FD3E3-4CF2-7CFB-8044-800E1049D215}"/>
              </a:ext>
            </a:extLst>
          </p:cNvPr>
          <p:cNvGrpSpPr/>
          <p:nvPr/>
        </p:nvGrpSpPr>
        <p:grpSpPr>
          <a:xfrm>
            <a:off x="838200" y="2490652"/>
            <a:ext cx="9828000" cy="859971"/>
            <a:chOff x="742407" y="2451135"/>
            <a:chExt cx="9519222" cy="779745"/>
          </a:xfrm>
          <a:effectLst>
            <a:outerShdw blurRad="165100" dist="38100" dir="2700000" algn="tl" rotWithShape="0">
              <a:schemeClr val="tx1">
                <a:lumMod val="75000"/>
                <a:lumOff val="25000"/>
                <a:alpha val="40000"/>
              </a:schemeClr>
            </a:outerShdw>
          </a:effectLst>
        </p:grpSpPr>
        <p:pic>
          <p:nvPicPr>
            <p:cNvPr id="4" name="Picture 3">
              <a:extLst>
                <a:ext uri="{FF2B5EF4-FFF2-40B4-BE49-F238E27FC236}">
                  <a16:creationId xmlns:a16="http://schemas.microsoft.com/office/drawing/2014/main" id="{9A1C8277-2B97-FB10-BAE0-0D6D29FB10F8}"/>
                </a:ext>
              </a:extLst>
            </p:cNvPr>
            <p:cNvPicPr>
              <a:picLocks noChangeAspect="1"/>
            </p:cNvPicPr>
            <p:nvPr/>
          </p:nvPicPr>
          <p:blipFill rotWithShape="1">
            <a:blip r:embed="rId3"/>
            <a:srcRect r="67071"/>
            <a:stretch/>
          </p:blipFill>
          <p:spPr>
            <a:xfrm>
              <a:off x="742407" y="2451135"/>
              <a:ext cx="4694224" cy="779745"/>
            </a:xfrm>
            <a:prstGeom prst="rect">
              <a:avLst/>
            </a:prstGeom>
          </p:spPr>
        </p:pic>
        <p:pic>
          <p:nvPicPr>
            <p:cNvPr id="5" name="Picture 4">
              <a:extLst>
                <a:ext uri="{FF2B5EF4-FFF2-40B4-BE49-F238E27FC236}">
                  <a16:creationId xmlns:a16="http://schemas.microsoft.com/office/drawing/2014/main" id="{2642F2BF-9477-DE38-AB94-5E13C7239168}"/>
                </a:ext>
              </a:extLst>
            </p:cNvPr>
            <p:cNvPicPr>
              <a:picLocks noChangeAspect="1"/>
            </p:cNvPicPr>
            <p:nvPr/>
          </p:nvPicPr>
          <p:blipFill rotWithShape="1">
            <a:blip r:embed="rId3"/>
            <a:srcRect l="63126"/>
            <a:stretch/>
          </p:blipFill>
          <p:spPr>
            <a:xfrm>
              <a:off x="5004948" y="2451135"/>
              <a:ext cx="5256681" cy="779745"/>
            </a:xfrm>
            <a:prstGeom prst="rect">
              <a:avLst/>
            </a:prstGeom>
          </p:spPr>
        </p:pic>
      </p:grpSp>
      <p:cxnSp>
        <p:nvCxnSpPr>
          <p:cNvPr id="9" name="Straight Connector 8">
            <a:extLst>
              <a:ext uri="{FF2B5EF4-FFF2-40B4-BE49-F238E27FC236}">
                <a16:creationId xmlns:a16="http://schemas.microsoft.com/office/drawing/2014/main" id="{D69AD3DD-8469-D74A-A5D3-F8EED83A2C11}"/>
              </a:ext>
            </a:extLst>
          </p:cNvPr>
          <p:cNvCxnSpPr/>
          <p:nvPr/>
        </p:nvCxnSpPr>
        <p:spPr>
          <a:xfrm flipV="1">
            <a:off x="3278658" y="3287486"/>
            <a:ext cx="0" cy="809897"/>
          </a:xfrm>
          <a:prstGeom prst="line">
            <a:avLst/>
          </a:prstGeom>
          <a:ln w="57150">
            <a:solidFill>
              <a:schemeClr val="accent2"/>
            </a:solidFill>
          </a:ln>
          <a:effectLst>
            <a:outerShdw blurRad="165100" dist="38100" dir="2700000" algn="tl"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75AEAC-F3DF-910B-EF86-400EA21E3573}"/>
              </a:ext>
            </a:extLst>
          </p:cNvPr>
          <p:cNvCxnSpPr/>
          <p:nvPr/>
        </p:nvCxnSpPr>
        <p:spPr>
          <a:xfrm flipV="1">
            <a:off x="8081538" y="2037806"/>
            <a:ext cx="0" cy="809897"/>
          </a:xfrm>
          <a:prstGeom prst="line">
            <a:avLst/>
          </a:prstGeom>
          <a:ln w="57150">
            <a:solidFill>
              <a:schemeClr val="accent2"/>
            </a:solidFill>
          </a:ln>
          <a:effectLst>
            <a:outerShdw blurRad="165100" dist="38100" dir="2700000" algn="tl"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AF2828-4F2B-8D84-4EBD-091BFC694B0D}"/>
              </a:ext>
            </a:extLst>
          </p:cNvPr>
          <p:cNvCxnSpPr/>
          <p:nvPr/>
        </p:nvCxnSpPr>
        <p:spPr>
          <a:xfrm flipV="1">
            <a:off x="8408110" y="3287486"/>
            <a:ext cx="0" cy="809897"/>
          </a:xfrm>
          <a:prstGeom prst="line">
            <a:avLst/>
          </a:prstGeom>
          <a:ln w="57150">
            <a:solidFill>
              <a:schemeClr val="accent2"/>
            </a:solidFill>
          </a:ln>
          <a:effectLst>
            <a:outerShdw blurRad="165100" dist="38100" dir="2700000" algn="tl"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AE37522-23BC-A3FA-1BE4-2218A714ADDB}"/>
              </a:ext>
            </a:extLst>
          </p:cNvPr>
          <p:cNvSpPr/>
          <p:nvPr/>
        </p:nvSpPr>
        <p:spPr>
          <a:xfrm>
            <a:off x="1793865" y="4097383"/>
            <a:ext cx="2862330" cy="964475"/>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68D23C-2C9F-DB33-2667-64F74BE26CC7}"/>
              </a:ext>
            </a:extLst>
          </p:cNvPr>
          <p:cNvSpPr/>
          <p:nvPr/>
        </p:nvSpPr>
        <p:spPr>
          <a:xfrm>
            <a:off x="6587445" y="1047204"/>
            <a:ext cx="2539122" cy="964475"/>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10C7950-DB32-6C83-81C5-D164CA7B4232}"/>
              </a:ext>
            </a:extLst>
          </p:cNvPr>
          <p:cNvSpPr txBox="1"/>
          <p:nvPr/>
        </p:nvSpPr>
        <p:spPr>
          <a:xfrm>
            <a:off x="1793864" y="4188743"/>
            <a:ext cx="2862331" cy="830997"/>
          </a:xfrm>
          <a:prstGeom prst="rect">
            <a:avLst/>
          </a:prstGeom>
          <a:noFill/>
        </p:spPr>
        <p:txBody>
          <a:bodyPr wrap="square" rtlCol="0" anchor="ctr">
            <a:spAutoFit/>
          </a:bodyPr>
          <a:lstStyle/>
          <a:p>
            <a:pPr algn="ctr"/>
            <a:r>
              <a:rPr lang="en-US" sz="1600" b="1">
                <a:solidFill>
                  <a:schemeClr val="accent2"/>
                </a:solidFill>
                <a:latin typeface="Avenir Next LT Pro" panose="020B0504020202020204" pitchFamily="34" charset="0"/>
                <a:ea typeface="Arial" charset="0"/>
                <a:cs typeface="Arial" charset="0"/>
              </a:rPr>
              <a:t>Claim number includes the submission date and is the confirmation number</a:t>
            </a:r>
          </a:p>
        </p:txBody>
      </p:sp>
      <p:sp>
        <p:nvSpPr>
          <p:cNvPr id="20" name="TextBox 19">
            <a:extLst>
              <a:ext uri="{FF2B5EF4-FFF2-40B4-BE49-F238E27FC236}">
                <a16:creationId xmlns:a16="http://schemas.microsoft.com/office/drawing/2014/main" id="{F48871AC-01FC-02A2-3F05-7ABF17C5C7E9}"/>
              </a:ext>
            </a:extLst>
          </p:cNvPr>
          <p:cNvSpPr txBox="1"/>
          <p:nvPr/>
        </p:nvSpPr>
        <p:spPr>
          <a:xfrm>
            <a:off x="6587444" y="1109137"/>
            <a:ext cx="2539123" cy="830997"/>
          </a:xfrm>
          <a:prstGeom prst="rect">
            <a:avLst/>
          </a:prstGeom>
          <a:noFill/>
        </p:spPr>
        <p:txBody>
          <a:bodyPr wrap="square" rtlCol="0" anchor="ctr">
            <a:spAutoFit/>
          </a:bodyPr>
          <a:lstStyle/>
          <a:p>
            <a:pPr algn="ctr"/>
            <a:r>
              <a:rPr lang="en-US" sz="1600" b="1">
                <a:solidFill>
                  <a:schemeClr val="accent2"/>
                </a:solidFill>
                <a:latin typeface="Avenir Next LT Pro" panose="020B0504020202020204" pitchFamily="34" charset="0"/>
                <a:ea typeface="Arial" charset="0"/>
                <a:cs typeface="Arial" charset="0"/>
              </a:rPr>
              <a:t>The claim lock is valid for 30 minutes after assignment.</a:t>
            </a:r>
          </a:p>
        </p:txBody>
      </p:sp>
      <p:sp>
        <p:nvSpPr>
          <p:cNvPr id="21" name="Rectangle 20">
            <a:extLst>
              <a:ext uri="{FF2B5EF4-FFF2-40B4-BE49-F238E27FC236}">
                <a16:creationId xmlns:a16="http://schemas.microsoft.com/office/drawing/2014/main" id="{7B53E955-411B-3E67-E198-80A55F52C690}"/>
              </a:ext>
            </a:extLst>
          </p:cNvPr>
          <p:cNvSpPr/>
          <p:nvPr/>
        </p:nvSpPr>
        <p:spPr>
          <a:xfrm>
            <a:off x="6976945" y="4097383"/>
            <a:ext cx="2862330" cy="964475"/>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89DFA6B-952F-DB7D-1959-50370DA11939}"/>
              </a:ext>
            </a:extLst>
          </p:cNvPr>
          <p:cNvSpPr txBox="1"/>
          <p:nvPr/>
        </p:nvSpPr>
        <p:spPr>
          <a:xfrm>
            <a:off x="6976944" y="4311854"/>
            <a:ext cx="2862331" cy="584775"/>
          </a:xfrm>
          <a:prstGeom prst="rect">
            <a:avLst/>
          </a:prstGeom>
          <a:noFill/>
        </p:spPr>
        <p:txBody>
          <a:bodyPr wrap="square" rtlCol="0" anchor="ctr">
            <a:spAutoFit/>
          </a:bodyPr>
          <a:lstStyle/>
          <a:p>
            <a:pPr algn="ctr"/>
            <a:r>
              <a:rPr lang="en-US" sz="1600" b="1">
                <a:solidFill>
                  <a:schemeClr val="accent2"/>
                </a:solidFill>
                <a:latin typeface="Avenir Next LT Pro" panose="020B0504020202020204" pitchFamily="34" charset="0"/>
                <a:ea typeface="Arial" charset="0"/>
                <a:cs typeface="Arial" charset="0"/>
              </a:rPr>
              <a:t>QFD will alert you of suspected claim abuse.</a:t>
            </a:r>
          </a:p>
        </p:txBody>
      </p:sp>
      <p:pic>
        <p:nvPicPr>
          <p:cNvPr id="24" name="Picture 23">
            <a:extLst>
              <a:ext uri="{FF2B5EF4-FFF2-40B4-BE49-F238E27FC236}">
                <a16:creationId xmlns:a16="http://schemas.microsoft.com/office/drawing/2014/main" id="{0E5D37B1-6A6A-D1BB-304E-A046F2307788}"/>
              </a:ext>
            </a:extLst>
          </p:cNvPr>
          <p:cNvPicPr>
            <a:picLocks noChangeAspect="1"/>
          </p:cNvPicPr>
          <p:nvPr/>
        </p:nvPicPr>
        <p:blipFill>
          <a:blip r:embed="rId4"/>
          <a:stretch>
            <a:fillRect/>
          </a:stretch>
        </p:blipFill>
        <p:spPr>
          <a:xfrm>
            <a:off x="8581402" y="756377"/>
            <a:ext cx="1590082" cy="1598363"/>
          </a:xfrm>
          <a:prstGeom prst="rect">
            <a:avLst/>
          </a:prstGeom>
          <a:effectLst>
            <a:outerShdw blurRad="50800" dist="38100" dir="2700000" algn="tl" rotWithShape="0">
              <a:schemeClr val="tx1">
                <a:lumMod val="75000"/>
                <a:lumOff val="25000"/>
                <a:alpha val="40000"/>
              </a:schemeClr>
            </a:outerShdw>
          </a:effectLst>
        </p:spPr>
      </p:pic>
      <p:pic>
        <p:nvPicPr>
          <p:cNvPr id="26" name="Picture 25">
            <a:extLst>
              <a:ext uri="{FF2B5EF4-FFF2-40B4-BE49-F238E27FC236}">
                <a16:creationId xmlns:a16="http://schemas.microsoft.com/office/drawing/2014/main" id="{56AEF43A-9953-EB91-CEF2-AE7F85CC3D7E}"/>
              </a:ext>
            </a:extLst>
          </p:cNvPr>
          <p:cNvPicPr>
            <a:picLocks noChangeAspect="1"/>
          </p:cNvPicPr>
          <p:nvPr/>
        </p:nvPicPr>
        <p:blipFill>
          <a:blip r:embed="rId5"/>
          <a:stretch>
            <a:fillRect/>
          </a:stretch>
        </p:blipFill>
        <p:spPr>
          <a:xfrm>
            <a:off x="10325483" y="756377"/>
            <a:ext cx="1590082" cy="964475"/>
          </a:xfrm>
          <a:prstGeom prst="rect">
            <a:avLst/>
          </a:prstGeom>
          <a:effectLst>
            <a:outerShdw blurRad="50800" dist="38100" dir="2700000" algn="tl" rotWithShape="0">
              <a:schemeClr val="tx1">
                <a:lumMod val="75000"/>
                <a:lumOff val="25000"/>
                <a:alpha val="40000"/>
              </a:schemeClr>
            </a:outerShdw>
          </a:effectLst>
        </p:spPr>
      </p:pic>
      <p:sp>
        <p:nvSpPr>
          <p:cNvPr id="27" name="Rectangle 26">
            <a:extLst>
              <a:ext uri="{FF2B5EF4-FFF2-40B4-BE49-F238E27FC236}">
                <a16:creationId xmlns:a16="http://schemas.microsoft.com/office/drawing/2014/main" id="{9F9DABC0-F9EC-1214-480E-2C94AE9B0207}"/>
              </a:ext>
            </a:extLst>
          </p:cNvPr>
          <p:cNvSpPr/>
          <p:nvPr/>
        </p:nvSpPr>
        <p:spPr>
          <a:xfrm>
            <a:off x="9566116" y="2856317"/>
            <a:ext cx="1006089" cy="444232"/>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6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0" grpId="0"/>
      <p:bldP spid="21" grpId="0" animBg="1"/>
      <p:bldP spid="22"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CASE ROLL-UP</a:t>
            </a:r>
            <a:endParaRPr lang="en-US" sz="2000"/>
          </a:p>
        </p:txBody>
      </p:sp>
      <p:pic>
        <p:nvPicPr>
          <p:cNvPr id="4" name="Picture 3">
            <a:extLst>
              <a:ext uri="{FF2B5EF4-FFF2-40B4-BE49-F238E27FC236}">
                <a16:creationId xmlns:a16="http://schemas.microsoft.com/office/drawing/2014/main" id="{8A4582E9-1F52-D293-2FB9-7D6E52030B09}"/>
              </a:ext>
            </a:extLst>
          </p:cNvPr>
          <p:cNvPicPr>
            <a:picLocks noChangeAspect="1"/>
          </p:cNvPicPr>
          <p:nvPr/>
        </p:nvPicPr>
        <p:blipFill>
          <a:blip r:embed="rId3"/>
          <a:stretch>
            <a:fillRect/>
          </a:stretch>
        </p:blipFill>
        <p:spPr>
          <a:xfrm>
            <a:off x="573793" y="1405289"/>
            <a:ext cx="11044414" cy="1492488"/>
          </a:xfrm>
          <a:prstGeom prst="rect">
            <a:avLst/>
          </a:prstGeom>
          <a:effectLst>
            <a:outerShdw blurRad="165100" dist="38100" dir="2700000" algn="tl" rotWithShape="0">
              <a:schemeClr val="tx1">
                <a:lumMod val="75000"/>
                <a:lumOff val="25000"/>
                <a:alpha val="40000"/>
              </a:schemeClr>
            </a:outerShdw>
          </a:effectLst>
        </p:spPr>
      </p:pic>
      <p:sp>
        <p:nvSpPr>
          <p:cNvPr id="5" name="TextBox 4">
            <a:extLst>
              <a:ext uri="{FF2B5EF4-FFF2-40B4-BE49-F238E27FC236}">
                <a16:creationId xmlns:a16="http://schemas.microsoft.com/office/drawing/2014/main" id="{746D152F-29EE-15F3-0585-1BC6DB7AB7EA}"/>
              </a:ext>
            </a:extLst>
          </p:cNvPr>
          <p:cNvSpPr txBox="1"/>
          <p:nvPr/>
        </p:nvSpPr>
        <p:spPr>
          <a:xfrm>
            <a:off x="1232263" y="3157100"/>
            <a:ext cx="5103223" cy="400110"/>
          </a:xfrm>
          <a:prstGeom prst="rect">
            <a:avLst/>
          </a:prstGeom>
          <a:noFill/>
        </p:spPr>
        <p:txBody>
          <a:bodyPr wrap="square" rtlCol="0" anchor="ctr">
            <a:spAutoFit/>
          </a:bodyPr>
          <a:lstStyle/>
          <a:p>
            <a:r>
              <a:rPr lang="en-US" sz="2000">
                <a:solidFill>
                  <a:schemeClr val="accent2"/>
                </a:solidFill>
                <a:latin typeface="Avenir Next LT Pro Demi" panose="020B0704020202020204" pitchFamily="34" charset="0"/>
                <a:ea typeface="Arial" charset="0"/>
                <a:cs typeface="Arial" charset="0"/>
              </a:rPr>
              <a:t>Collect the dispute and claim information</a:t>
            </a:r>
          </a:p>
        </p:txBody>
      </p:sp>
      <p:sp>
        <p:nvSpPr>
          <p:cNvPr id="6" name="TextBox 5">
            <a:extLst>
              <a:ext uri="{FF2B5EF4-FFF2-40B4-BE49-F238E27FC236}">
                <a16:creationId xmlns:a16="http://schemas.microsoft.com/office/drawing/2014/main" id="{E3BD9E27-9C31-04D8-84E2-213CA82B4CDC}"/>
              </a:ext>
            </a:extLst>
          </p:cNvPr>
          <p:cNvSpPr txBox="1"/>
          <p:nvPr/>
        </p:nvSpPr>
        <p:spPr>
          <a:xfrm>
            <a:off x="1800497" y="3760169"/>
            <a:ext cx="4800600" cy="400110"/>
          </a:xfrm>
          <a:prstGeom prst="rect">
            <a:avLst/>
          </a:prstGeom>
          <a:noFill/>
        </p:spPr>
        <p:txBody>
          <a:bodyPr wrap="square" rtlCol="0" anchor="ctr">
            <a:spAutoFit/>
          </a:bodyPr>
          <a:lstStyle/>
          <a:p>
            <a:r>
              <a:rPr lang="en-US" sz="2000">
                <a:solidFill>
                  <a:schemeClr val="accent2"/>
                </a:solidFill>
                <a:latin typeface="Avenir Next LT Pro Demi" panose="020B0704020202020204" pitchFamily="34" charset="0"/>
                <a:ea typeface="Arial" charset="0"/>
                <a:cs typeface="Arial" charset="0"/>
              </a:rPr>
              <a:t>Enhance the disputed transaction data</a:t>
            </a:r>
          </a:p>
        </p:txBody>
      </p:sp>
      <p:sp>
        <p:nvSpPr>
          <p:cNvPr id="7" name="TextBox 6">
            <a:extLst>
              <a:ext uri="{FF2B5EF4-FFF2-40B4-BE49-F238E27FC236}">
                <a16:creationId xmlns:a16="http://schemas.microsoft.com/office/drawing/2014/main" id="{4EBCBD72-8059-0EC0-682C-6989DD522B48}"/>
              </a:ext>
            </a:extLst>
          </p:cNvPr>
          <p:cNvSpPr txBox="1"/>
          <p:nvPr/>
        </p:nvSpPr>
        <p:spPr>
          <a:xfrm>
            <a:off x="2330631" y="4363238"/>
            <a:ext cx="7234645" cy="400110"/>
          </a:xfrm>
          <a:prstGeom prst="rect">
            <a:avLst/>
          </a:prstGeom>
          <a:noFill/>
        </p:spPr>
        <p:txBody>
          <a:bodyPr wrap="square" rtlCol="0" anchor="ctr">
            <a:spAutoFit/>
          </a:bodyPr>
          <a:lstStyle/>
          <a:p>
            <a:r>
              <a:rPr lang="en-US" sz="2000">
                <a:solidFill>
                  <a:schemeClr val="accent2"/>
                </a:solidFill>
                <a:latin typeface="Avenir Next LT Pro Demi" panose="020B0704020202020204" pitchFamily="34" charset="0"/>
                <a:ea typeface="Arial" charset="0"/>
                <a:cs typeface="Arial" charset="0"/>
              </a:rPr>
              <a:t>Analyze the claim and determine if a chargeback is needed</a:t>
            </a:r>
          </a:p>
        </p:txBody>
      </p:sp>
      <p:sp>
        <p:nvSpPr>
          <p:cNvPr id="8" name="TextBox 7">
            <a:extLst>
              <a:ext uri="{FF2B5EF4-FFF2-40B4-BE49-F238E27FC236}">
                <a16:creationId xmlns:a16="http://schemas.microsoft.com/office/drawing/2014/main" id="{FDA1D5FE-1ECE-B761-3AB5-A436F56938BE}"/>
              </a:ext>
            </a:extLst>
          </p:cNvPr>
          <p:cNvSpPr txBox="1"/>
          <p:nvPr/>
        </p:nvSpPr>
        <p:spPr>
          <a:xfrm>
            <a:off x="2853632" y="4963403"/>
            <a:ext cx="5357949" cy="400110"/>
          </a:xfrm>
          <a:prstGeom prst="rect">
            <a:avLst/>
          </a:prstGeom>
          <a:noFill/>
        </p:spPr>
        <p:txBody>
          <a:bodyPr wrap="square" rtlCol="0" anchor="ctr">
            <a:spAutoFit/>
          </a:bodyPr>
          <a:lstStyle/>
          <a:p>
            <a:r>
              <a:rPr lang="en-US" sz="2000">
                <a:solidFill>
                  <a:schemeClr val="accent2"/>
                </a:solidFill>
                <a:latin typeface="Avenir Next LT Pro Demi" panose="020B0704020202020204" pitchFamily="34" charset="0"/>
                <a:ea typeface="Arial" charset="0"/>
                <a:cs typeface="Arial" charset="0"/>
              </a:rPr>
              <a:t>Execute recovery tasks and accounting</a:t>
            </a:r>
          </a:p>
        </p:txBody>
      </p:sp>
      <p:sp>
        <p:nvSpPr>
          <p:cNvPr id="9" name="TextBox 8">
            <a:extLst>
              <a:ext uri="{FF2B5EF4-FFF2-40B4-BE49-F238E27FC236}">
                <a16:creationId xmlns:a16="http://schemas.microsoft.com/office/drawing/2014/main" id="{B8D864D0-1BA8-4CB8-E10F-FB7AC46022CE}"/>
              </a:ext>
            </a:extLst>
          </p:cNvPr>
          <p:cNvSpPr txBox="1"/>
          <p:nvPr/>
        </p:nvSpPr>
        <p:spPr>
          <a:xfrm>
            <a:off x="3311978" y="5562359"/>
            <a:ext cx="5890261" cy="400110"/>
          </a:xfrm>
          <a:prstGeom prst="rect">
            <a:avLst/>
          </a:prstGeom>
          <a:noFill/>
        </p:spPr>
        <p:txBody>
          <a:bodyPr wrap="square" rtlCol="0" anchor="ctr">
            <a:spAutoFit/>
          </a:bodyPr>
          <a:lstStyle/>
          <a:p>
            <a:r>
              <a:rPr lang="en-US" sz="2000">
                <a:solidFill>
                  <a:schemeClr val="accent2"/>
                </a:solidFill>
                <a:latin typeface="Avenir Next LT Pro Demi" panose="020B0704020202020204" pitchFamily="34" charset="0"/>
                <a:ea typeface="Arial" charset="0"/>
                <a:cs typeface="Arial" charset="0"/>
              </a:rPr>
              <a:t>Resolve the claim through a write-off or denial</a:t>
            </a:r>
          </a:p>
        </p:txBody>
      </p:sp>
    </p:spTree>
    <p:extLst>
      <p:ext uri="{BB962C8B-B14F-4D97-AF65-F5344CB8AC3E}">
        <p14:creationId xmlns:p14="http://schemas.microsoft.com/office/powerpoint/2010/main" val="17144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CASE ASSETS</a:t>
            </a:r>
          </a:p>
        </p:txBody>
      </p:sp>
      <p:pic>
        <p:nvPicPr>
          <p:cNvPr id="4" name="Picture 3">
            <a:extLst>
              <a:ext uri="{FF2B5EF4-FFF2-40B4-BE49-F238E27FC236}">
                <a16:creationId xmlns:a16="http://schemas.microsoft.com/office/drawing/2014/main" id="{ACFFA574-BE89-1695-9C6C-89E85088E703}"/>
              </a:ext>
            </a:extLst>
          </p:cNvPr>
          <p:cNvPicPr>
            <a:picLocks noChangeAspect="1"/>
          </p:cNvPicPr>
          <p:nvPr/>
        </p:nvPicPr>
        <p:blipFill rotWithShape="1">
          <a:blip r:embed="rId3"/>
          <a:srcRect b="60066"/>
          <a:stretch/>
        </p:blipFill>
        <p:spPr>
          <a:xfrm>
            <a:off x="838200" y="1437227"/>
            <a:ext cx="2888118" cy="2271024"/>
          </a:xfrm>
          <a:prstGeom prst="rect">
            <a:avLst/>
          </a:prstGeom>
          <a:effectLst>
            <a:outerShdw blurRad="165100" dist="38100" dir="2700000" algn="tl" rotWithShape="0">
              <a:schemeClr val="tx1">
                <a:lumMod val="75000"/>
                <a:lumOff val="25000"/>
                <a:alpha val="40000"/>
              </a:schemeClr>
            </a:outerShdw>
          </a:effectLst>
        </p:spPr>
      </p:pic>
      <p:pic>
        <p:nvPicPr>
          <p:cNvPr id="7" name="Picture 6">
            <a:extLst>
              <a:ext uri="{FF2B5EF4-FFF2-40B4-BE49-F238E27FC236}">
                <a16:creationId xmlns:a16="http://schemas.microsoft.com/office/drawing/2014/main" id="{F2547B14-45A4-059B-E0AA-EB066CE44CA2}"/>
              </a:ext>
            </a:extLst>
          </p:cNvPr>
          <p:cNvPicPr>
            <a:picLocks noChangeAspect="1"/>
          </p:cNvPicPr>
          <p:nvPr/>
        </p:nvPicPr>
        <p:blipFill rotWithShape="1">
          <a:blip r:embed="rId4"/>
          <a:srcRect l="-1" r="2677"/>
          <a:stretch/>
        </p:blipFill>
        <p:spPr>
          <a:xfrm>
            <a:off x="7787522" y="1437226"/>
            <a:ext cx="2810810" cy="3772401"/>
          </a:xfrm>
          <a:prstGeom prst="rect">
            <a:avLst/>
          </a:prstGeom>
          <a:effectLst>
            <a:outerShdw blurRad="165100" dist="38100" dir="2700000" algn="tl" rotWithShape="0">
              <a:schemeClr val="tx1">
                <a:lumMod val="75000"/>
                <a:lumOff val="25000"/>
                <a:alpha val="40000"/>
              </a:schemeClr>
            </a:outerShdw>
          </a:effectLst>
        </p:spPr>
      </p:pic>
      <p:sp>
        <p:nvSpPr>
          <p:cNvPr id="8" name="TextBox 7">
            <a:extLst>
              <a:ext uri="{FF2B5EF4-FFF2-40B4-BE49-F238E27FC236}">
                <a16:creationId xmlns:a16="http://schemas.microsoft.com/office/drawing/2014/main" id="{31CF718D-3354-8358-F85F-655857AB40DF}"/>
              </a:ext>
            </a:extLst>
          </p:cNvPr>
          <p:cNvSpPr txBox="1"/>
          <p:nvPr/>
        </p:nvSpPr>
        <p:spPr>
          <a:xfrm>
            <a:off x="1116399" y="4057377"/>
            <a:ext cx="2331720" cy="1231106"/>
          </a:xfrm>
          <a:prstGeom prst="rect">
            <a:avLst/>
          </a:prstGeom>
          <a:noFill/>
        </p:spPr>
        <p:txBody>
          <a:bodyPr wrap="square" rtlCol="0" anchor="ctr">
            <a:spAutoFit/>
          </a:bodyPr>
          <a:lstStyle/>
          <a:p>
            <a:pPr algn="ctr">
              <a:spcAft>
                <a:spcPts val="1200"/>
              </a:spcAft>
            </a:pPr>
            <a:r>
              <a:rPr lang="en-US" b="1">
                <a:solidFill>
                  <a:schemeClr val="accent2"/>
                </a:solidFill>
                <a:latin typeface="Avenir Next LT Pro" panose="020B0504020202020204" pitchFamily="34" charset="0"/>
                <a:ea typeface="Arial" charset="0"/>
                <a:cs typeface="Arial" charset="0"/>
              </a:rPr>
              <a:t>Total claim amount</a:t>
            </a:r>
          </a:p>
          <a:p>
            <a:pPr algn="ctr">
              <a:spcAft>
                <a:spcPts val="1200"/>
              </a:spcAft>
            </a:pPr>
            <a:r>
              <a:rPr lang="en-US" b="1">
                <a:solidFill>
                  <a:schemeClr val="accent2"/>
                </a:solidFill>
                <a:latin typeface="Avenir Next LT Pro" panose="020B0504020202020204" pitchFamily="34" charset="0"/>
                <a:ea typeface="Arial" charset="0"/>
                <a:cs typeface="Arial" charset="0"/>
              </a:rPr>
              <a:t>Claim reason</a:t>
            </a:r>
          </a:p>
          <a:p>
            <a:pPr algn="ctr">
              <a:spcAft>
                <a:spcPts val="1200"/>
              </a:spcAft>
            </a:pPr>
            <a:r>
              <a:rPr lang="en-US" b="1">
                <a:solidFill>
                  <a:schemeClr val="accent2"/>
                </a:solidFill>
                <a:latin typeface="Avenir Next LT Pro" panose="020B0504020202020204" pitchFamily="34" charset="0"/>
                <a:ea typeface="Arial" charset="0"/>
                <a:cs typeface="Arial" charset="0"/>
              </a:rPr>
              <a:t>Regulation dates</a:t>
            </a:r>
          </a:p>
        </p:txBody>
      </p:sp>
      <p:sp>
        <p:nvSpPr>
          <p:cNvPr id="9" name="TextBox 8">
            <a:extLst>
              <a:ext uri="{FF2B5EF4-FFF2-40B4-BE49-F238E27FC236}">
                <a16:creationId xmlns:a16="http://schemas.microsoft.com/office/drawing/2014/main" id="{A9A8F434-8FD4-D0C4-0A44-7F11F38D961E}"/>
              </a:ext>
            </a:extLst>
          </p:cNvPr>
          <p:cNvSpPr txBox="1"/>
          <p:nvPr/>
        </p:nvSpPr>
        <p:spPr>
          <a:xfrm>
            <a:off x="4591060" y="4878848"/>
            <a:ext cx="2331720" cy="1231106"/>
          </a:xfrm>
          <a:prstGeom prst="rect">
            <a:avLst/>
          </a:prstGeom>
          <a:noFill/>
        </p:spPr>
        <p:txBody>
          <a:bodyPr wrap="square" rtlCol="0" anchor="ctr">
            <a:spAutoFit/>
          </a:bodyPr>
          <a:lstStyle/>
          <a:p>
            <a:pPr algn="ctr">
              <a:spcAft>
                <a:spcPts val="1200"/>
              </a:spcAft>
            </a:pPr>
            <a:r>
              <a:rPr lang="en-US" b="1">
                <a:solidFill>
                  <a:schemeClr val="accent2"/>
                </a:solidFill>
                <a:latin typeface="Avenir Next LT Pro" panose="020B0504020202020204" pitchFamily="34" charset="0"/>
                <a:ea typeface="Arial" charset="0"/>
                <a:cs typeface="Arial" charset="0"/>
              </a:rPr>
              <a:t>Customer info</a:t>
            </a:r>
          </a:p>
          <a:p>
            <a:pPr algn="ctr">
              <a:spcAft>
                <a:spcPts val="1200"/>
              </a:spcAft>
            </a:pPr>
            <a:r>
              <a:rPr lang="en-US" b="1">
                <a:solidFill>
                  <a:schemeClr val="accent2"/>
                </a:solidFill>
                <a:latin typeface="Avenir Next LT Pro" panose="020B0504020202020204" pitchFamily="34" charset="0"/>
                <a:ea typeface="Arial" charset="0"/>
                <a:cs typeface="Arial" charset="0"/>
              </a:rPr>
              <a:t>Account info</a:t>
            </a:r>
          </a:p>
          <a:p>
            <a:pPr algn="ctr">
              <a:spcAft>
                <a:spcPts val="1200"/>
              </a:spcAft>
            </a:pPr>
            <a:r>
              <a:rPr lang="en-US" b="1">
                <a:solidFill>
                  <a:schemeClr val="accent2"/>
                </a:solidFill>
                <a:latin typeface="Avenir Next LT Pro" panose="020B0504020202020204" pitchFamily="34" charset="0"/>
                <a:ea typeface="Arial" charset="0"/>
                <a:cs typeface="Arial" charset="0"/>
              </a:rPr>
              <a:t>Balance</a:t>
            </a:r>
          </a:p>
        </p:txBody>
      </p:sp>
      <p:grpSp>
        <p:nvGrpSpPr>
          <p:cNvPr id="6" name="Group 5">
            <a:extLst>
              <a:ext uri="{FF2B5EF4-FFF2-40B4-BE49-F238E27FC236}">
                <a16:creationId xmlns:a16="http://schemas.microsoft.com/office/drawing/2014/main" id="{C0FA641C-53A6-0553-3999-79D6C4FB91F3}"/>
              </a:ext>
            </a:extLst>
          </p:cNvPr>
          <p:cNvGrpSpPr/>
          <p:nvPr/>
        </p:nvGrpSpPr>
        <p:grpSpPr>
          <a:xfrm>
            <a:off x="4312861" y="1437226"/>
            <a:ext cx="2888118" cy="3096129"/>
            <a:chOff x="4312861" y="1437226"/>
            <a:chExt cx="2888118" cy="3096129"/>
          </a:xfrm>
        </p:grpSpPr>
        <p:pic>
          <p:nvPicPr>
            <p:cNvPr id="5" name="Picture 4">
              <a:extLst>
                <a:ext uri="{FF2B5EF4-FFF2-40B4-BE49-F238E27FC236}">
                  <a16:creationId xmlns:a16="http://schemas.microsoft.com/office/drawing/2014/main" id="{6DBD627F-CCC6-5020-A725-28EF2F09E6C1}"/>
                </a:ext>
              </a:extLst>
            </p:cNvPr>
            <p:cNvPicPr>
              <a:picLocks noChangeAspect="1"/>
            </p:cNvPicPr>
            <p:nvPr/>
          </p:nvPicPr>
          <p:blipFill rotWithShape="1">
            <a:blip r:embed="rId3"/>
            <a:srcRect t="45558"/>
            <a:stretch/>
          </p:blipFill>
          <p:spPr>
            <a:xfrm>
              <a:off x="4312861" y="1437226"/>
              <a:ext cx="2888118" cy="3096129"/>
            </a:xfrm>
            <a:prstGeom prst="rect">
              <a:avLst/>
            </a:prstGeom>
            <a:effectLst>
              <a:outerShdw blurRad="165100" dist="38100" dir="2700000" algn="tl" rotWithShape="0">
                <a:schemeClr val="tx1">
                  <a:lumMod val="75000"/>
                  <a:lumOff val="25000"/>
                  <a:alpha val="40000"/>
                </a:schemeClr>
              </a:outerShdw>
            </a:effectLst>
          </p:spPr>
        </p:pic>
        <p:sp>
          <p:nvSpPr>
            <p:cNvPr id="3" name="Rectangle 2">
              <a:extLst>
                <a:ext uri="{FF2B5EF4-FFF2-40B4-BE49-F238E27FC236}">
                  <a16:creationId xmlns:a16="http://schemas.microsoft.com/office/drawing/2014/main" id="{5CFC8DF4-8E44-AFE5-93D5-31CE15FFBFEC}"/>
                </a:ext>
              </a:extLst>
            </p:cNvPr>
            <p:cNvSpPr/>
            <p:nvPr/>
          </p:nvSpPr>
          <p:spPr>
            <a:xfrm>
              <a:off x="4591060" y="2257425"/>
              <a:ext cx="138111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01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CASE ASSETS</a:t>
            </a:r>
          </a:p>
        </p:txBody>
      </p:sp>
      <p:pic>
        <p:nvPicPr>
          <p:cNvPr id="7" name="Picture 6">
            <a:extLst>
              <a:ext uri="{FF2B5EF4-FFF2-40B4-BE49-F238E27FC236}">
                <a16:creationId xmlns:a16="http://schemas.microsoft.com/office/drawing/2014/main" id="{F2547B14-45A4-059B-E0AA-EB066CE44CA2}"/>
              </a:ext>
            </a:extLst>
          </p:cNvPr>
          <p:cNvPicPr>
            <a:picLocks noChangeAspect="1"/>
          </p:cNvPicPr>
          <p:nvPr/>
        </p:nvPicPr>
        <p:blipFill rotWithShape="1">
          <a:blip r:embed="rId3"/>
          <a:srcRect l="-1" r="2677"/>
          <a:stretch/>
        </p:blipFill>
        <p:spPr>
          <a:xfrm>
            <a:off x="838200" y="1542799"/>
            <a:ext cx="3219450" cy="4320839"/>
          </a:xfrm>
          <a:prstGeom prst="rect">
            <a:avLst/>
          </a:prstGeom>
          <a:effectLst>
            <a:outerShdw blurRad="165100" dist="38100" dir="2700000" algn="tl" rotWithShape="0">
              <a:schemeClr val="tx1">
                <a:lumMod val="75000"/>
                <a:lumOff val="25000"/>
                <a:alpha val="40000"/>
              </a:schemeClr>
            </a:outerShdw>
          </a:effectLst>
        </p:spPr>
      </p:pic>
      <p:pic>
        <p:nvPicPr>
          <p:cNvPr id="6" name="Picture 5">
            <a:extLst>
              <a:ext uri="{FF2B5EF4-FFF2-40B4-BE49-F238E27FC236}">
                <a16:creationId xmlns:a16="http://schemas.microsoft.com/office/drawing/2014/main" id="{9436AD8D-51A2-8621-68F5-B0EEFA1080BE}"/>
              </a:ext>
            </a:extLst>
          </p:cNvPr>
          <p:cNvPicPr>
            <a:picLocks noChangeAspect="1"/>
          </p:cNvPicPr>
          <p:nvPr/>
        </p:nvPicPr>
        <p:blipFill>
          <a:blip r:embed="rId4"/>
          <a:stretch>
            <a:fillRect/>
          </a:stretch>
        </p:blipFill>
        <p:spPr>
          <a:xfrm>
            <a:off x="4686275" y="1542798"/>
            <a:ext cx="5820930" cy="4320839"/>
          </a:xfrm>
          <a:prstGeom prst="rect">
            <a:avLst/>
          </a:prstGeom>
          <a:effectLst>
            <a:outerShdw blurRad="165100" dist="38100" dir="2700000" algn="tl" rotWithShape="0">
              <a:schemeClr val="tx1">
                <a:lumMod val="75000"/>
                <a:lumOff val="25000"/>
                <a:alpha val="40000"/>
              </a:schemeClr>
            </a:outerShdw>
          </a:effectLst>
        </p:spPr>
      </p:pic>
      <p:sp>
        <p:nvSpPr>
          <p:cNvPr id="14" name="Rectangle 13">
            <a:extLst>
              <a:ext uri="{FF2B5EF4-FFF2-40B4-BE49-F238E27FC236}">
                <a16:creationId xmlns:a16="http://schemas.microsoft.com/office/drawing/2014/main" id="{AB4DC8DB-3253-A85A-3C34-F5D04DBF389F}"/>
              </a:ext>
            </a:extLst>
          </p:cNvPr>
          <p:cNvSpPr/>
          <p:nvPr/>
        </p:nvSpPr>
        <p:spPr>
          <a:xfrm>
            <a:off x="1009286" y="3481102"/>
            <a:ext cx="1006089" cy="444232"/>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84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75DB00-CAF9-6930-663E-A98F4660D27E}"/>
              </a:ext>
            </a:extLst>
          </p:cNvPr>
          <p:cNvPicPr>
            <a:picLocks noChangeAspect="1"/>
          </p:cNvPicPr>
          <p:nvPr/>
        </p:nvPicPr>
        <p:blipFill rotWithShape="1">
          <a:blip r:embed="rId3"/>
          <a:srcRect l="-1" r="2677"/>
          <a:stretch/>
        </p:blipFill>
        <p:spPr>
          <a:xfrm>
            <a:off x="838200" y="1542799"/>
            <a:ext cx="3219450" cy="4320839"/>
          </a:xfrm>
          <a:prstGeom prst="rect">
            <a:avLst/>
          </a:prstGeom>
          <a:effectLst>
            <a:outerShdw blurRad="165100" dist="38100" dir="2700000" algn="tl" rotWithShape="0">
              <a:schemeClr val="tx1">
                <a:lumMod val="75000"/>
                <a:lumOff val="25000"/>
                <a:alpha val="40000"/>
              </a:schemeClr>
            </a:outerShdw>
          </a:effectLst>
        </p:spPr>
      </p:pic>
      <p:sp>
        <p:nvSpPr>
          <p:cNvPr id="2" name="Title 1">
            <a:extLst>
              <a:ext uri="{FF2B5EF4-FFF2-40B4-BE49-F238E27FC236}">
                <a16:creationId xmlns:a16="http://schemas.microsoft.com/office/drawing/2014/main" id="{869A139B-F15E-B896-A5C2-F088938AA58A}"/>
              </a:ext>
            </a:extLst>
          </p:cNvPr>
          <p:cNvSpPr>
            <a:spLocks noGrp="1"/>
          </p:cNvSpPr>
          <p:nvPr>
            <p:ph type="title"/>
          </p:nvPr>
        </p:nvSpPr>
        <p:spPr/>
        <p:txBody>
          <a:bodyPr/>
          <a:lstStyle/>
          <a:p>
            <a:r>
              <a:rPr lang="en-US" b="1"/>
              <a:t>BACK OFFICE</a:t>
            </a:r>
            <a:br>
              <a:rPr lang="en-US" b="1"/>
            </a:br>
            <a:r>
              <a:rPr lang="en-US" sz="2000" b="1">
                <a:solidFill>
                  <a:schemeClr val="tx1">
                    <a:lumMod val="50000"/>
                    <a:lumOff val="50000"/>
                  </a:schemeClr>
                </a:solidFill>
              </a:rPr>
              <a:t>CASE ASSETS</a:t>
            </a:r>
            <a:endParaRPr lang="en-US" b="1"/>
          </a:p>
        </p:txBody>
      </p:sp>
      <p:pic>
        <p:nvPicPr>
          <p:cNvPr id="4" name="Picture 3">
            <a:extLst>
              <a:ext uri="{FF2B5EF4-FFF2-40B4-BE49-F238E27FC236}">
                <a16:creationId xmlns:a16="http://schemas.microsoft.com/office/drawing/2014/main" id="{06B73C79-6CDD-7C4E-F5F5-C821728BE453}"/>
              </a:ext>
            </a:extLst>
          </p:cNvPr>
          <p:cNvPicPr>
            <a:picLocks noChangeAspect="1"/>
          </p:cNvPicPr>
          <p:nvPr/>
        </p:nvPicPr>
        <p:blipFill rotWithShape="1">
          <a:blip r:embed="rId4"/>
          <a:srcRect l="1534" t="4475" r="850" b="4045"/>
          <a:stretch/>
        </p:blipFill>
        <p:spPr>
          <a:xfrm>
            <a:off x="4491722" y="1542799"/>
            <a:ext cx="6585853" cy="1840615"/>
          </a:xfrm>
          <a:prstGeom prst="rect">
            <a:avLst/>
          </a:prstGeom>
          <a:effectLst>
            <a:outerShdw blurRad="165100" dist="38100" dir="2700000" algn="tl" rotWithShape="0">
              <a:schemeClr val="tx1">
                <a:lumMod val="75000"/>
                <a:lumOff val="25000"/>
                <a:alpha val="40000"/>
              </a:schemeClr>
            </a:outerShdw>
          </a:effectLst>
        </p:spPr>
      </p:pic>
      <p:sp>
        <p:nvSpPr>
          <p:cNvPr id="7" name="Rectangle 6">
            <a:extLst>
              <a:ext uri="{FF2B5EF4-FFF2-40B4-BE49-F238E27FC236}">
                <a16:creationId xmlns:a16="http://schemas.microsoft.com/office/drawing/2014/main" id="{EC1D14C6-8BC8-2FB6-27FE-63D3B8B503B5}"/>
              </a:ext>
            </a:extLst>
          </p:cNvPr>
          <p:cNvSpPr/>
          <p:nvPr/>
        </p:nvSpPr>
        <p:spPr>
          <a:xfrm>
            <a:off x="2348932" y="3481102"/>
            <a:ext cx="1286546" cy="444232"/>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1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0055-A21D-1CEF-B335-5C1A7EFBD215}"/>
              </a:ext>
            </a:extLst>
          </p:cNvPr>
          <p:cNvSpPr>
            <a:spLocks noGrp="1"/>
          </p:cNvSpPr>
          <p:nvPr>
            <p:ph type="title"/>
          </p:nvPr>
        </p:nvSpPr>
        <p:spPr/>
        <p:txBody>
          <a:bodyPr/>
          <a:lstStyle/>
          <a:p>
            <a:r>
              <a:rPr lang="en-US" b="1" dirty="0"/>
              <a:t>BACK OFFICE</a:t>
            </a:r>
            <a:br>
              <a:rPr lang="en-US" b="1" dirty="0"/>
            </a:br>
            <a:r>
              <a:rPr lang="en-US" sz="2000" b="1" dirty="0">
                <a:solidFill>
                  <a:schemeClr val="tx1">
                    <a:lumMod val="50000"/>
                    <a:lumOff val="50000"/>
                  </a:schemeClr>
                </a:solidFill>
              </a:rPr>
              <a:t>CASE ASSETS</a:t>
            </a:r>
            <a:endParaRPr lang="en-US" b="1" dirty="0"/>
          </a:p>
        </p:txBody>
      </p:sp>
      <p:pic>
        <p:nvPicPr>
          <p:cNvPr id="4" name="Picture 3">
            <a:extLst>
              <a:ext uri="{FF2B5EF4-FFF2-40B4-BE49-F238E27FC236}">
                <a16:creationId xmlns:a16="http://schemas.microsoft.com/office/drawing/2014/main" id="{4E167027-5B5D-679E-FC91-350355BD46A3}"/>
              </a:ext>
            </a:extLst>
          </p:cNvPr>
          <p:cNvPicPr>
            <a:picLocks noChangeAspect="1"/>
          </p:cNvPicPr>
          <p:nvPr/>
        </p:nvPicPr>
        <p:blipFill rotWithShape="1">
          <a:blip r:embed="rId3"/>
          <a:srcRect l="-1" r="2677"/>
          <a:stretch/>
        </p:blipFill>
        <p:spPr>
          <a:xfrm>
            <a:off x="838200" y="1542799"/>
            <a:ext cx="3219450" cy="4320839"/>
          </a:xfrm>
          <a:prstGeom prst="rect">
            <a:avLst/>
          </a:prstGeom>
          <a:effectLst>
            <a:outerShdw blurRad="165100" dist="38100" dir="2700000" algn="tl" rotWithShape="0">
              <a:schemeClr val="tx1">
                <a:lumMod val="75000"/>
                <a:lumOff val="25000"/>
                <a:alpha val="40000"/>
              </a:schemeClr>
            </a:outerShdw>
          </a:effectLst>
        </p:spPr>
      </p:pic>
      <p:sp>
        <p:nvSpPr>
          <p:cNvPr id="7" name="Rectangle 6">
            <a:extLst>
              <a:ext uri="{FF2B5EF4-FFF2-40B4-BE49-F238E27FC236}">
                <a16:creationId xmlns:a16="http://schemas.microsoft.com/office/drawing/2014/main" id="{62743E0B-C6C4-78A6-FBB3-D53404C727BF}"/>
              </a:ext>
            </a:extLst>
          </p:cNvPr>
          <p:cNvSpPr/>
          <p:nvPr/>
        </p:nvSpPr>
        <p:spPr>
          <a:xfrm>
            <a:off x="1009285" y="4280343"/>
            <a:ext cx="1006089" cy="444232"/>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C4B8C15-BB17-C773-7FCE-6E88F295B9D0}"/>
              </a:ext>
            </a:extLst>
          </p:cNvPr>
          <p:cNvPicPr>
            <a:picLocks noChangeAspect="1"/>
          </p:cNvPicPr>
          <p:nvPr/>
        </p:nvPicPr>
        <p:blipFill>
          <a:blip r:embed="rId4"/>
          <a:stretch>
            <a:fillRect/>
          </a:stretch>
        </p:blipFill>
        <p:spPr>
          <a:xfrm>
            <a:off x="4764097" y="1542799"/>
            <a:ext cx="5820930" cy="4038103"/>
          </a:xfrm>
          <a:prstGeom prst="rect">
            <a:avLst/>
          </a:prstGeom>
          <a:effectLst>
            <a:outerShdw blurRad="1651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62693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dirty="0"/>
              <a:t>BACK OFFICE</a:t>
            </a:r>
            <a:br>
              <a:rPr lang="en-US" dirty="0"/>
            </a:br>
            <a:r>
              <a:rPr lang="en-US" sz="2000" dirty="0">
                <a:solidFill>
                  <a:schemeClr val="tx1">
                    <a:lumMod val="50000"/>
                    <a:lumOff val="50000"/>
                  </a:schemeClr>
                </a:solidFill>
              </a:rPr>
              <a:t>CASE ASSETS</a:t>
            </a:r>
          </a:p>
        </p:txBody>
      </p:sp>
      <p:pic>
        <p:nvPicPr>
          <p:cNvPr id="7" name="Picture 6">
            <a:extLst>
              <a:ext uri="{FF2B5EF4-FFF2-40B4-BE49-F238E27FC236}">
                <a16:creationId xmlns:a16="http://schemas.microsoft.com/office/drawing/2014/main" id="{F2547B14-45A4-059B-E0AA-EB066CE44CA2}"/>
              </a:ext>
            </a:extLst>
          </p:cNvPr>
          <p:cNvPicPr>
            <a:picLocks noChangeAspect="1"/>
          </p:cNvPicPr>
          <p:nvPr/>
        </p:nvPicPr>
        <p:blipFill rotWithShape="1">
          <a:blip r:embed="rId3"/>
          <a:srcRect l="-1" r="2677"/>
          <a:stretch/>
        </p:blipFill>
        <p:spPr>
          <a:xfrm>
            <a:off x="838200" y="1542799"/>
            <a:ext cx="3219450" cy="4320839"/>
          </a:xfrm>
          <a:prstGeom prst="rect">
            <a:avLst/>
          </a:prstGeom>
          <a:effectLst>
            <a:outerShdw blurRad="165100" dist="38100" dir="2700000" algn="tl" rotWithShape="0">
              <a:schemeClr val="tx1">
                <a:lumMod val="75000"/>
                <a:lumOff val="25000"/>
                <a:alpha val="40000"/>
              </a:schemeClr>
            </a:outerShdw>
          </a:effectLst>
        </p:spPr>
      </p:pic>
      <p:sp>
        <p:nvSpPr>
          <p:cNvPr id="15" name="Rectangle 14">
            <a:extLst>
              <a:ext uri="{FF2B5EF4-FFF2-40B4-BE49-F238E27FC236}">
                <a16:creationId xmlns:a16="http://schemas.microsoft.com/office/drawing/2014/main" id="{6FEA7619-3E79-6C7F-4BED-6ECB88EAE71C}"/>
              </a:ext>
            </a:extLst>
          </p:cNvPr>
          <p:cNvSpPr/>
          <p:nvPr/>
        </p:nvSpPr>
        <p:spPr>
          <a:xfrm>
            <a:off x="2321930" y="4284349"/>
            <a:ext cx="1508693" cy="444232"/>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E9753B-73B4-35CF-35CA-8798705E5E92}"/>
              </a:ext>
            </a:extLst>
          </p:cNvPr>
          <p:cNvPicPr>
            <a:picLocks noChangeAspect="1"/>
          </p:cNvPicPr>
          <p:nvPr/>
        </p:nvPicPr>
        <p:blipFill>
          <a:blip r:embed="rId4"/>
          <a:stretch>
            <a:fillRect/>
          </a:stretch>
        </p:blipFill>
        <p:spPr>
          <a:xfrm>
            <a:off x="4716163" y="1542799"/>
            <a:ext cx="5684731" cy="3667856"/>
          </a:xfrm>
          <a:prstGeom prst="rect">
            <a:avLst/>
          </a:prstGeom>
          <a:effectLst>
            <a:outerShdw blurRad="1651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363707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7AFB-9CA5-F809-FF0C-EB505D67A14A}"/>
              </a:ext>
            </a:extLst>
          </p:cNvPr>
          <p:cNvSpPr>
            <a:spLocks noGrp="1"/>
          </p:cNvSpPr>
          <p:nvPr>
            <p:ph type="title"/>
          </p:nvPr>
        </p:nvSpPr>
        <p:spPr/>
        <p:txBody>
          <a:bodyPr/>
          <a:lstStyle/>
          <a:p>
            <a:r>
              <a:rPr lang="en-US" b="1" dirty="0"/>
              <a:t>BACK OFFICE</a:t>
            </a:r>
            <a:br>
              <a:rPr lang="en-US" b="1" dirty="0"/>
            </a:br>
            <a:r>
              <a:rPr lang="en-US" sz="2000" b="1" dirty="0">
                <a:solidFill>
                  <a:schemeClr val="tx1">
                    <a:lumMod val="50000"/>
                    <a:lumOff val="50000"/>
                  </a:schemeClr>
                </a:solidFill>
              </a:rPr>
              <a:t>CASE ASSETS</a:t>
            </a:r>
            <a:endParaRPr lang="en-US" b="1" dirty="0"/>
          </a:p>
        </p:txBody>
      </p:sp>
      <p:pic>
        <p:nvPicPr>
          <p:cNvPr id="4" name="Picture 3">
            <a:extLst>
              <a:ext uri="{FF2B5EF4-FFF2-40B4-BE49-F238E27FC236}">
                <a16:creationId xmlns:a16="http://schemas.microsoft.com/office/drawing/2014/main" id="{28752682-2990-F138-211A-EFF1BF6CC8BA}"/>
              </a:ext>
            </a:extLst>
          </p:cNvPr>
          <p:cNvPicPr>
            <a:picLocks noChangeAspect="1"/>
          </p:cNvPicPr>
          <p:nvPr/>
        </p:nvPicPr>
        <p:blipFill rotWithShape="1">
          <a:blip r:embed="rId3"/>
          <a:srcRect l="-1" r="2677"/>
          <a:stretch/>
        </p:blipFill>
        <p:spPr>
          <a:xfrm>
            <a:off x="838200" y="1542799"/>
            <a:ext cx="3219450" cy="4320839"/>
          </a:xfrm>
          <a:prstGeom prst="rect">
            <a:avLst/>
          </a:prstGeom>
          <a:effectLst>
            <a:outerShdw blurRad="165100" dist="38100" dir="2700000" algn="tl" rotWithShape="0">
              <a:schemeClr val="tx1">
                <a:lumMod val="75000"/>
                <a:lumOff val="25000"/>
                <a:alpha val="40000"/>
              </a:schemeClr>
            </a:outerShdw>
          </a:effectLst>
        </p:spPr>
      </p:pic>
      <p:sp>
        <p:nvSpPr>
          <p:cNvPr id="6" name="Rectangle 5">
            <a:extLst>
              <a:ext uri="{FF2B5EF4-FFF2-40B4-BE49-F238E27FC236}">
                <a16:creationId xmlns:a16="http://schemas.microsoft.com/office/drawing/2014/main" id="{725E4E38-165C-A32F-7DC9-2F421417AEC3}"/>
              </a:ext>
            </a:extLst>
          </p:cNvPr>
          <p:cNvSpPr/>
          <p:nvPr/>
        </p:nvSpPr>
        <p:spPr>
          <a:xfrm>
            <a:off x="931281" y="5112689"/>
            <a:ext cx="1222943" cy="424628"/>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2F5030-34F7-D8AC-1D19-AA5C145DB802}"/>
              </a:ext>
            </a:extLst>
          </p:cNvPr>
          <p:cNvPicPr>
            <a:picLocks noChangeAspect="1"/>
          </p:cNvPicPr>
          <p:nvPr/>
        </p:nvPicPr>
        <p:blipFill>
          <a:blip r:embed="rId4"/>
          <a:stretch>
            <a:fillRect/>
          </a:stretch>
        </p:blipFill>
        <p:spPr>
          <a:xfrm>
            <a:off x="4463514" y="621033"/>
            <a:ext cx="5513822" cy="1792838"/>
          </a:xfrm>
          <a:prstGeom prst="rect">
            <a:avLst/>
          </a:prstGeom>
          <a:effectLst>
            <a:outerShdw blurRad="165100" dist="38100" dir="2700000" algn="tl" rotWithShape="0">
              <a:schemeClr val="tx1">
                <a:lumMod val="75000"/>
                <a:lumOff val="25000"/>
                <a:alpha val="40000"/>
              </a:schemeClr>
            </a:outerShdw>
          </a:effectLst>
        </p:spPr>
      </p:pic>
      <p:grpSp>
        <p:nvGrpSpPr>
          <p:cNvPr id="8" name="Group 7">
            <a:extLst>
              <a:ext uri="{FF2B5EF4-FFF2-40B4-BE49-F238E27FC236}">
                <a16:creationId xmlns:a16="http://schemas.microsoft.com/office/drawing/2014/main" id="{03B9A3C6-7978-9906-4A4E-92C52F29B34F}"/>
              </a:ext>
            </a:extLst>
          </p:cNvPr>
          <p:cNvGrpSpPr/>
          <p:nvPr/>
        </p:nvGrpSpPr>
        <p:grpSpPr>
          <a:xfrm>
            <a:off x="5779538" y="2086792"/>
            <a:ext cx="4877229" cy="4150175"/>
            <a:chOff x="6302681" y="2061584"/>
            <a:chExt cx="4877229" cy="4150175"/>
          </a:xfrm>
        </p:grpSpPr>
        <p:grpSp>
          <p:nvGrpSpPr>
            <p:cNvPr id="9" name="Group 8">
              <a:extLst>
                <a:ext uri="{FF2B5EF4-FFF2-40B4-BE49-F238E27FC236}">
                  <a16:creationId xmlns:a16="http://schemas.microsoft.com/office/drawing/2014/main" id="{05775B6E-3C13-5BA6-713C-C0A29EACA45B}"/>
                </a:ext>
              </a:extLst>
            </p:cNvPr>
            <p:cNvGrpSpPr/>
            <p:nvPr/>
          </p:nvGrpSpPr>
          <p:grpSpPr>
            <a:xfrm>
              <a:off x="6302681" y="2061584"/>
              <a:ext cx="4877229" cy="4150175"/>
              <a:chOff x="6302681" y="2061584"/>
              <a:chExt cx="4877229" cy="4150175"/>
            </a:xfrm>
          </p:grpSpPr>
          <p:grpSp>
            <p:nvGrpSpPr>
              <p:cNvPr id="12" name="Group 11">
                <a:extLst>
                  <a:ext uri="{FF2B5EF4-FFF2-40B4-BE49-F238E27FC236}">
                    <a16:creationId xmlns:a16="http://schemas.microsoft.com/office/drawing/2014/main" id="{18725A6D-9C37-36D3-E6ED-2D6647F814F9}"/>
                  </a:ext>
                </a:extLst>
              </p:cNvPr>
              <p:cNvGrpSpPr/>
              <p:nvPr/>
            </p:nvGrpSpPr>
            <p:grpSpPr>
              <a:xfrm>
                <a:off x="6302681" y="2061584"/>
                <a:ext cx="4877229" cy="4150175"/>
                <a:chOff x="4508592" y="1756139"/>
                <a:chExt cx="4770533" cy="3894157"/>
              </a:xfrm>
              <a:effectLst>
                <a:outerShdw blurRad="165100" dist="38100" dir="2700000" algn="tl" rotWithShape="0">
                  <a:schemeClr val="tx1">
                    <a:lumMod val="75000"/>
                    <a:lumOff val="25000"/>
                    <a:alpha val="40000"/>
                  </a:schemeClr>
                </a:outerShdw>
              </a:effectLst>
            </p:grpSpPr>
            <p:pic>
              <p:nvPicPr>
                <p:cNvPr id="14" name="Picture 13">
                  <a:extLst>
                    <a:ext uri="{FF2B5EF4-FFF2-40B4-BE49-F238E27FC236}">
                      <a16:creationId xmlns:a16="http://schemas.microsoft.com/office/drawing/2014/main" id="{E1DB0C74-3D12-BC67-FBCC-806573795EA8}"/>
                    </a:ext>
                  </a:extLst>
                </p:cNvPr>
                <p:cNvPicPr>
                  <a:picLocks noChangeAspect="1"/>
                </p:cNvPicPr>
                <p:nvPr/>
              </p:nvPicPr>
              <p:blipFill>
                <a:blip r:embed="rId5"/>
                <a:stretch>
                  <a:fillRect/>
                </a:stretch>
              </p:blipFill>
              <p:spPr>
                <a:xfrm>
                  <a:off x="4508592" y="1756139"/>
                  <a:ext cx="4770533" cy="3894157"/>
                </a:xfrm>
                <a:prstGeom prst="rect">
                  <a:avLst/>
                </a:prstGeom>
              </p:spPr>
            </p:pic>
            <p:sp>
              <p:nvSpPr>
                <p:cNvPr id="15" name="Rectangle 14">
                  <a:extLst>
                    <a:ext uri="{FF2B5EF4-FFF2-40B4-BE49-F238E27FC236}">
                      <a16:creationId xmlns:a16="http://schemas.microsoft.com/office/drawing/2014/main" id="{7DD77543-7400-5AA9-B7C4-AC26CB38DB35}"/>
                    </a:ext>
                  </a:extLst>
                </p:cNvPr>
                <p:cNvSpPr/>
                <p:nvPr/>
              </p:nvSpPr>
              <p:spPr>
                <a:xfrm>
                  <a:off x="6302681" y="3807373"/>
                  <a:ext cx="390833"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7C7670-57AF-8B69-6FAA-82975F8EECA5}"/>
                    </a:ext>
                  </a:extLst>
                </p:cNvPr>
                <p:cNvSpPr/>
                <p:nvPr/>
              </p:nvSpPr>
              <p:spPr>
                <a:xfrm>
                  <a:off x="6302681" y="4587379"/>
                  <a:ext cx="390833"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EE6F58-91D3-C4FE-CE1A-9D5A0BAA5B99}"/>
                    </a:ext>
                  </a:extLst>
                </p:cNvPr>
                <p:cNvSpPr/>
                <p:nvPr/>
              </p:nvSpPr>
              <p:spPr>
                <a:xfrm>
                  <a:off x="6302681" y="5326289"/>
                  <a:ext cx="390833"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955C40-4B57-5F9F-20A9-8920ED2A40EF}"/>
                    </a:ext>
                  </a:extLst>
                </p:cNvPr>
                <p:cNvSpPr/>
                <p:nvPr/>
              </p:nvSpPr>
              <p:spPr>
                <a:xfrm>
                  <a:off x="5311563" y="3543860"/>
                  <a:ext cx="1775037"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DE9547-EDE6-E796-3DC3-D7015D9EE4E9}"/>
                    </a:ext>
                  </a:extLst>
                </p:cNvPr>
                <p:cNvSpPr/>
                <p:nvPr/>
              </p:nvSpPr>
              <p:spPr>
                <a:xfrm>
                  <a:off x="5541380" y="4367390"/>
                  <a:ext cx="1469719"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C889522-7DAA-63C8-9545-1735341071BA}"/>
                    </a:ext>
                  </a:extLst>
                </p:cNvPr>
                <p:cNvSpPr/>
                <p:nvPr/>
              </p:nvSpPr>
              <p:spPr>
                <a:xfrm>
                  <a:off x="5567821" y="5074280"/>
                  <a:ext cx="1469719" cy="25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1CCAD67-9BD3-0D21-7F7B-68E29AC77507}"/>
                  </a:ext>
                </a:extLst>
              </p:cNvPr>
              <p:cNvSpPr/>
              <p:nvPr/>
            </p:nvSpPr>
            <p:spPr>
              <a:xfrm>
                <a:off x="8136895" y="3477259"/>
                <a:ext cx="399574" cy="26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1C92653-DBDA-4D77-A0EA-04688FEB584F}"/>
                </a:ext>
              </a:extLst>
            </p:cNvPr>
            <p:cNvSpPr/>
            <p:nvPr/>
          </p:nvSpPr>
          <p:spPr>
            <a:xfrm>
              <a:off x="7123611" y="3249619"/>
              <a:ext cx="2116184" cy="26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8A301F-4B38-402A-1FE7-0E65ED7E295F}"/>
                </a:ext>
              </a:extLst>
            </p:cNvPr>
            <p:cNvSpPr/>
            <p:nvPr/>
          </p:nvSpPr>
          <p:spPr>
            <a:xfrm>
              <a:off x="7103033" y="3290835"/>
              <a:ext cx="101154" cy="138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718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TABS</a:t>
            </a:r>
          </a:p>
        </p:txBody>
      </p:sp>
      <p:pic>
        <p:nvPicPr>
          <p:cNvPr id="5" name="Picture 4">
            <a:extLst>
              <a:ext uri="{FF2B5EF4-FFF2-40B4-BE49-F238E27FC236}">
                <a16:creationId xmlns:a16="http://schemas.microsoft.com/office/drawing/2014/main" id="{72E736E2-312C-C8A2-DFD3-F509B4119224}"/>
              </a:ext>
            </a:extLst>
          </p:cNvPr>
          <p:cNvPicPr>
            <a:picLocks noChangeAspect="1"/>
          </p:cNvPicPr>
          <p:nvPr/>
        </p:nvPicPr>
        <p:blipFill>
          <a:blip r:embed="rId3"/>
          <a:stretch>
            <a:fillRect/>
          </a:stretch>
        </p:blipFill>
        <p:spPr>
          <a:xfrm>
            <a:off x="1473926" y="2747371"/>
            <a:ext cx="5446285" cy="335402"/>
          </a:xfrm>
          <a:prstGeom prst="rect">
            <a:avLst/>
          </a:prstGeom>
          <a:effectLst>
            <a:outerShdw blurRad="165100" dist="38100" dir="2700000" algn="tl" rotWithShape="0">
              <a:schemeClr val="tx1">
                <a:lumMod val="75000"/>
                <a:lumOff val="25000"/>
                <a:alpha val="40000"/>
              </a:schemeClr>
            </a:outerShdw>
          </a:effectLst>
        </p:spPr>
      </p:pic>
      <p:pic>
        <p:nvPicPr>
          <p:cNvPr id="7" name="Picture 6">
            <a:extLst>
              <a:ext uri="{FF2B5EF4-FFF2-40B4-BE49-F238E27FC236}">
                <a16:creationId xmlns:a16="http://schemas.microsoft.com/office/drawing/2014/main" id="{E222EE7B-6362-03BC-F58A-8E699219CB37}"/>
              </a:ext>
            </a:extLst>
          </p:cNvPr>
          <p:cNvPicPr>
            <a:picLocks noChangeAspect="1"/>
          </p:cNvPicPr>
          <p:nvPr/>
        </p:nvPicPr>
        <p:blipFill>
          <a:blip r:embed="rId4"/>
          <a:stretch>
            <a:fillRect/>
          </a:stretch>
        </p:blipFill>
        <p:spPr>
          <a:xfrm>
            <a:off x="838200" y="1354049"/>
            <a:ext cx="8093141" cy="1242168"/>
          </a:xfrm>
          <a:prstGeom prst="rect">
            <a:avLst/>
          </a:prstGeom>
          <a:effectLst>
            <a:outerShdw blurRad="165100" dist="38100" dir="2700000" algn="tl" rotWithShape="0">
              <a:schemeClr val="tx1">
                <a:lumMod val="75000"/>
                <a:lumOff val="25000"/>
                <a:alpha val="40000"/>
              </a:schemeClr>
            </a:outerShdw>
          </a:effectLst>
        </p:spPr>
      </p:pic>
      <p:pic>
        <p:nvPicPr>
          <p:cNvPr id="9" name="Picture 8">
            <a:extLst>
              <a:ext uri="{FF2B5EF4-FFF2-40B4-BE49-F238E27FC236}">
                <a16:creationId xmlns:a16="http://schemas.microsoft.com/office/drawing/2014/main" id="{31E72A77-22B4-F96C-D7E1-A3DB90EBAD9D}"/>
              </a:ext>
            </a:extLst>
          </p:cNvPr>
          <p:cNvPicPr>
            <a:picLocks noChangeAspect="1"/>
          </p:cNvPicPr>
          <p:nvPr/>
        </p:nvPicPr>
        <p:blipFill>
          <a:blip r:embed="rId5"/>
          <a:stretch>
            <a:fillRect/>
          </a:stretch>
        </p:blipFill>
        <p:spPr>
          <a:xfrm>
            <a:off x="838200" y="4112489"/>
            <a:ext cx="8088493" cy="1235637"/>
          </a:xfrm>
          <a:prstGeom prst="rect">
            <a:avLst/>
          </a:prstGeom>
          <a:effectLst>
            <a:outerShdw blurRad="165100" dist="38100" dir="2700000" algn="tl" rotWithShape="0">
              <a:schemeClr val="tx1">
                <a:lumMod val="75000"/>
                <a:lumOff val="25000"/>
                <a:alpha val="40000"/>
              </a:schemeClr>
            </a:outerShdw>
          </a:effectLst>
        </p:spPr>
      </p:pic>
      <p:pic>
        <p:nvPicPr>
          <p:cNvPr id="11" name="Picture 10">
            <a:extLst>
              <a:ext uri="{FF2B5EF4-FFF2-40B4-BE49-F238E27FC236}">
                <a16:creationId xmlns:a16="http://schemas.microsoft.com/office/drawing/2014/main" id="{26DC0027-65BC-D7B7-C236-AAAD98EB3F94}"/>
              </a:ext>
            </a:extLst>
          </p:cNvPr>
          <p:cNvPicPr>
            <a:picLocks noChangeAspect="1"/>
          </p:cNvPicPr>
          <p:nvPr/>
        </p:nvPicPr>
        <p:blipFill rotWithShape="1">
          <a:blip r:embed="rId6"/>
          <a:srcRect l="961"/>
          <a:stretch/>
        </p:blipFill>
        <p:spPr>
          <a:xfrm>
            <a:off x="1473926" y="5494987"/>
            <a:ext cx="5736772" cy="357651"/>
          </a:xfrm>
          <a:prstGeom prst="rect">
            <a:avLst/>
          </a:prstGeom>
          <a:effectLst>
            <a:outerShdw blurRad="165100" dist="38100" dir="2700000" algn="tl" rotWithShape="0">
              <a:schemeClr val="tx1">
                <a:lumMod val="75000"/>
                <a:lumOff val="25000"/>
                <a:alpha val="40000"/>
              </a:schemeClr>
            </a:outerShdw>
          </a:effectLst>
        </p:spPr>
      </p:pic>
      <p:sp>
        <p:nvSpPr>
          <p:cNvPr id="12" name="Arrow: Right 11">
            <a:extLst>
              <a:ext uri="{FF2B5EF4-FFF2-40B4-BE49-F238E27FC236}">
                <a16:creationId xmlns:a16="http://schemas.microsoft.com/office/drawing/2014/main" id="{1014A5C2-8D5A-B001-2C91-BDFA2B1B6A77}"/>
              </a:ext>
            </a:extLst>
          </p:cNvPr>
          <p:cNvSpPr/>
          <p:nvPr/>
        </p:nvSpPr>
        <p:spPr>
          <a:xfrm>
            <a:off x="838200" y="2747371"/>
            <a:ext cx="529046" cy="437789"/>
          </a:xfrm>
          <a:prstGeom prst="rightArrow">
            <a:avLst/>
          </a:prstGeom>
          <a:ln>
            <a:no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D2A09EB-D97B-0E63-8F8A-EA03844F7EBD}"/>
              </a:ext>
            </a:extLst>
          </p:cNvPr>
          <p:cNvSpPr/>
          <p:nvPr/>
        </p:nvSpPr>
        <p:spPr>
          <a:xfrm>
            <a:off x="838200" y="5494987"/>
            <a:ext cx="529046" cy="437789"/>
          </a:xfrm>
          <a:prstGeom prst="rightArrow">
            <a:avLst/>
          </a:prstGeom>
          <a:ln>
            <a:no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E141-AA0D-4708-AA4F-B52E297C4386}"/>
              </a:ext>
            </a:extLst>
          </p:cNvPr>
          <p:cNvSpPr>
            <a:spLocks noGrp="1"/>
          </p:cNvSpPr>
          <p:nvPr>
            <p:ph type="title"/>
          </p:nvPr>
        </p:nvSpPr>
        <p:spPr/>
        <p:txBody>
          <a:bodyPr/>
          <a:lstStyle/>
          <a:p>
            <a:r>
              <a:rPr lang="en-US"/>
              <a:t>QFD</a:t>
            </a:r>
          </a:p>
        </p:txBody>
      </p:sp>
    </p:spTree>
    <p:extLst>
      <p:ext uri="{BB962C8B-B14F-4D97-AF65-F5344CB8AC3E}">
        <p14:creationId xmlns:p14="http://schemas.microsoft.com/office/powerpoint/2010/main" val="19263371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BACK OFFICE</a:t>
            </a:r>
            <a:br>
              <a:rPr lang="en-US"/>
            </a:br>
            <a:r>
              <a:rPr lang="en-US" sz="2000">
                <a:solidFill>
                  <a:schemeClr val="tx1">
                    <a:lumMod val="50000"/>
                    <a:lumOff val="50000"/>
                  </a:schemeClr>
                </a:solidFill>
              </a:rPr>
              <a:t>TABS</a:t>
            </a:r>
          </a:p>
        </p:txBody>
      </p:sp>
      <p:pic>
        <p:nvPicPr>
          <p:cNvPr id="5" name="Picture 4">
            <a:extLst>
              <a:ext uri="{FF2B5EF4-FFF2-40B4-BE49-F238E27FC236}">
                <a16:creationId xmlns:a16="http://schemas.microsoft.com/office/drawing/2014/main" id="{72E736E2-312C-C8A2-DFD3-F509B4119224}"/>
              </a:ext>
            </a:extLst>
          </p:cNvPr>
          <p:cNvPicPr>
            <a:picLocks noChangeAspect="1"/>
          </p:cNvPicPr>
          <p:nvPr/>
        </p:nvPicPr>
        <p:blipFill>
          <a:blip r:embed="rId3"/>
          <a:stretch>
            <a:fillRect/>
          </a:stretch>
        </p:blipFill>
        <p:spPr>
          <a:xfrm>
            <a:off x="1012373" y="1423668"/>
            <a:ext cx="5893525" cy="362945"/>
          </a:xfrm>
          <a:prstGeom prst="rect">
            <a:avLst/>
          </a:prstGeom>
          <a:effectLst>
            <a:outerShdw blurRad="165100" dist="38100" dir="2700000" algn="tl" rotWithShape="0">
              <a:schemeClr val="tx1">
                <a:lumMod val="75000"/>
                <a:lumOff val="25000"/>
                <a:alpha val="40000"/>
              </a:schemeClr>
            </a:outerShdw>
          </a:effectLst>
        </p:spPr>
      </p:pic>
      <p:pic>
        <p:nvPicPr>
          <p:cNvPr id="4" name="Picture 3">
            <a:extLst>
              <a:ext uri="{FF2B5EF4-FFF2-40B4-BE49-F238E27FC236}">
                <a16:creationId xmlns:a16="http://schemas.microsoft.com/office/drawing/2014/main" id="{0EE3B3DF-FBEB-51C5-69E0-9C109D5CF356}"/>
              </a:ext>
            </a:extLst>
          </p:cNvPr>
          <p:cNvPicPr>
            <a:picLocks noChangeAspect="1"/>
          </p:cNvPicPr>
          <p:nvPr/>
        </p:nvPicPr>
        <p:blipFill>
          <a:blip r:embed="rId4"/>
          <a:stretch>
            <a:fillRect/>
          </a:stretch>
        </p:blipFill>
        <p:spPr>
          <a:xfrm>
            <a:off x="1012373" y="2305491"/>
            <a:ext cx="6227048" cy="3080046"/>
          </a:xfrm>
          <a:prstGeom prst="rect">
            <a:avLst/>
          </a:prstGeom>
          <a:effectLst>
            <a:outerShdw blurRad="165100" dist="38100" dir="2700000" algn="tl" rotWithShape="0">
              <a:schemeClr val="tx1">
                <a:lumMod val="75000"/>
                <a:lumOff val="25000"/>
                <a:alpha val="40000"/>
              </a:schemeClr>
            </a:outerShdw>
          </a:effectLst>
        </p:spPr>
      </p:pic>
      <p:pic>
        <p:nvPicPr>
          <p:cNvPr id="15" name="Graphic 14" descr="Badge 1 with solid fill">
            <a:extLst>
              <a:ext uri="{FF2B5EF4-FFF2-40B4-BE49-F238E27FC236}">
                <a16:creationId xmlns:a16="http://schemas.microsoft.com/office/drawing/2014/main" id="{66674878-4579-C11D-67D2-C4283CD7B7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6429" y="1171423"/>
            <a:ext cx="382201" cy="382201"/>
          </a:xfrm>
          <a:prstGeom prst="rect">
            <a:avLst/>
          </a:prstGeom>
          <a:effectLst>
            <a:outerShdw blurRad="508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3759676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C38973-C3F9-C4B6-3E69-563DB24DAC14}"/>
              </a:ext>
            </a:extLst>
          </p:cNvPr>
          <p:cNvPicPr>
            <a:picLocks noChangeAspect="1"/>
          </p:cNvPicPr>
          <p:nvPr/>
        </p:nvPicPr>
        <p:blipFill rotWithShape="1">
          <a:blip r:embed="rId3"/>
          <a:srcRect r="1137" b="5826"/>
          <a:stretch/>
        </p:blipFill>
        <p:spPr>
          <a:xfrm>
            <a:off x="1026814" y="2225977"/>
            <a:ext cx="10587445" cy="1829996"/>
          </a:xfrm>
          <a:prstGeom prst="rect">
            <a:avLst/>
          </a:prstGeom>
          <a:effectLst>
            <a:outerShdw blurRad="165100" dist="38100" dir="2700000" algn="tl" rotWithShape="0">
              <a:schemeClr val="tx1">
                <a:lumMod val="75000"/>
                <a:lumOff val="25000"/>
                <a:alpha val="40000"/>
              </a:schemeClr>
            </a:outerShdw>
          </a:effectLst>
        </p:spPr>
      </p:pic>
      <p:sp>
        <p:nvSpPr>
          <p:cNvPr id="2" name="Title 1">
            <a:extLst>
              <a:ext uri="{FF2B5EF4-FFF2-40B4-BE49-F238E27FC236}">
                <a16:creationId xmlns:a16="http://schemas.microsoft.com/office/drawing/2014/main" id="{D7C18B99-232A-7447-CB3F-04A8C9C6B41E}"/>
              </a:ext>
            </a:extLst>
          </p:cNvPr>
          <p:cNvSpPr>
            <a:spLocks noGrp="1"/>
          </p:cNvSpPr>
          <p:nvPr>
            <p:ph type="title"/>
          </p:nvPr>
        </p:nvSpPr>
        <p:spPr/>
        <p:txBody>
          <a:bodyPr/>
          <a:lstStyle/>
          <a:p>
            <a:r>
              <a:rPr lang="en-US" b="1"/>
              <a:t>BACK OFFICE</a:t>
            </a:r>
            <a:br>
              <a:rPr lang="en-US" b="1"/>
            </a:br>
            <a:r>
              <a:rPr lang="en-US" sz="2000" b="1">
                <a:solidFill>
                  <a:schemeClr val="tx1">
                    <a:lumMod val="50000"/>
                    <a:lumOff val="50000"/>
                  </a:schemeClr>
                </a:solidFill>
              </a:rPr>
              <a:t>TABS</a:t>
            </a:r>
            <a:endParaRPr lang="en-US" b="1"/>
          </a:p>
        </p:txBody>
      </p:sp>
      <p:pic>
        <p:nvPicPr>
          <p:cNvPr id="4" name="Picture 3">
            <a:extLst>
              <a:ext uri="{FF2B5EF4-FFF2-40B4-BE49-F238E27FC236}">
                <a16:creationId xmlns:a16="http://schemas.microsoft.com/office/drawing/2014/main" id="{9B03A683-C511-4C1F-7EA2-B63C5F582314}"/>
              </a:ext>
            </a:extLst>
          </p:cNvPr>
          <p:cNvPicPr>
            <a:picLocks noChangeAspect="1"/>
          </p:cNvPicPr>
          <p:nvPr/>
        </p:nvPicPr>
        <p:blipFill>
          <a:blip r:embed="rId4"/>
          <a:stretch>
            <a:fillRect/>
          </a:stretch>
        </p:blipFill>
        <p:spPr>
          <a:xfrm>
            <a:off x="1012373" y="1423668"/>
            <a:ext cx="5893525" cy="362945"/>
          </a:xfrm>
          <a:prstGeom prst="rect">
            <a:avLst/>
          </a:prstGeom>
          <a:effectLst>
            <a:outerShdw blurRad="165100" dist="38100" dir="2700000" algn="tl" rotWithShape="0">
              <a:schemeClr val="tx1">
                <a:lumMod val="75000"/>
                <a:lumOff val="25000"/>
                <a:alpha val="40000"/>
              </a:schemeClr>
            </a:outerShdw>
          </a:effectLst>
        </p:spPr>
      </p:pic>
      <p:pic>
        <p:nvPicPr>
          <p:cNvPr id="6" name="Graphic 5" descr="Badge with solid fill">
            <a:extLst>
              <a:ext uri="{FF2B5EF4-FFF2-40B4-BE49-F238E27FC236}">
                <a16:creationId xmlns:a16="http://schemas.microsoft.com/office/drawing/2014/main" id="{C41F240C-F7DB-6189-D19F-47AB64631E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859" y="1167252"/>
            <a:ext cx="382201" cy="382201"/>
          </a:xfrm>
          <a:prstGeom prst="rect">
            <a:avLst/>
          </a:prstGeom>
          <a:effectLst>
            <a:outerShdw blurRad="50800" dist="38100" dir="2700000" algn="tl" rotWithShape="0">
              <a:schemeClr val="tx1">
                <a:lumMod val="75000"/>
                <a:lumOff val="25000"/>
                <a:alpha val="40000"/>
              </a:schemeClr>
            </a:outerShdw>
          </a:effectLst>
        </p:spPr>
      </p:pic>
      <p:pic>
        <p:nvPicPr>
          <p:cNvPr id="10" name="Picture 9">
            <a:extLst>
              <a:ext uri="{FF2B5EF4-FFF2-40B4-BE49-F238E27FC236}">
                <a16:creationId xmlns:a16="http://schemas.microsoft.com/office/drawing/2014/main" id="{B4B4D66B-B496-52E7-19B2-654AAE5CF303}"/>
              </a:ext>
            </a:extLst>
          </p:cNvPr>
          <p:cNvPicPr>
            <a:picLocks noChangeAspect="1"/>
          </p:cNvPicPr>
          <p:nvPr/>
        </p:nvPicPr>
        <p:blipFill>
          <a:blip r:embed="rId7"/>
          <a:stretch>
            <a:fillRect/>
          </a:stretch>
        </p:blipFill>
        <p:spPr>
          <a:xfrm>
            <a:off x="1026814" y="2587307"/>
            <a:ext cx="10587445" cy="1436748"/>
          </a:xfrm>
          <a:prstGeom prst="rect">
            <a:avLst/>
          </a:prstGeom>
        </p:spPr>
      </p:pic>
      <p:pic>
        <p:nvPicPr>
          <p:cNvPr id="9" name="Picture 8">
            <a:extLst>
              <a:ext uri="{FF2B5EF4-FFF2-40B4-BE49-F238E27FC236}">
                <a16:creationId xmlns:a16="http://schemas.microsoft.com/office/drawing/2014/main" id="{3633D3C3-B9CF-4446-93F3-16E9C31DC2AC}"/>
              </a:ext>
            </a:extLst>
          </p:cNvPr>
          <p:cNvPicPr>
            <a:picLocks noChangeAspect="1"/>
          </p:cNvPicPr>
          <p:nvPr/>
        </p:nvPicPr>
        <p:blipFill>
          <a:blip r:embed="rId8"/>
          <a:stretch>
            <a:fillRect/>
          </a:stretch>
        </p:blipFill>
        <p:spPr>
          <a:xfrm>
            <a:off x="9989884" y="2999213"/>
            <a:ext cx="1601894" cy="1186267"/>
          </a:xfrm>
          <a:prstGeom prst="rect">
            <a:avLst/>
          </a:prstGeom>
          <a:effectLst>
            <a:outerShdw blurRad="50800" dist="38100" dir="2700000" algn="tl" rotWithShape="0">
              <a:schemeClr val="tx1">
                <a:lumMod val="75000"/>
                <a:lumOff val="25000"/>
                <a:alpha val="40000"/>
              </a:schemeClr>
            </a:outerShdw>
          </a:effectLst>
        </p:spPr>
      </p:pic>
      <p:pic>
        <p:nvPicPr>
          <p:cNvPr id="11" name="Picture 10">
            <a:extLst>
              <a:ext uri="{FF2B5EF4-FFF2-40B4-BE49-F238E27FC236}">
                <a16:creationId xmlns:a16="http://schemas.microsoft.com/office/drawing/2014/main" id="{08D31BC4-CF8B-3D09-7D60-D46EA078C6EC}"/>
              </a:ext>
            </a:extLst>
          </p:cNvPr>
          <p:cNvPicPr>
            <a:picLocks noChangeAspect="1"/>
          </p:cNvPicPr>
          <p:nvPr/>
        </p:nvPicPr>
        <p:blipFill>
          <a:blip r:embed="rId9"/>
          <a:stretch>
            <a:fillRect/>
          </a:stretch>
        </p:blipFill>
        <p:spPr>
          <a:xfrm>
            <a:off x="10179507" y="4023104"/>
            <a:ext cx="1714649" cy="1501270"/>
          </a:xfrm>
          <a:prstGeom prst="rect">
            <a:avLst/>
          </a:prstGeom>
          <a:effectLst>
            <a:outerShdw blurRad="165100" dist="50800" dir="5400000" algn="ctr" rotWithShape="0">
              <a:schemeClr val="tx1">
                <a:lumMod val="75000"/>
                <a:lumOff val="25000"/>
                <a:alpha val="40000"/>
              </a:schemeClr>
            </a:outerShdw>
          </a:effectLst>
        </p:spPr>
      </p:pic>
      <p:sp>
        <p:nvSpPr>
          <p:cNvPr id="12" name="Rectangle 11">
            <a:extLst>
              <a:ext uri="{FF2B5EF4-FFF2-40B4-BE49-F238E27FC236}">
                <a16:creationId xmlns:a16="http://schemas.microsoft.com/office/drawing/2014/main" id="{294EECD4-2C08-3C6E-8B3A-FB52E0C93009}"/>
              </a:ext>
            </a:extLst>
          </p:cNvPr>
          <p:cNvSpPr/>
          <p:nvPr/>
        </p:nvSpPr>
        <p:spPr>
          <a:xfrm>
            <a:off x="10179507" y="4217398"/>
            <a:ext cx="1014563" cy="519807"/>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ABDEF2-D3E1-EC75-52AA-0E3B5900A5D1}"/>
              </a:ext>
            </a:extLst>
          </p:cNvPr>
          <p:cNvPicPr>
            <a:picLocks noChangeAspect="1"/>
          </p:cNvPicPr>
          <p:nvPr/>
        </p:nvPicPr>
        <p:blipFill>
          <a:blip r:embed="rId10"/>
          <a:stretch>
            <a:fillRect/>
          </a:stretch>
        </p:blipFill>
        <p:spPr>
          <a:xfrm>
            <a:off x="6096000" y="2158358"/>
            <a:ext cx="4594983" cy="3744330"/>
          </a:xfrm>
          <a:prstGeom prst="rect">
            <a:avLst/>
          </a:prstGeom>
          <a:effectLst>
            <a:outerShdw blurRad="165100" dist="38100" dir="2700000" algn="tl" rotWithShape="0">
              <a:schemeClr val="tx1">
                <a:lumMod val="75000"/>
                <a:lumOff val="25000"/>
                <a:alpha val="40000"/>
              </a:schemeClr>
            </a:outerShdw>
          </a:effectLst>
        </p:spPr>
      </p:pic>
      <p:pic>
        <p:nvPicPr>
          <p:cNvPr id="7" name="Picture 6">
            <a:extLst>
              <a:ext uri="{FF2B5EF4-FFF2-40B4-BE49-F238E27FC236}">
                <a16:creationId xmlns:a16="http://schemas.microsoft.com/office/drawing/2014/main" id="{C973AF0D-BFB3-56CF-ED4E-D8B9E6E9DE71}"/>
              </a:ext>
            </a:extLst>
          </p:cNvPr>
          <p:cNvPicPr>
            <a:picLocks noChangeAspect="1"/>
          </p:cNvPicPr>
          <p:nvPr/>
        </p:nvPicPr>
        <p:blipFill>
          <a:blip r:embed="rId11"/>
          <a:stretch>
            <a:fillRect/>
          </a:stretch>
        </p:blipFill>
        <p:spPr>
          <a:xfrm>
            <a:off x="1230372" y="2158358"/>
            <a:ext cx="4194018" cy="3729491"/>
          </a:xfrm>
          <a:prstGeom prst="rect">
            <a:avLst/>
          </a:prstGeom>
          <a:effectLst>
            <a:outerShdw blurRad="1651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30672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dirty="0"/>
              <a:t>BACK OFFICE</a:t>
            </a:r>
            <a:br>
              <a:rPr lang="en-US" dirty="0"/>
            </a:br>
            <a:r>
              <a:rPr lang="en-US" sz="2000" dirty="0">
                <a:solidFill>
                  <a:schemeClr val="tx1">
                    <a:lumMod val="50000"/>
                    <a:lumOff val="50000"/>
                  </a:schemeClr>
                </a:solidFill>
              </a:rPr>
              <a:t>TABS</a:t>
            </a:r>
          </a:p>
        </p:txBody>
      </p:sp>
      <p:pic>
        <p:nvPicPr>
          <p:cNvPr id="3" name="Picture 2">
            <a:extLst>
              <a:ext uri="{FF2B5EF4-FFF2-40B4-BE49-F238E27FC236}">
                <a16:creationId xmlns:a16="http://schemas.microsoft.com/office/drawing/2014/main" id="{3C2209F6-1D67-F43F-3BA7-E5A265A7B72F}"/>
              </a:ext>
            </a:extLst>
          </p:cNvPr>
          <p:cNvPicPr>
            <a:picLocks noChangeAspect="1"/>
          </p:cNvPicPr>
          <p:nvPr/>
        </p:nvPicPr>
        <p:blipFill>
          <a:blip r:embed="rId3"/>
          <a:stretch>
            <a:fillRect/>
          </a:stretch>
        </p:blipFill>
        <p:spPr>
          <a:xfrm>
            <a:off x="1012373" y="1423668"/>
            <a:ext cx="5893525" cy="362945"/>
          </a:xfrm>
          <a:prstGeom prst="rect">
            <a:avLst/>
          </a:prstGeom>
          <a:effectLst>
            <a:outerShdw blurRad="165100" dist="38100" dir="2700000" algn="tl" rotWithShape="0">
              <a:schemeClr val="tx1">
                <a:lumMod val="75000"/>
                <a:lumOff val="25000"/>
                <a:alpha val="40000"/>
              </a:schemeClr>
            </a:outerShdw>
          </a:effectLst>
        </p:spPr>
      </p:pic>
      <p:pic>
        <p:nvPicPr>
          <p:cNvPr id="6" name="Graphic 5" descr="Badge 3 with solid fill">
            <a:extLst>
              <a:ext uri="{FF2B5EF4-FFF2-40B4-BE49-F238E27FC236}">
                <a16:creationId xmlns:a16="http://schemas.microsoft.com/office/drawing/2014/main" id="{B4B5BEE9-9C84-D985-DCC0-32FBE82FB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5983" y="1159628"/>
            <a:ext cx="382201" cy="382201"/>
          </a:xfrm>
          <a:prstGeom prst="rect">
            <a:avLst/>
          </a:prstGeom>
          <a:effectLst>
            <a:outerShdw blurRad="50800" dist="38100" dir="2700000" algn="tl" rotWithShape="0">
              <a:schemeClr val="tx1">
                <a:lumMod val="75000"/>
                <a:lumOff val="25000"/>
                <a:alpha val="40000"/>
              </a:schemeClr>
            </a:outerShdw>
          </a:effectLst>
        </p:spPr>
      </p:pic>
      <p:pic>
        <p:nvPicPr>
          <p:cNvPr id="8" name="Picture 7">
            <a:extLst>
              <a:ext uri="{FF2B5EF4-FFF2-40B4-BE49-F238E27FC236}">
                <a16:creationId xmlns:a16="http://schemas.microsoft.com/office/drawing/2014/main" id="{A13A58EF-99CB-24C8-E94B-E31C88502950}"/>
              </a:ext>
            </a:extLst>
          </p:cNvPr>
          <p:cNvPicPr>
            <a:picLocks noChangeAspect="1"/>
          </p:cNvPicPr>
          <p:nvPr/>
        </p:nvPicPr>
        <p:blipFill>
          <a:blip r:embed="rId6"/>
          <a:stretch>
            <a:fillRect/>
          </a:stretch>
        </p:blipFill>
        <p:spPr>
          <a:xfrm>
            <a:off x="1012373" y="2173215"/>
            <a:ext cx="9716342" cy="2720576"/>
          </a:xfrm>
          <a:prstGeom prst="rect">
            <a:avLst/>
          </a:prstGeom>
          <a:effectLst>
            <a:outerShdw blurRad="165100" dist="38100" dir="2700000" algn="tl" rotWithShape="0">
              <a:schemeClr val="tx1">
                <a:lumMod val="75000"/>
                <a:lumOff val="25000"/>
                <a:alpha val="40000"/>
              </a:schemeClr>
            </a:outerShdw>
          </a:effectLst>
        </p:spPr>
      </p:pic>
      <p:sp>
        <p:nvSpPr>
          <p:cNvPr id="9" name="Rectangle 8">
            <a:extLst>
              <a:ext uri="{FF2B5EF4-FFF2-40B4-BE49-F238E27FC236}">
                <a16:creationId xmlns:a16="http://schemas.microsoft.com/office/drawing/2014/main" id="{CE568B69-F8B1-AF5C-40C4-7A4AB1602BF8}"/>
              </a:ext>
            </a:extLst>
          </p:cNvPr>
          <p:cNvSpPr/>
          <p:nvPr/>
        </p:nvSpPr>
        <p:spPr>
          <a:xfrm>
            <a:off x="1090734" y="2788498"/>
            <a:ext cx="1077700" cy="2105293"/>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ABE6F6-665E-1A65-F2EA-A0D4195A13B5}"/>
              </a:ext>
            </a:extLst>
          </p:cNvPr>
          <p:cNvSpPr/>
          <p:nvPr/>
        </p:nvSpPr>
        <p:spPr>
          <a:xfrm>
            <a:off x="2613045" y="2788497"/>
            <a:ext cx="3953218" cy="2105293"/>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12FE78-9BB5-B0CA-A72C-716C07A4F6CB}"/>
              </a:ext>
            </a:extLst>
          </p:cNvPr>
          <p:cNvSpPr/>
          <p:nvPr/>
        </p:nvSpPr>
        <p:spPr>
          <a:xfrm>
            <a:off x="8871841" y="2788497"/>
            <a:ext cx="1238809" cy="2105293"/>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81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B47A-124E-9C23-651C-33A4415E917D}"/>
              </a:ext>
            </a:extLst>
          </p:cNvPr>
          <p:cNvSpPr>
            <a:spLocks noGrp="1"/>
          </p:cNvSpPr>
          <p:nvPr>
            <p:ph type="title"/>
          </p:nvPr>
        </p:nvSpPr>
        <p:spPr/>
        <p:txBody>
          <a:bodyPr/>
          <a:lstStyle/>
          <a:p>
            <a:r>
              <a:rPr lang="en-US" b="1" dirty="0"/>
              <a:t>BACK OFFICE</a:t>
            </a:r>
            <a:br>
              <a:rPr lang="en-US" b="1" dirty="0"/>
            </a:br>
            <a:r>
              <a:rPr lang="en-US" sz="2000" b="1" dirty="0">
                <a:solidFill>
                  <a:schemeClr val="tx1">
                    <a:lumMod val="50000"/>
                    <a:lumOff val="50000"/>
                  </a:schemeClr>
                </a:solidFill>
              </a:rPr>
              <a:t>TABS</a:t>
            </a:r>
            <a:endParaRPr lang="en-US" b="1" dirty="0"/>
          </a:p>
        </p:txBody>
      </p:sp>
      <p:pic>
        <p:nvPicPr>
          <p:cNvPr id="4" name="Picture 3">
            <a:extLst>
              <a:ext uri="{FF2B5EF4-FFF2-40B4-BE49-F238E27FC236}">
                <a16:creationId xmlns:a16="http://schemas.microsoft.com/office/drawing/2014/main" id="{EFB96310-DC92-6663-E460-3AC423BEC915}"/>
              </a:ext>
            </a:extLst>
          </p:cNvPr>
          <p:cNvPicPr>
            <a:picLocks noChangeAspect="1"/>
          </p:cNvPicPr>
          <p:nvPr/>
        </p:nvPicPr>
        <p:blipFill>
          <a:blip r:embed="rId3"/>
          <a:stretch>
            <a:fillRect/>
          </a:stretch>
        </p:blipFill>
        <p:spPr>
          <a:xfrm>
            <a:off x="1012373" y="1423668"/>
            <a:ext cx="5893525" cy="362945"/>
          </a:xfrm>
          <a:prstGeom prst="rect">
            <a:avLst/>
          </a:prstGeom>
          <a:effectLst>
            <a:outerShdw blurRad="165100" dist="38100" dir="2700000" algn="tl" rotWithShape="0">
              <a:schemeClr val="tx1">
                <a:lumMod val="75000"/>
                <a:lumOff val="25000"/>
                <a:alpha val="40000"/>
              </a:schemeClr>
            </a:outerShdw>
          </a:effectLst>
        </p:spPr>
      </p:pic>
      <p:pic>
        <p:nvPicPr>
          <p:cNvPr id="6" name="Graphic 5" descr="Badge 4 with solid fill">
            <a:extLst>
              <a:ext uri="{FF2B5EF4-FFF2-40B4-BE49-F238E27FC236}">
                <a16:creationId xmlns:a16="http://schemas.microsoft.com/office/drawing/2014/main" id="{D2CC46C1-4BEB-873A-42E8-C4DAD0CA3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2464" y="1159628"/>
            <a:ext cx="382201" cy="382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6D86E15-712E-A117-FCF0-0BD87AA7E786}"/>
              </a:ext>
            </a:extLst>
          </p:cNvPr>
          <p:cNvPicPr>
            <a:picLocks noChangeAspect="1"/>
          </p:cNvPicPr>
          <p:nvPr/>
        </p:nvPicPr>
        <p:blipFill>
          <a:blip r:embed="rId6"/>
          <a:stretch>
            <a:fillRect/>
          </a:stretch>
        </p:blipFill>
        <p:spPr>
          <a:xfrm>
            <a:off x="3336976" y="1942395"/>
            <a:ext cx="2674717" cy="4676601"/>
          </a:xfrm>
          <a:prstGeom prst="rect">
            <a:avLst/>
          </a:prstGeom>
          <a:effectLst>
            <a:outerShdw blurRad="1651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2155610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C907-6EA4-8D3D-ABF7-8B0315EE51C2}"/>
              </a:ext>
            </a:extLst>
          </p:cNvPr>
          <p:cNvSpPr>
            <a:spLocks noGrp="1"/>
          </p:cNvSpPr>
          <p:nvPr>
            <p:ph type="title"/>
          </p:nvPr>
        </p:nvSpPr>
        <p:spPr/>
        <p:txBody>
          <a:bodyPr/>
          <a:lstStyle/>
          <a:p>
            <a:r>
              <a:rPr lang="en-US" b="1" dirty="0"/>
              <a:t>BACK OFFICE</a:t>
            </a:r>
            <a:br>
              <a:rPr lang="en-US" b="1" dirty="0"/>
            </a:br>
            <a:r>
              <a:rPr lang="en-US" sz="2000" b="1" dirty="0">
                <a:solidFill>
                  <a:srgbClr val="928989"/>
                </a:solidFill>
              </a:rPr>
              <a:t>TABS</a:t>
            </a:r>
            <a:endParaRPr lang="en-US" b="1" dirty="0">
              <a:solidFill>
                <a:srgbClr val="928989"/>
              </a:solidFill>
            </a:endParaRPr>
          </a:p>
        </p:txBody>
      </p:sp>
      <p:pic>
        <p:nvPicPr>
          <p:cNvPr id="4" name="Picture 3">
            <a:extLst>
              <a:ext uri="{FF2B5EF4-FFF2-40B4-BE49-F238E27FC236}">
                <a16:creationId xmlns:a16="http://schemas.microsoft.com/office/drawing/2014/main" id="{6338DA30-6BF6-4140-830A-B915B79E0F72}"/>
              </a:ext>
            </a:extLst>
          </p:cNvPr>
          <p:cNvPicPr>
            <a:picLocks noChangeAspect="1"/>
          </p:cNvPicPr>
          <p:nvPr/>
        </p:nvPicPr>
        <p:blipFill>
          <a:blip r:embed="rId3"/>
          <a:stretch>
            <a:fillRect/>
          </a:stretch>
        </p:blipFill>
        <p:spPr>
          <a:xfrm>
            <a:off x="1012373" y="1423668"/>
            <a:ext cx="5893525" cy="362945"/>
          </a:xfrm>
          <a:prstGeom prst="rect">
            <a:avLst/>
          </a:prstGeom>
          <a:effectLst>
            <a:outerShdw blurRad="165100" dist="38100" dir="2700000" algn="tl" rotWithShape="0">
              <a:schemeClr val="tx1">
                <a:lumMod val="75000"/>
                <a:lumOff val="25000"/>
                <a:alpha val="40000"/>
              </a:schemeClr>
            </a:outerShdw>
          </a:effectLst>
        </p:spPr>
      </p:pic>
      <p:pic>
        <p:nvPicPr>
          <p:cNvPr id="7" name="Graphic 6" descr="Badge 5 with solid fill">
            <a:extLst>
              <a:ext uri="{FF2B5EF4-FFF2-40B4-BE49-F238E27FC236}">
                <a16:creationId xmlns:a16="http://schemas.microsoft.com/office/drawing/2014/main" id="{7970F3FD-56CD-866B-C91C-25BBC80921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4119" y="1152823"/>
            <a:ext cx="382201" cy="382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9E8CA22-61C3-1D7F-D986-2DAF55961D3A}"/>
              </a:ext>
            </a:extLst>
          </p:cNvPr>
          <p:cNvPicPr>
            <a:picLocks noChangeAspect="1"/>
          </p:cNvPicPr>
          <p:nvPr/>
        </p:nvPicPr>
        <p:blipFill>
          <a:blip r:embed="rId6"/>
          <a:stretch>
            <a:fillRect/>
          </a:stretch>
        </p:blipFill>
        <p:spPr>
          <a:xfrm>
            <a:off x="653143" y="2677782"/>
            <a:ext cx="11078226" cy="2360643"/>
          </a:xfrm>
          <a:prstGeom prst="rect">
            <a:avLst/>
          </a:prstGeom>
          <a:effectLst>
            <a:outerShdw blurRad="165100" dist="38100" dir="2700000" algn="tl" rotWithShape="0">
              <a:schemeClr val="tx1">
                <a:lumMod val="75000"/>
                <a:lumOff val="25000"/>
                <a:alpha val="40000"/>
              </a:schemeClr>
            </a:outerShdw>
          </a:effectLst>
        </p:spPr>
      </p:pic>
    </p:spTree>
    <p:extLst>
      <p:ext uri="{BB962C8B-B14F-4D97-AF65-F5344CB8AC3E}">
        <p14:creationId xmlns:p14="http://schemas.microsoft.com/office/powerpoint/2010/main" val="202561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CD5D6D-C970-9DD1-11AA-820B68BA4C80}"/>
              </a:ext>
            </a:extLst>
          </p:cNvPr>
          <p:cNvSpPr>
            <a:spLocks noGrp="1"/>
          </p:cNvSpPr>
          <p:nvPr>
            <p:ph type="subTitle" idx="1"/>
          </p:nvPr>
        </p:nvSpPr>
        <p:spPr/>
        <p:txBody>
          <a:bodyPr/>
          <a:lstStyle/>
          <a:p>
            <a:r>
              <a:rPr lang="en-US" sz="2800" b="1"/>
              <a:t>Questions?</a:t>
            </a:r>
          </a:p>
        </p:txBody>
      </p:sp>
      <p:pic>
        <p:nvPicPr>
          <p:cNvPr id="5" name="Picture 4">
            <a:extLst>
              <a:ext uri="{FF2B5EF4-FFF2-40B4-BE49-F238E27FC236}">
                <a16:creationId xmlns:a16="http://schemas.microsoft.com/office/drawing/2014/main" id="{92801B32-6BF7-0558-F823-863A1E4E4CFD}"/>
              </a:ext>
            </a:extLst>
          </p:cNvPr>
          <p:cNvPicPr>
            <a:picLocks noChangeAspect="1"/>
          </p:cNvPicPr>
          <p:nvPr/>
        </p:nvPicPr>
        <p:blipFill rotWithShape="1">
          <a:blip r:embed="rId3"/>
          <a:srcRect l="6988" t="2242" r="3342" b="7086"/>
          <a:stretch/>
        </p:blipFill>
        <p:spPr>
          <a:xfrm>
            <a:off x="3605348" y="512743"/>
            <a:ext cx="4981303" cy="3743572"/>
          </a:xfrm>
          <a:prstGeom prst="rect">
            <a:avLst/>
          </a:prstGeom>
        </p:spPr>
      </p:pic>
    </p:spTree>
    <p:extLst>
      <p:ext uri="{BB962C8B-B14F-4D97-AF65-F5344CB8AC3E}">
        <p14:creationId xmlns:p14="http://schemas.microsoft.com/office/powerpoint/2010/main" val="10878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06-DBB0-45BE-D6D6-C5177F57AE58}"/>
              </a:ext>
            </a:extLst>
          </p:cNvPr>
          <p:cNvSpPr>
            <a:spLocks noGrp="1"/>
          </p:cNvSpPr>
          <p:nvPr>
            <p:ph type="ctrTitle"/>
          </p:nvPr>
        </p:nvSpPr>
        <p:spPr>
          <a:xfrm>
            <a:off x="6656832" y="1541611"/>
            <a:ext cx="5159248" cy="3774778"/>
          </a:xfrm>
        </p:spPr>
        <p:txBody>
          <a:bodyPr/>
          <a:lstStyle/>
          <a:p>
            <a:r>
              <a:rPr lang="en-US" sz="6600" dirty="0"/>
              <a:t>Appendix</a:t>
            </a:r>
          </a:p>
        </p:txBody>
      </p:sp>
    </p:spTree>
    <p:extLst>
      <p:ext uri="{BB962C8B-B14F-4D97-AF65-F5344CB8AC3E}">
        <p14:creationId xmlns:p14="http://schemas.microsoft.com/office/powerpoint/2010/main" val="1591670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7D3B51-5A30-4362-C47C-FBCC43631F2A}"/>
              </a:ext>
            </a:extLst>
          </p:cNvPr>
          <p:cNvSpPr/>
          <p:nvPr/>
        </p:nvSpPr>
        <p:spPr>
          <a:xfrm>
            <a:off x="1" y="0"/>
            <a:ext cx="12192000" cy="1257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a:xfrm>
            <a:off x="838200" y="133815"/>
            <a:ext cx="10753578" cy="1123485"/>
          </a:xfrm>
        </p:spPr>
        <p:txBody>
          <a:bodyPr/>
          <a:lstStyle/>
          <a:p>
            <a:r>
              <a:rPr lang="en-US" b="1" dirty="0">
                <a:solidFill>
                  <a:schemeClr val="bg2"/>
                </a:solidFill>
              </a:rPr>
              <a:t>APPENDIX</a:t>
            </a:r>
            <a:br>
              <a:rPr lang="en-US" dirty="0">
                <a:solidFill>
                  <a:schemeClr val="bg2"/>
                </a:solidFill>
              </a:rPr>
            </a:br>
            <a:r>
              <a:rPr lang="en-US" sz="2000" b="1" dirty="0">
                <a:solidFill>
                  <a:schemeClr val="bg2"/>
                </a:solidFill>
              </a:rPr>
              <a:t>COLLECT TASKS</a:t>
            </a:r>
          </a:p>
        </p:txBody>
      </p:sp>
      <p:sp>
        <p:nvSpPr>
          <p:cNvPr id="4" name="TextBox 3">
            <a:extLst>
              <a:ext uri="{FF2B5EF4-FFF2-40B4-BE49-F238E27FC236}">
                <a16:creationId xmlns:a16="http://schemas.microsoft.com/office/drawing/2014/main" id="{40C7F611-875F-8129-0D79-A3DC5CF1761C}"/>
              </a:ext>
            </a:extLst>
          </p:cNvPr>
          <p:cNvSpPr txBox="1"/>
          <p:nvPr/>
        </p:nvSpPr>
        <p:spPr>
          <a:xfrm>
            <a:off x="838200" y="1639645"/>
            <a:ext cx="9477375" cy="4616648"/>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Dis</a:t>
            </a:r>
            <a:r>
              <a:rPr lang="en-US" dirty="0">
                <a:solidFill>
                  <a:srgbClr val="6F6868"/>
                </a:solidFill>
                <a:latin typeface="Avenir Next LT Pro Demi" panose="020B0704020202020204" pitchFamily="34" charset="0"/>
                <a:ea typeface="Arial" charset="0"/>
                <a:cs typeface="Arial" charset="0"/>
              </a:rPr>
              <a:t>pute</a:t>
            </a:r>
            <a:r>
              <a:rPr lang="en-US" dirty="0">
                <a:solidFill>
                  <a:schemeClr val="tx1">
                    <a:lumMod val="65000"/>
                    <a:lumOff val="35000"/>
                  </a:schemeClr>
                </a:solidFill>
                <a:latin typeface="Avenir Next LT Pro Demi" panose="020B0704020202020204" pitchFamily="34" charset="0"/>
                <a:ea typeface="Arial" charset="0"/>
                <a:cs typeface="Arial" charset="0"/>
              </a:rPr>
              <a:t> reason: </a:t>
            </a:r>
            <a:r>
              <a:rPr lang="en-US" b="0" i="0" dirty="0">
                <a:solidFill>
                  <a:srgbClr val="6F6868"/>
                </a:solidFill>
                <a:effectLst/>
                <a:latin typeface="Avenir Next LT Pro" panose="020B0504020202020204" pitchFamily="34" charset="0"/>
              </a:rPr>
              <a:t>Establishing the dispute reason is a key component of the claim intake process.  Once the cardholder and their account have been identified, we capture the reason for the dispute (fraud, non-fraud, ATM, etc.). That way, we can ask targeted questions in order to gather all the information necessary to investigate the claim.</a:t>
            </a:r>
            <a:endParaRPr lang="en-US" dirty="0">
              <a:solidFill>
                <a:srgbClr val="6F6868"/>
              </a:solidFill>
              <a:latin typeface="Avenir Next LT Pro" panose="020B0504020202020204" pitchFamily="34" charset="0"/>
              <a:ea typeface="Arial" charset="0"/>
              <a:cs typeface="Arial" charset="0"/>
            </a:endParaRP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Dispute transactions: </a:t>
            </a:r>
            <a:r>
              <a:rPr lang="en-US" dirty="0">
                <a:solidFill>
                  <a:schemeClr val="tx1">
                    <a:lumMod val="65000"/>
                    <a:lumOff val="35000"/>
                  </a:schemeClr>
                </a:solidFill>
                <a:latin typeface="Avenir Next LT Pro" panose="020B0504020202020204" pitchFamily="34" charset="0"/>
                <a:ea typeface="Arial" charset="0"/>
                <a:cs typeface="Arial" charset="0"/>
              </a:rPr>
              <a:t>Once the dispute reason has been identified, the user is presented with a list of recent transactions, sorted </a:t>
            </a:r>
            <a:r>
              <a:rPr lang="en-US" dirty="0">
                <a:solidFill>
                  <a:srgbClr val="6F6868"/>
                </a:solidFill>
                <a:latin typeface="Avenir Next LT Pro" panose="020B0504020202020204" pitchFamily="34" charset="0"/>
                <a:ea typeface="Arial" charset="0"/>
                <a:cs typeface="Arial" charset="0"/>
              </a:rPr>
              <a:t>from newest to oldest. Basic information including the transaction type, the last 4-digits of the card number (where applicable), transaction amount, and description are displayed.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Gather dispute details: </a:t>
            </a:r>
            <a:r>
              <a:rPr lang="en-US" dirty="0">
                <a:solidFill>
                  <a:schemeClr val="tx1">
                    <a:lumMod val="65000"/>
                    <a:lumOff val="35000"/>
                  </a:schemeClr>
                </a:solidFill>
                <a:latin typeface="Avenir Next LT Pro" panose="020B0504020202020204" pitchFamily="34" charset="0"/>
                <a:ea typeface="Arial" charset="0"/>
                <a:cs typeface="Arial" charset="0"/>
              </a:rPr>
              <a:t>The questionnaire presented is based on the dispute reason.</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Summary: </a:t>
            </a:r>
            <a:r>
              <a:rPr lang="en-US" dirty="0">
                <a:solidFill>
                  <a:schemeClr val="tx1">
                    <a:lumMod val="65000"/>
                    <a:lumOff val="35000"/>
                  </a:schemeClr>
                </a:solidFill>
                <a:latin typeface="Avenir Next LT Pro" panose="020B0504020202020204" pitchFamily="34" charset="0"/>
                <a:ea typeface="Arial" charset="0"/>
                <a:cs typeface="Arial" charset="0"/>
              </a:rPr>
              <a:t>The summary screen is displayed during the claim intake process and includes the cardholder’s correspondence preference and a summary of the dispute claim.</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Confirmation: </a:t>
            </a:r>
            <a:r>
              <a:rPr lang="en-US" dirty="0">
                <a:solidFill>
                  <a:schemeClr val="tx1">
                    <a:lumMod val="65000"/>
                    <a:lumOff val="35000"/>
                  </a:schemeClr>
                </a:solidFill>
                <a:latin typeface="Avenir Next LT Pro" panose="020B0504020202020204" pitchFamily="34" charset="0"/>
                <a:ea typeface="Arial" charset="0"/>
                <a:cs typeface="Arial" charset="0"/>
              </a:rPr>
              <a:t>The confirmation page is displayed when a claim is submitted.  It includes a disclosure that summarizes the transactions included in the claim and next steps.  </a:t>
            </a:r>
          </a:p>
        </p:txBody>
      </p:sp>
      <p:pic>
        <p:nvPicPr>
          <p:cNvPr id="10" name="Graphic 9" descr="Shopping basket outline">
            <a:extLst>
              <a:ext uri="{FF2B5EF4-FFF2-40B4-BE49-F238E27FC236}">
                <a16:creationId xmlns:a16="http://schemas.microsoft.com/office/drawing/2014/main" id="{AD881960-95FF-406D-223E-03907E930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51" y="325175"/>
            <a:ext cx="606949" cy="606949"/>
          </a:xfrm>
          <a:prstGeom prst="rect">
            <a:avLst/>
          </a:prstGeom>
        </p:spPr>
      </p:pic>
    </p:spTree>
    <p:extLst>
      <p:ext uri="{BB962C8B-B14F-4D97-AF65-F5344CB8AC3E}">
        <p14:creationId xmlns:p14="http://schemas.microsoft.com/office/powerpoint/2010/main" val="71553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5BE58E-02DC-737D-9065-8546EA254BCD}"/>
              </a:ext>
            </a:extLst>
          </p:cNvPr>
          <p:cNvSpPr/>
          <p:nvPr/>
        </p:nvSpPr>
        <p:spPr>
          <a:xfrm>
            <a:off x="1" y="0"/>
            <a:ext cx="121920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solidFill>
                  <a:schemeClr val="bg2"/>
                </a:solidFill>
              </a:rPr>
              <a:t>APPENDIX</a:t>
            </a:r>
            <a:br>
              <a:rPr lang="en-US" dirty="0">
                <a:solidFill>
                  <a:schemeClr val="bg2"/>
                </a:solidFill>
              </a:rPr>
            </a:br>
            <a:r>
              <a:rPr lang="en-US" sz="2000" b="1" dirty="0">
                <a:solidFill>
                  <a:schemeClr val="bg2"/>
                </a:solidFill>
              </a:rPr>
              <a:t>ENHANCE TASKS</a:t>
            </a:r>
          </a:p>
        </p:txBody>
      </p:sp>
      <p:sp>
        <p:nvSpPr>
          <p:cNvPr id="3" name="TextBox 2">
            <a:extLst>
              <a:ext uri="{FF2B5EF4-FFF2-40B4-BE49-F238E27FC236}">
                <a16:creationId xmlns:a16="http://schemas.microsoft.com/office/drawing/2014/main" id="{46ABCEAE-77F1-EF86-F48B-67A61E2BD0E7}"/>
              </a:ext>
            </a:extLst>
          </p:cNvPr>
          <p:cNvSpPr txBox="1"/>
          <p:nvPr/>
        </p:nvSpPr>
        <p:spPr>
          <a:xfrm>
            <a:off x="838200" y="1651590"/>
            <a:ext cx="9477375" cy="3554819"/>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Initialization: </a:t>
            </a:r>
            <a:r>
              <a:rPr lang="en-US" b="0" i="0" dirty="0">
                <a:solidFill>
                  <a:srgbClr val="6F6868"/>
                </a:solidFill>
                <a:effectLst/>
                <a:latin typeface="Avenir Next LT Pro" panose="020B0504020202020204" pitchFamily="34" charset="0"/>
              </a:rPr>
              <a:t>When a case enters the Enhance stage, this flow is executed to create child cases for each disputed transaction and trigger additional activities based on configuration.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Authorizations: </a:t>
            </a:r>
            <a:r>
              <a:rPr lang="en-US" dirty="0">
                <a:solidFill>
                  <a:schemeClr val="tx1">
                    <a:lumMod val="65000"/>
                    <a:lumOff val="35000"/>
                  </a:schemeClr>
                </a:solidFill>
                <a:latin typeface="Avenir Next LT Pro" panose="020B0504020202020204" pitchFamily="34" charset="0"/>
                <a:ea typeface="Arial" charset="0"/>
                <a:cs typeface="Arial" charset="0"/>
              </a:rPr>
              <a:t>QFD allows pending transactions to be disputed. The claim will not move forward until the transaction has posted to the account. QFD will check to see if the transaction has posted every 6 hours for five days.</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Enrichment: </a:t>
            </a:r>
            <a:r>
              <a:rPr lang="en-US" dirty="0">
                <a:solidFill>
                  <a:schemeClr val="tx1">
                    <a:lumMod val="65000"/>
                    <a:lumOff val="35000"/>
                  </a:schemeClr>
                </a:solidFill>
                <a:latin typeface="Avenir Next LT Pro" panose="020B0504020202020204" pitchFamily="34" charset="0"/>
                <a:ea typeface="Arial" charset="0"/>
                <a:cs typeface="Arial" charset="0"/>
              </a:rPr>
              <a:t>QFD will make a call to the network to get rich transaction data that will assist in the investigation.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Documentation: </a:t>
            </a:r>
            <a:r>
              <a:rPr lang="en-US" dirty="0">
                <a:solidFill>
                  <a:schemeClr val="tx1">
                    <a:lumMod val="65000"/>
                    <a:lumOff val="35000"/>
                  </a:schemeClr>
                </a:solidFill>
                <a:latin typeface="Avenir Next LT Pro" panose="020B0504020202020204" pitchFamily="34" charset="0"/>
                <a:ea typeface="Arial" charset="0"/>
                <a:cs typeface="Arial" charset="0"/>
              </a:rPr>
              <a:t>If documentation is required from the cardholder, this task will need to be fulfilled. The cardholder is asked to submit the required documentation. </a:t>
            </a:r>
          </a:p>
        </p:txBody>
      </p:sp>
      <p:pic>
        <p:nvPicPr>
          <p:cNvPr id="11" name="Graphic 10" descr="Receipt outline">
            <a:extLst>
              <a:ext uri="{FF2B5EF4-FFF2-40B4-BE49-F238E27FC236}">
                <a16:creationId xmlns:a16="http://schemas.microsoft.com/office/drawing/2014/main" id="{384A8B14-D996-41F3-9823-8C7DF7D3C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962" y="331031"/>
            <a:ext cx="595238" cy="595238"/>
          </a:xfrm>
          <a:prstGeom prst="rect">
            <a:avLst/>
          </a:prstGeom>
        </p:spPr>
      </p:pic>
    </p:spTree>
    <p:extLst>
      <p:ext uri="{BB962C8B-B14F-4D97-AF65-F5344CB8AC3E}">
        <p14:creationId xmlns:p14="http://schemas.microsoft.com/office/powerpoint/2010/main" val="4065263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EB0CDE-588A-A512-0072-7241EC8E0015}"/>
              </a:ext>
            </a:extLst>
          </p:cNvPr>
          <p:cNvSpPr/>
          <p:nvPr/>
        </p:nvSpPr>
        <p:spPr>
          <a:xfrm>
            <a:off x="1" y="0"/>
            <a:ext cx="1219200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solidFill>
                  <a:schemeClr val="bg2"/>
                </a:solidFill>
              </a:rPr>
              <a:t>APPENDIX</a:t>
            </a:r>
            <a:br>
              <a:rPr lang="en-US" dirty="0">
                <a:solidFill>
                  <a:schemeClr val="bg2"/>
                </a:solidFill>
              </a:rPr>
            </a:br>
            <a:r>
              <a:rPr lang="en-US" sz="2000" b="1" dirty="0">
                <a:solidFill>
                  <a:schemeClr val="bg2"/>
                </a:solidFill>
              </a:rPr>
              <a:t>ANALYZE TASKS</a:t>
            </a:r>
          </a:p>
        </p:txBody>
      </p:sp>
      <p:sp>
        <p:nvSpPr>
          <p:cNvPr id="3" name="TextBox 2">
            <a:extLst>
              <a:ext uri="{FF2B5EF4-FFF2-40B4-BE49-F238E27FC236}">
                <a16:creationId xmlns:a16="http://schemas.microsoft.com/office/drawing/2014/main" id="{3E35138A-FBCC-0B36-C85F-2DA6EA2D1F57}"/>
              </a:ext>
            </a:extLst>
          </p:cNvPr>
          <p:cNvSpPr txBox="1"/>
          <p:nvPr/>
        </p:nvSpPr>
        <p:spPr>
          <a:xfrm>
            <a:off x="838200" y="1790090"/>
            <a:ext cx="9477375" cy="3277820"/>
          </a:xfrm>
          <a:prstGeom prst="rect">
            <a:avLst/>
          </a:prstGeom>
          <a:noFill/>
        </p:spPr>
        <p:txBody>
          <a:bodyPr wrap="square" lIns="91440" tIns="45720" rIns="91440" bIns="45720" rtlCol="0" anchor="ctr">
            <a:spAutoFit/>
          </a:bodyPr>
          <a:lstStyle/>
          <a:p>
            <a:pPr>
              <a:spcAft>
                <a:spcPts val="1800"/>
              </a:spcAft>
            </a:pPr>
            <a:r>
              <a:rPr lang="en-US" dirty="0">
                <a:solidFill>
                  <a:schemeClr val="tx1">
                    <a:lumMod val="65000"/>
                    <a:lumOff val="35000"/>
                  </a:schemeClr>
                </a:solidFill>
                <a:latin typeface="Avenir Next LT Pro Demi"/>
                <a:ea typeface="Arial" charset="0"/>
                <a:cs typeface="Arial"/>
              </a:rPr>
              <a:t>Collaboration: </a:t>
            </a:r>
            <a:r>
              <a:rPr lang="en-US" dirty="0">
                <a:solidFill>
                  <a:schemeClr val="tx1">
                    <a:lumMod val="65000"/>
                    <a:lumOff val="35000"/>
                  </a:schemeClr>
                </a:solidFill>
                <a:latin typeface="Avenir Next LT Pro"/>
                <a:ea typeface="Arial" charset="0"/>
                <a:cs typeface="Arial"/>
              </a:rPr>
              <a:t>QFD checks for a refund that is promised by the merchant through the </a:t>
            </a:r>
            <a:r>
              <a:rPr lang="en-US" dirty="0" err="1">
                <a:solidFill>
                  <a:schemeClr val="tx1">
                    <a:lumMod val="65000"/>
                    <a:lumOff val="35000"/>
                  </a:schemeClr>
                </a:solidFill>
                <a:latin typeface="Avenir Next LT Pro"/>
                <a:ea typeface="Arial" charset="0"/>
                <a:cs typeface="Arial"/>
              </a:rPr>
              <a:t>Verifi</a:t>
            </a:r>
            <a:r>
              <a:rPr lang="en-US" dirty="0">
                <a:solidFill>
                  <a:schemeClr val="tx1">
                    <a:lumMod val="65000"/>
                    <a:lumOff val="35000"/>
                  </a:schemeClr>
                </a:solidFill>
                <a:latin typeface="Avenir Next LT Pro"/>
                <a:ea typeface="Arial" charset="0"/>
                <a:cs typeface="Arial"/>
              </a:rPr>
              <a:t>/</a:t>
            </a:r>
            <a:r>
              <a:rPr lang="en-US" dirty="0" err="1">
                <a:solidFill>
                  <a:schemeClr val="tx1">
                    <a:lumMod val="65000"/>
                    <a:lumOff val="35000"/>
                  </a:schemeClr>
                </a:solidFill>
                <a:latin typeface="Avenir Next LT Pro"/>
                <a:ea typeface="Arial" charset="0"/>
                <a:cs typeface="Arial"/>
              </a:rPr>
              <a:t>Ethoca</a:t>
            </a:r>
            <a:r>
              <a:rPr lang="en-US" dirty="0">
                <a:solidFill>
                  <a:schemeClr val="tx1">
                    <a:lumMod val="65000"/>
                    <a:lumOff val="35000"/>
                  </a:schemeClr>
                </a:solidFill>
                <a:latin typeface="Avenir Next LT Pro"/>
                <a:ea typeface="Arial" charset="0"/>
                <a:cs typeface="Arial"/>
              </a:rPr>
              <a:t> check, if enabled.  </a:t>
            </a:r>
            <a:endParaRPr lang="en-US" dirty="0">
              <a:solidFill>
                <a:schemeClr val="tx1">
                  <a:lumMod val="65000"/>
                  <a:lumOff val="35000"/>
                </a:schemeClr>
              </a:solidFill>
              <a:latin typeface="Avenir Next LT Pro" panose="020B0504020202020204" pitchFamily="34" charset="0"/>
              <a:ea typeface="Arial" charset="0"/>
              <a:cs typeface="Arial" charset="0"/>
            </a:endParaRPr>
          </a:p>
          <a:p>
            <a:pPr>
              <a:spcAft>
                <a:spcPts val="1800"/>
              </a:spcAft>
            </a:pPr>
            <a:r>
              <a:rPr lang="en-US" dirty="0">
                <a:solidFill>
                  <a:schemeClr val="tx1">
                    <a:lumMod val="65000"/>
                    <a:lumOff val="35000"/>
                  </a:schemeClr>
                </a:solidFill>
                <a:latin typeface="Avenir Next LT Pro Demi"/>
                <a:ea typeface="Arial" charset="0"/>
                <a:cs typeface="Arial"/>
              </a:rPr>
              <a:t>Provisional Credit: </a:t>
            </a:r>
            <a:r>
              <a:rPr lang="en-US" dirty="0">
                <a:solidFill>
                  <a:schemeClr val="tx1">
                    <a:lumMod val="65000"/>
                    <a:lumOff val="35000"/>
                  </a:schemeClr>
                </a:solidFill>
                <a:latin typeface="Avenir Next LT Pro"/>
                <a:ea typeface="Arial" charset="0"/>
                <a:cs typeface="Arial"/>
              </a:rPr>
              <a:t>If the investigation is to continue, a temporary credit must be applied to the cardholder’s within 10 days of the claim date (Reg E). The provisional credit is not required if the claim is to be denied or paid. </a:t>
            </a:r>
            <a:endParaRPr lang="en-US" dirty="0">
              <a:solidFill>
                <a:schemeClr val="tx1">
                  <a:lumMod val="65000"/>
                  <a:lumOff val="35000"/>
                </a:schemeClr>
              </a:solidFill>
              <a:latin typeface="Avenir Next LT Pro" panose="020B0504020202020204" pitchFamily="34" charset="0"/>
              <a:ea typeface="Arial" charset="0"/>
              <a:cs typeface="Arial" charset="0"/>
            </a:endParaRP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Investigation: </a:t>
            </a:r>
            <a:r>
              <a:rPr lang="en-US" dirty="0">
                <a:solidFill>
                  <a:schemeClr val="tx1">
                    <a:lumMod val="65000"/>
                    <a:lumOff val="35000"/>
                  </a:schemeClr>
                </a:solidFill>
                <a:latin typeface="Avenir Next LT Pro" panose="020B0504020202020204" pitchFamily="34" charset="0"/>
                <a:ea typeface="Arial" charset="0"/>
                <a:cs typeface="Arial" charset="0"/>
              </a:rPr>
              <a:t>This optional task provides a space to place investigation notes and logs ARIA’s findings.</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Fees: </a:t>
            </a:r>
            <a:r>
              <a:rPr lang="en-US" dirty="0">
                <a:solidFill>
                  <a:schemeClr val="tx1">
                    <a:lumMod val="65000"/>
                    <a:lumOff val="35000"/>
                  </a:schemeClr>
                </a:solidFill>
                <a:latin typeface="Avenir Next LT Pro" panose="020B0504020202020204" pitchFamily="34" charset="0"/>
                <a:ea typeface="Arial" charset="0"/>
                <a:cs typeface="Arial" charset="0"/>
              </a:rPr>
              <a:t>QFD can automatically associate fees with claims and refund any fees that were caused by disputed transactions. </a:t>
            </a:r>
          </a:p>
        </p:txBody>
      </p:sp>
      <p:pic>
        <p:nvPicPr>
          <p:cNvPr id="7" name="Graphic 6" descr="Magnifying glass outline">
            <a:extLst>
              <a:ext uri="{FF2B5EF4-FFF2-40B4-BE49-F238E27FC236}">
                <a16:creationId xmlns:a16="http://schemas.microsoft.com/office/drawing/2014/main" id="{79867501-6F89-D4A0-C116-D3189F5AE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977" y="331031"/>
            <a:ext cx="595238" cy="595238"/>
          </a:xfrm>
          <a:prstGeom prst="rect">
            <a:avLst/>
          </a:prstGeom>
        </p:spPr>
      </p:pic>
    </p:spTree>
    <p:extLst>
      <p:ext uri="{BB962C8B-B14F-4D97-AF65-F5344CB8AC3E}">
        <p14:creationId xmlns:p14="http://schemas.microsoft.com/office/powerpoint/2010/main" val="359040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ABOUT QFD</a:t>
            </a:r>
          </a:p>
        </p:txBody>
      </p:sp>
      <p:sp>
        <p:nvSpPr>
          <p:cNvPr id="8" name="TextBox 7">
            <a:extLst>
              <a:ext uri="{FF2B5EF4-FFF2-40B4-BE49-F238E27FC236}">
                <a16:creationId xmlns:a16="http://schemas.microsoft.com/office/drawing/2014/main" id="{6A40B3D4-FD96-879D-753D-484686109B33}"/>
              </a:ext>
            </a:extLst>
          </p:cNvPr>
          <p:cNvSpPr txBox="1"/>
          <p:nvPr/>
        </p:nvSpPr>
        <p:spPr>
          <a:xfrm>
            <a:off x="838200" y="1401468"/>
            <a:ext cx="9359537" cy="1569660"/>
          </a:xfrm>
          <a:prstGeom prst="rect">
            <a:avLst/>
          </a:prstGeom>
          <a:noFill/>
        </p:spPr>
        <p:txBody>
          <a:bodyPr wrap="square">
            <a:spAutoFit/>
          </a:bodyPr>
          <a:lstStyle/>
          <a:p>
            <a:r>
              <a:rPr lang="en-US" sz="2400" b="0" i="0">
                <a:solidFill>
                  <a:srgbClr val="6F6868"/>
                </a:solidFill>
                <a:effectLst/>
                <a:latin typeface="Avenir Next LT Pro" panose="020B0504020202020204" pitchFamily="34" charset="0"/>
              </a:rPr>
              <a:t>Built for </a:t>
            </a:r>
            <a:r>
              <a:rPr lang="en-US" sz="2400" b="1" i="0">
                <a:solidFill>
                  <a:schemeClr val="accent2"/>
                </a:solidFill>
                <a:effectLst/>
                <a:latin typeface="Avenir Next LT Pro" panose="020B0504020202020204" pitchFamily="34" charset="0"/>
              </a:rPr>
              <a:t>issuers</a:t>
            </a:r>
            <a:r>
              <a:rPr lang="en-US" sz="2400" b="0" i="0">
                <a:solidFill>
                  <a:srgbClr val="6F6868"/>
                </a:solidFill>
                <a:effectLst/>
                <a:latin typeface="Avenir Next LT Pro" panose="020B0504020202020204" pitchFamily="34" charset="0"/>
              </a:rPr>
              <a:t>, developed for </a:t>
            </a:r>
            <a:r>
              <a:rPr lang="en-US" sz="2400" b="1" i="0">
                <a:solidFill>
                  <a:schemeClr val="accent2"/>
                </a:solidFill>
                <a:effectLst/>
                <a:latin typeface="Avenir Next LT Pro" panose="020B0504020202020204" pitchFamily="34" charset="0"/>
              </a:rPr>
              <a:t>users</a:t>
            </a:r>
            <a:r>
              <a:rPr lang="en-US" sz="2400" b="0" i="0">
                <a:solidFill>
                  <a:srgbClr val="6F6868"/>
                </a:solidFill>
                <a:effectLst/>
                <a:latin typeface="Avenir Next LT Pro" panose="020B0504020202020204" pitchFamily="34" charset="0"/>
              </a:rPr>
              <a:t>. Quavo's experts developed a cloud-based chargeback management software that features </a:t>
            </a:r>
            <a:r>
              <a:rPr lang="en-US" sz="2400" b="1" i="0">
                <a:solidFill>
                  <a:schemeClr val="accent2"/>
                </a:solidFill>
                <a:effectLst/>
                <a:latin typeface="Avenir Next LT Pro" panose="020B0504020202020204" pitchFamily="34" charset="0"/>
              </a:rPr>
              <a:t>automated workflows</a:t>
            </a:r>
            <a:r>
              <a:rPr lang="en-US" sz="2400" b="0" i="0">
                <a:solidFill>
                  <a:srgbClr val="6F6868"/>
                </a:solidFill>
                <a:effectLst/>
                <a:latin typeface="Avenir Next LT Pro" panose="020B0504020202020204" pitchFamily="34" charset="0"/>
              </a:rPr>
              <a:t>, </a:t>
            </a:r>
            <a:r>
              <a:rPr lang="en-US" sz="2400" b="1" i="0">
                <a:solidFill>
                  <a:schemeClr val="accent2"/>
                </a:solidFill>
                <a:effectLst/>
                <a:latin typeface="Avenir Next LT Pro" panose="020B0504020202020204" pitchFamily="34" charset="0"/>
              </a:rPr>
              <a:t>assured compliance</a:t>
            </a:r>
            <a:r>
              <a:rPr lang="en-US" sz="2400" b="0" i="0">
                <a:solidFill>
                  <a:srgbClr val="6F6868"/>
                </a:solidFill>
                <a:effectLst/>
                <a:latin typeface="Avenir Next LT Pro" panose="020B0504020202020204" pitchFamily="34" charset="0"/>
              </a:rPr>
              <a:t>, seamless digital </a:t>
            </a:r>
            <a:r>
              <a:rPr lang="en-US" sz="2400" i="0">
                <a:solidFill>
                  <a:srgbClr val="6F6868"/>
                </a:solidFill>
                <a:effectLst/>
                <a:latin typeface="Avenir Next LT Pro" panose="020B0504020202020204" pitchFamily="34" charset="0"/>
              </a:rPr>
              <a:t>banking integrations</a:t>
            </a:r>
            <a:r>
              <a:rPr lang="en-US" sz="2400" b="0" i="0">
                <a:solidFill>
                  <a:srgbClr val="6F6868"/>
                </a:solidFill>
                <a:effectLst/>
                <a:latin typeface="Avenir Next LT Pro" panose="020B0504020202020204" pitchFamily="34" charset="0"/>
              </a:rPr>
              <a:t>, and continued support after onboarding.</a:t>
            </a:r>
            <a:endParaRPr lang="en-US" sz="2400">
              <a:solidFill>
                <a:srgbClr val="6F6868"/>
              </a:solidFill>
              <a:latin typeface="Avenir Next LT Pro" panose="020B0504020202020204" pitchFamily="34" charset="0"/>
            </a:endParaRPr>
          </a:p>
        </p:txBody>
      </p:sp>
      <p:sp>
        <p:nvSpPr>
          <p:cNvPr id="9" name="TextBox 8">
            <a:extLst>
              <a:ext uri="{FF2B5EF4-FFF2-40B4-BE49-F238E27FC236}">
                <a16:creationId xmlns:a16="http://schemas.microsoft.com/office/drawing/2014/main" id="{A67ED1CA-343C-E1E9-3411-588E359F96DB}"/>
              </a:ext>
            </a:extLst>
          </p:cNvPr>
          <p:cNvSpPr txBox="1"/>
          <p:nvPr/>
        </p:nvSpPr>
        <p:spPr>
          <a:xfrm>
            <a:off x="1820090" y="3887115"/>
            <a:ext cx="2882538" cy="461665"/>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Support issuers</a:t>
            </a:r>
          </a:p>
        </p:txBody>
      </p:sp>
      <p:sp>
        <p:nvSpPr>
          <p:cNvPr id="10" name="TextBox 9">
            <a:extLst>
              <a:ext uri="{FF2B5EF4-FFF2-40B4-BE49-F238E27FC236}">
                <a16:creationId xmlns:a16="http://schemas.microsoft.com/office/drawing/2014/main" id="{207A420F-2B00-449F-BAEF-E9C33FAA19AB}"/>
              </a:ext>
            </a:extLst>
          </p:cNvPr>
          <p:cNvSpPr txBox="1"/>
          <p:nvPr/>
        </p:nvSpPr>
        <p:spPr>
          <a:xfrm>
            <a:off x="1820090" y="5101960"/>
            <a:ext cx="2969641" cy="461665"/>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User experience</a:t>
            </a:r>
          </a:p>
        </p:txBody>
      </p:sp>
      <p:sp>
        <p:nvSpPr>
          <p:cNvPr id="11" name="TextBox 10">
            <a:extLst>
              <a:ext uri="{FF2B5EF4-FFF2-40B4-BE49-F238E27FC236}">
                <a16:creationId xmlns:a16="http://schemas.microsoft.com/office/drawing/2014/main" id="{77D83BAB-8B08-B9B9-73C5-2EDD0089527A}"/>
              </a:ext>
            </a:extLst>
          </p:cNvPr>
          <p:cNvSpPr txBox="1"/>
          <p:nvPr/>
        </p:nvSpPr>
        <p:spPr>
          <a:xfrm>
            <a:off x="6374675" y="3886873"/>
            <a:ext cx="2604900" cy="461665"/>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Automation</a:t>
            </a:r>
          </a:p>
        </p:txBody>
      </p:sp>
      <p:sp>
        <p:nvSpPr>
          <p:cNvPr id="12" name="TextBox 11">
            <a:extLst>
              <a:ext uri="{FF2B5EF4-FFF2-40B4-BE49-F238E27FC236}">
                <a16:creationId xmlns:a16="http://schemas.microsoft.com/office/drawing/2014/main" id="{616E487D-612C-27F2-3195-5A9FCA292BB8}"/>
              </a:ext>
            </a:extLst>
          </p:cNvPr>
          <p:cNvSpPr txBox="1"/>
          <p:nvPr/>
        </p:nvSpPr>
        <p:spPr>
          <a:xfrm>
            <a:off x="6374675" y="5101960"/>
            <a:ext cx="2604900" cy="461665"/>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Compliance</a:t>
            </a:r>
          </a:p>
        </p:txBody>
      </p:sp>
    </p:spTree>
    <p:extLst>
      <p:ext uri="{BB962C8B-B14F-4D97-AF65-F5344CB8AC3E}">
        <p14:creationId xmlns:p14="http://schemas.microsoft.com/office/powerpoint/2010/main" val="17357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1493C4-74DD-BFEC-1AE3-B632AD0E81ED}"/>
              </a:ext>
            </a:extLst>
          </p:cNvPr>
          <p:cNvSpPr/>
          <p:nvPr/>
        </p:nvSpPr>
        <p:spPr>
          <a:xfrm>
            <a:off x="1" y="0"/>
            <a:ext cx="1219200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solidFill>
                  <a:schemeClr val="bg2"/>
                </a:solidFill>
              </a:rPr>
              <a:t>APPENDIX</a:t>
            </a:r>
            <a:br>
              <a:rPr lang="en-US" dirty="0">
                <a:solidFill>
                  <a:schemeClr val="bg2"/>
                </a:solidFill>
              </a:rPr>
            </a:br>
            <a:r>
              <a:rPr lang="en-US" sz="2000" b="1" dirty="0">
                <a:solidFill>
                  <a:schemeClr val="bg2"/>
                </a:solidFill>
              </a:rPr>
              <a:t>ANALYZE TASKS</a:t>
            </a:r>
          </a:p>
        </p:txBody>
      </p:sp>
      <p:sp>
        <p:nvSpPr>
          <p:cNvPr id="3" name="TextBox 2">
            <a:extLst>
              <a:ext uri="{FF2B5EF4-FFF2-40B4-BE49-F238E27FC236}">
                <a16:creationId xmlns:a16="http://schemas.microsoft.com/office/drawing/2014/main" id="{3E35138A-FBCC-0B36-C85F-2DA6EA2D1F57}"/>
              </a:ext>
            </a:extLst>
          </p:cNvPr>
          <p:cNvSpPr txBox="1"/>
          <p:nvPr/>
        </p:nvSpPr>
        <p:spPr>
          <a:xfrm>
            <a:off x="838200" y="2067088"/>
            <a:ext cx="9477375" cy="2723823"/>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Interest: </a:t>
            </a:r>
            <a:r>
              <a:rPr lang="en-US" dirty="0">
                <a:solidFill>
                  <a:schemeClr val="tx1">
                    <a:lumMod val="65000"/>
                    <a:lumOff val="35000"/>
                  </a:schemeClr>
                </a:solidFill>
                <a:latin typeface="Avenir Next LT Pro" panose="020B0504020202020204" pitchFamily="34" charset="0"/>
                <a:ea typeface="Arial" charset="0"/>
                <a:cs typeface="Arial" charset="0"/>
              </a:rPr>
              <a:t>We calculate the interest fee to be refunded if the claim is paid.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Disposition: </a:t>
            </a:r>
            <a:r>
              <a:rPr lang="en-US" dirty="0">
                <a:solidFill>
                  <a:schemeClr val="tx1">
                    <a:lumMod val="65000"/>
                    <a:lumOff val="35000"/>
                  </a:schemeClr>
                </a:solidFill>
                <a:latin typeface="Avenir Next LT Pro" panose="020B0504020202020204" pitchFamily="34" charset="0"/>
                <a:ea typeface="Arial" charset="0"/>
                <a:cs typeface="Arial" charset="0"/>
              </a:rPr>
              <a:t>Chargebacks are submitted and managed as part of this task. This includes write-offs and denials, reviewing representment and pre-arbitration responses, and escalating the dispute to arbitration. </a:t>
            </a:r>
          </a:p>
          <a:p>
            <a:pPr>
              <a:spcAft>
                <a:spcPts val="1800"/>
              </a:spcAft>
            </a:pPr>
            <a:r>
              <a:rPr lang="en-US" b="1" dirty="0">
                <a:solidFill>
                  <a:schemeClr val="tx1">
                    <a:lumMod val="65000"/>
                    <a:lumOff val="35000"/>
                  </a:schemeClr>
                </a:solidFill>
                <a:latin typeface="Avenir Next LT Pro Demi" panose="020B0704020202020204" pitchFamily="34" charset="0"/>
                <a:ea typeface="Arial" charset="0"/>
                <a:cs typeface="Arial" charset="0"/>
              </a:rPr>
              <a:t>Responses: </a:t>
            </a:r>
            <a:r>
              <a:rPr lang="en-US" dirty="0">
                <a:solidFill>
                  <a:schemeClr val="tx1">
                    <a:lumMod val="65000"/>
                    <a:lumOff val="35000"/>
                  </a:schemeClr>
                </a:solidFill>
                <a:latin typeface="Avenir Next LT Pro" panose="020B0504020202020204" pitchFamily="34" charset="0"/>
                <a:ea typeface="Arial" charset="0"/>
                <a:cs typeface="Arial" charset="0"/>
              </a:rPr>
              <a:t>We review inbound correspondence from the cardholder. </a:t>
            </a:r>
          </a:p>
          <a:p>
            <a:pPr>
              <a:spcAft>
                <a:spcPts val="1800"/>
              </a:spcAft>
            </a:pPr>
            <a:r>
              <a:rPr lang="en-US" b="1" dirty="0">
                <a:solidFill>
                  <a:schemeClr val="tx1">
                    <a:lumMod val="65000"/>
                    <a:lumOff val="35000"/>
                  </a:schemeClr>
                </a:solidFill>
                <a:latin typeface="Avenir Next LT Pro Demi" panose="020B0704020202020204" pitchFamily="34" charset="0"/>
                <a:ea typeface="Arial" charset="0"/>
                <a:cs typeface="Arial" charset="0"/>
              </a:rPr>
              <a:t>Approvals: </a:t>
            </a:r>
            <a:r>
              <a:rPr lang="en-US" dirty="0">
                <a:solidFill>
                  <a:schemeClr val="tx1">
                    <a:lumMod val="65000"/>
                    <a:lumOff val="35000"/>
                  </a:schemeClr>
                </a:solidFill>
                <a:latin typeface="Avenir Next LT Pro" panose="020B0504020202020204" pitchFamily="34" charset="0"/>
                <a:ea typeface="Arial" charset="0"/>
                <a:cs typeface="Arial" charset="0"/>
              </a:rPr>
              <a:t>Managers will review the task and determine if an approval is warranted. This task is configurable and will only populate if certain conditions are met.</a:t>
            </a:r>
          </a:p>
        </p:txBody>
      </p:sp>
      <p:pic>
        <p:nvPicPr>
          <p:cNvPr id="6" name="Graphic 5" descr="Magnifying glass outline">
            <a:extLst>
              <a:ext uri="{FF2B5EF4-FFF2-40B4-BE49-F238E27FC236}">
                <a16:creationId xmlns:a16="http://schemas.microsoft.com/office/drawing/2014/main" id="{13FF6274-9111-2043-7BCF-5749982711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7977" y="331031"/>
            <a:ext cx="595238" cy="595238"/>
          </a:xfrm>
          <a:prstGeom prst="rect">
            <a:avLst/>
          </a:prstGeom>
        </p:spPr>
      </p:pic>
    </p:spTree>
    <p:extLst>
      <p:ext uri="{BB962C8B-B14F-4D97-AF65-F5344CB8AC3E}">
        <p14:creationId xmlns:p14="http://schemas.microsoft.com/office/powerpoint/2010/main" val="55895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D1D787-3A24-5568-668E-636332F6DA4B}"/>
              </a:ext>
            </a:extLst>
          </p:cNvPr>
          <p:cNvSpPr/>
          <p:nvPr/>
        </p:nvSpPr>
        <p:spPr>
          <a:xfrm>
            <a:off x="1" y="0"/>
            <a:ext cx="121920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ln>
                  <a:solidFill>
                    <a:schemeClr val="bg1">
                      <a:lumMod val="95000"/>
                    </a:schemeClr>
                  </a:solidFill>
                </a:ln>
                <a:solidFill>
                  <a:schemeClr val="bg2"/>
                </a:solidFill>
              </a:rPr>
              <a:t>APPENDIX</a:t>
            </a:r>
            <a:br>
              <a:rPr lang="en-US" dirty="0">
                <a:ln>
                  <a:solidFill>
                    <a:schemeClr val="bg1">
                      <a:lumMod val="95000"/>
                    </a:schemeClr>
                  </a:solidFill>
                </a:ln>
                <a:solidFill>
                  <a:schemeClr val="bg2"/>
                </a:solidFill>
              </a:rPr>
            </a:br>
            <a:r>
              <a:rPr lang="en-US" sz="2000" b="1" dirty="0">
                <a:ln>
                  <a:solidFill>
                    <a:schemeClr val="bg1">
                      <a:lumMod val="95000"/>
                    </a:schemeClr>
                  </a:solidFill>
                </a:ln>
                <a:solidFill>
                  <a:schemeClr val="bg2"/>
                </a:solidFill>
              </a:rPr>
              <a:t>EXECUTE TASKS</a:t>
            </a:r>
          </a:p>
        </p:txBody>
      </p:sp>
      <p:sp>
        <p:nvSpPr>
          <p:cNvPr id="3" name="TextBox 2">
            <a:extLst>
              <a:ext uri="{FF2B5EF4-FFF2-40B4-BE49-F238E27FC236}">
                <a16:creationId xmlns:a16="http://schemas.microsoft.com/office/drawing/2014/main" id="{78F7F1A7-9FC8-8635-7ED6-0CD4CB562143}"/>
              </a:ext>
            </a:extLst>
          </p:cNvPr>
          <p:cNvSpPr txBox="1"/>
          <p:nvPr/>
        </p:nvSpPr>
        <p:spPr>
          <a:xfrm>
            <a:off x="838200" y="1767006"/>
            <a:ext cx="9477375" cy="3323987"/>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Recovery: </a:t>
            </a:r>
            <a:r>
              <a:rPr lang="en-US" dirty="0">
                <a:solidFill>
                  <a:schemeClr val="tx1">
                    <a:lumMod val="65000"/>
                    <a:lumOff val="35000"/>
                  </a:schemeClr>
                </a:solidFill>
                <a:latin typeface="Avenir Next LT Pro" panose="020B0504020202020204" pitchFamily="34" charset="0"/>
                <a:ea typeface="Arial" charset="0"/>
                <a:cs typeface="Arial" charset="0"/>
              </a:rPr>
              <a:t>QFD will automatically evaluate dispute details to determine which recovery strategy and, within that strategy, which recovery option is most appropriate.  In some cases, a user may be required to determine an appropriate recovery option or review one selected by the system.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Accounting: </a:t>
            </a:r>
            <a:r>
              <a:rPr lang="en-US" dirty="0">
                <a:solidFill>
                  <a:schemeClr val="tx1">
                    <a:lumMod val="65000"/>
                    <a:lumOff val="35000"/>
                  </a:schemeClr>
                </a:solidFill>
                <a:latin typeface="Avenir Next LT Pro" panose="020B0504020202020204" pitchFamily="34" charset="0"/>
                <a:ea typeface="Arial" charset="0"/>
                <a:cs typeface="Arial" charset="0"/>
              </a:rPr>
              <a:t>QFD performs general accounting operations. The system can be integrated with most real-time accounting service interfaces or support batch accounting file generation and delivery.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Account Maintenance: </a:t>
            </a:r>
            <a:r>
              <a:rPr lang="en-US" dirty="0">
                <a:solidFill>
                  <a:schemeClr val="tx1">
                    <a:lumMod val="65000"/>
                    <a:lumOff val="35000"/>
                  </a:schemeClr>
                </a:solidFill>
                <a:latin typeface="Avenir Next LT Pro" panose="020B0504020202020204" pitchFamily="34" charset="0"/>
                <a:ea typeface="Arial" charset="0"/>
                <a:cs typeface="Arial" charset="0"/>
              </a:rPr>
              <a:t>The maintenance flows are executed when any type of account maintenance is required. This includes and is not limited to the following: card block and reissue, account status, credit bureau maintenance, and credit reporting. </a:t>
            </a:r>
          </a:p>
        </p:txBody>
      </p:sp>
      <p:pic>
        <p:nvPicPr>
          <p:cNvPr id="8" name="Graphic 7" descr="Computer outline">
            <a:extLst>
              <a:ext uri="{FF2B5EF4-FFF2-40B4-BE49-F238E27FC236}">
                <a16:creationId xmlns:a16="http://schemas.microsoft.com/office/drawing/2014/main" id="{00427513-CB0F-7236-6D79-E2B5C3A5C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977" y="328026"/>
            <a:ext cx="601247" cy="601247"/>
          </a:xfrm>
          <a:prstGeom prst="rect">
            <a:avLst/>
          </a:prstGeom>
        </p:spPr>
      </p:pic>
    </p:spTree>
    <p:extLst>
      <p:ext uri="{BB962C8B-B14F-4D97-AF65-F5344CB8AC3E}">
        <p14:creationId xmlns:p14="http://schemas.microsoft.com/office/powerpoint/2010/main" val="1734023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858112-AF77-BE69-370C-75A29EF48246}"/>
              </a:ext>
            </a:extLst>
          </p:cNvPr>
          <p:cNvSpPr/>
          <p:nvPr/>
        </p:nvSpPr>
        <p:spPr>
          <a:xfrm>
            <a:off x="1" y="0"/>
            <a:ext cx="121920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ln>
                  <a:solidFill>
                    <a:schemeClr val="bg1">
                      <a:lumMod val="95000"/>
                    </a:schemeClr>
                  </a:solidFill>
                </a:ln>
                <a:solidFill>
                  <a:schemeClr val="bg2"/>
                </a:solidFill>
              </a:rPr>
              <a:t>APPENDIX</a:t>
            </a:r>
            <a:br>
              <a:rPr lang="en-US" dirty="0">
                <a:ln>
                  <a:solidFill>
                    <a:schemeClr val="bg1">
                      <a:lumMod val="95000"/>
                    </a:schemeClr>
                  </a:solidFill>
                </a:ln>
                <a:solidFill>
                  <a:schemeClr val="bg2"/>
                </a:solidFill>
              </a:rPr>
            </a:br>
            <a:r>
              <a:rPr lang="en-US" sz="2000" b="1" dirty="0">
                <a:ln>
                  <a:solidFill>
                    <a:schemeClr val="bg1">
                      <a:lumMod val="95000"/>
                    </a:schemeClr>
                  </a:solidFill>
                </a:ln>
                <a:solidFill>
                  <a:schemeClr val="bg2"/>
                </a:solidFill>
              </a:rPr>
              <a:t>EXECUTE TASKS</a:t>
            </a:r>
          </a:p>
        </p:txBody>
      </p:sp>
      <p:sp>
        <p:nvSpPr>
          <p:cNvPr id="3" name="TextBox 2">
            <a:extLst>
              <a:ext uri="{FF2B5EF4-FFF2-40B4-BE49-F238E27FC236}">
                <a16:creationId xmlns:a16="http://schemas.microsoft.com/office/drawing/2014/main" id="{78F7F1A7-9FC8-8635-7ED6-0CD4CB562143}"/>
              </a:ext>
            </a:extLst>
          </p:cNvPr>
          <p:cNvSpPr txBox="1"/>
          <p:nvPr/>
        </p:nvSpPr>
        <p:spPr>
          <a:xfrm>
            <a:off x="838200" y="1651590"/>
            <a:ext cx="9477375" cy="3554819"/>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Fee Maintenance: </a:t>
            </a:r>
            <a:r>
              <a:rPr lang="en-US" dirty="0">
                <a:solidFill>
                  <a:schemeClr val="tx1">
                    <a:lumMod val="65000"/>
                    <a:lumOff val="35000"/>
                  </a:schemeClr>
                </a:solidFill>
                <a:latin typeface="Avenir Next LT Pro" panose="020B0504020202020204" pitchFamily="34" charset="0"/>
                <a:ea typeface="Arial" charset="0"/>
                <a:cs typeface="Arial" charset="0"/>
              </a:rPr>
              <a:t>Fee refunds can be applied and fee adjustments can be made. </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Interest Maintenance: </a:t>
            </a:r>
            <a:r>
              <a:rPr lang="en-US" dirty="0">
                <a:solidFill>
                  <a:schemeClr val="tx1">
                    <a:lumMod val="65000"/>
                    <a:lumOff val="35000"/>
                  </a:schemeClr>
                </a:solidFill>
                <a:latin typeface="Avenir Next LT Pro" panose="020B0504020202020204" pitchFamily="34" charset="0"/>
                <a:ea typeface="Arial" charset="0"/>
                <a:cs typeface="Arial" charset="0"/>
              </a:rPr>
              <a:t>Interest calculation and interest resolution can be configured.</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Fraud Reporting: </a:t>
            </a:r>
            <a:r>
              <a:rPr lang="en-US" dirty="0">
                <a:solidFill>
                  <a:schemeClr val="tx1">
                    <a:lumMod val="65000"/>
                    <a:lumOff val="35000"/>
                  </a:schemeClr>
                </a:solidFill>
                <a:latin typeface="Avenir Next LT Pro" panose="020B0504020202020204" pitchFamily="34" charset="0"/>
                <a:ea typeface="Arial" charset="0"/>
                <a:cs typeface="Arial" charset="0"/>
              </a:rPr>
              <a:t>QFD facilitates automatic fraud reporting via direct integration with popular card networks.  Reporting fraud is executed on fraud card claims. Fraud reporting occurs immediately after enrichment or when one of the following actions are initiated: chargeback, deny, write-off.</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Notifications: </a:t>
            </a:r>
            <a:r>
              <a:rPr lang="en-US" dirty="0">
                <a:solidFill>
                  <a:schemeClr val="tx1">
                    <a:lumMod val="65000"/>
                    <a:lumOff val="35000"/>
                  </a:schemeClr>
                </a:solidFill>
                <a:latin typeface="Avenir Next LT Pro" panose="020B0504020202020204" pitchFamily="34" charset="0"/>
                <a:ea typeface="Arial" charset="0"/>
                <a:cs typeface="Arial" charset="0"/>
              </a:rPr>
              <a:t>This task provides a space for transmission of outgoing communication. Outgoing communication can be automatically generated based on certain actions or manually created. Users can click on an item pending transmission to view a preview of the correspondence.</a:t>
            </a:r>
          </a:p>
        </p:txBody>
      </p:sp>
      <p:pic>
        <p:nvPicPr>
          <p:cNvPr id="9" name="Graphic 8" descr="Computer outline">
            <a:extLst>
              <a:ext uri="{FF2B5EF4-FFF2-40B4-BE49-F238E27FC236}">
                <a16:creationId xmlns:a16="http://schemas.microsoft.com/office/drawing/2014/main" id="{6FC57AB0-F4BE-0C5F-4627-237DF5154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977" y="328026"/>
            <a:ext cx="601247" cy="601247"/>
          </a:xfrm>
          <a:prstGeom prst="rect">
            <a:avLst/>
          </a:prstGeom>
        </p:spPr>
      </p:pic>
    </p:spTree>
    <p:extLst>
      <p:ext uri="{BB962C8B-B14F-4D97-AF65-F5344CB8AC3E}">
        <p14:creationId xmlns:p14="http://schemas.microsoft.com/office/powerpoint/2010/main" val="122402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1E564A-D7FB-A490-BAF2-EBB45AC7F90F}"/>
              </a:ext>
            </a:extLst>
          </p:cNvPr>
          <p:cNvSpPr/>
          <p:nvPr/>
        </p:nvSpPr>
        <p:spPr>
          <a:xfrm>
            <a:off x="1" y="0"/>
            <a:ext cx="12192000" cy="1257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D5D48-4B9C-A82E-A87B-A95BDC2E7F8D}"/>
              </a:ext>
            </a:extLst>
          </p:cNvPr>
          <p:cNvSpPr>
            <a:spLocks noGrp="1"/>
          </p:cNvSpPr>
          <p:nvPr>
            <p:ph type="title"/>
          </p:nvPr>
        </p:nvSpPr>
        <p:spPr/>
        <p:txBody>
          <a:bodyPr/>
          <a:lstStyle/>
          <a:p>
            <a:r>
              <a:rPr lang="en-US" b="1" dirty="0">
                <a:solidFill>
                  <a:schemeClr val="bg2"/>
                </a:solidFill>
              </a:rPr>
              <a:t>APPENDIX</a:t>
            </a:r>
            <a:br>
              <a:rPr lang="en-US" dirty="0">
                <a:solidFill>
                  <a:schemeClr val="bg2"/>
                </a:solidFill>
              </a:rPr>
            </a:br>
            <a:r>
              <a:rPr lang="en-US" sz="2000" b="1" dirty="0">
                <a:solidFill>
                  <a:schemeClr val="bg2"/>
                </a:solidFill>
              </a:rPr>
              <a:t>RESOLVE TASKS</a:t>
            </a:r>
          </a:p>
        </p:txBody>
      </p:sp>
      <p:sp>
        <p:nvSpPr>
          <p:cNvPr id="3" name="TextBox 2">
            <a:extLst>
              <a:ext uri="{FF2B5EF4-FFF2-40B4-BE49-F238E27FC236}">
                <a16:creationId xmlns:a16="http://schemas.microsoft.com/office/drawing/2014/main" id="{7AB44317-A5A1-53D9-DFFD-0DBFD821B0F4}"/>
              </a:ext>
            </a:extLst>
          </p:cNvPr>
          <p:cNvSpPr txBox="1"/>
          <p:nvPr/>
        </p:nvSpPr>
        <p:spPr>
          <a:xfrm>
            <a:off x="838200" y="2436420"/>
            <a:ext cx="9477374" cy="1985159"/>
          </a:xfrm>
          <a:prstGeom prst="rect">
            <a:avLst/>
          </a:prstGeom>
          <a:noFill/>
        </p:spPr>
        <p:txBody>
          <a:bodyPr wrap="square" rtlCol="0" anchor="ctr">
            <a:spAutoFit/>
          </a:bodyPr>
          <a:lstStyle/>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Denied: </a:t>
            </a:r>
            <a:r>
              <a:rPr lang="en-US" dirty="0">
                <a:solidFill>
                  <a:schemeClr val="tx1">
                    <a:lumMod val="65000"/>
                    <a:lumOff val="35000"/>
                  </a:schemeClr>
                </a:solidFill>
                <a:latin typeface="Avenir Next LT Pro" panose="020B0504020202020204" pitchFamily="34" charset="0"/>
                <a:ea typeface="Arial" charset="0"/>
                <a:cs typeface="Arial" charset="0"/>
              </a:rPr>
              <a:t>Denying a dispute can be done through a few different methods, depending on where the dispute is.  Often, denials happen in Process Liability or during a review assignment in Recovery.  Denying a dispute triggers systematic checks to ensure all required activities are completed, such as customer notification and accounting.</a:t>
            </a:r>
          </a:p>
          <a:p>
            <a:pPr>
              <a:spcAft>
                <a:spcPts val="1800"/>
              </a:spcAft>
            </a:pPr>
            <a:r>
              <a:rPr lang="en-US" dirty="0">
                <a:solidFill>
                  <a:schemeClr val="tx1">
                    <a:lumMod val="65000"/>
                    <a:lumOff val="35000"/>
                  </a:schemeClr>
                </a:solidFill>
                <a:latin typeface="Avenir Next LT Pro Demi" panose="020B0704020202020204" pitchFamily="34" charset="0"/>
                <a:ea typeface="Arial" charset="0"/>
                <a:cs typeface="Arial" charset="0"/>
              </a:rPr>
              <a:t>Paid: </a:t>
            </a:r>
            <a:r>
              <a:rPr lang="en-US" dirty="0">
                <a:solidFill>
                  <a:schemeClr val="tx1">
                    <a:lumMod val="65000"/>
                    <a:lumOff val="35000"/>
                  </a:schemeClr>
                </a:solidFill>
                <a:latin typeface="Avenir Next LT Pro" panose="020B0504020202020204" pitchFamily="34" charset="0"/>
                <a:ea typeface="Arial" charset="0"/>
                <a:cs typeface="Arial" charset="0"/>
              </a:rPr>
              <a:t>When a dispute is set to be paid, several actions will occur including accounting and credit reporting.</a:t>
            </a:r>
          </a:p>
        </p:txBody>
      </p:sp>
      <p:pic>
        <p:nvPicPr>
          <p:cNvPr id="6" name="Graphic 5" descr="Clipboard Checked outline">
            <a:extLst>
              <a:ext uri="{FF2B5EF4-FFF2-40B4-BE49-F238E27FC236}">
                <a16:creationId xmlns:a16="http://schemas.microsoft.com/office/drawing/2014/main" id="{32EE7CA9-6C65-C499-562B-4E20FD53E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155" y="303627"/>
            <a:ext cx="650045" cy="650045"/>
          </a:xfrm>
          <a:prstGeom prst="rect">
            <a:avLst/>
          </a:prstGeom>
        </p:spPr>
      </p:pic>
    </p:spTree>
    <p:extLst>
      <p:ext uri="{BB962C8B-B14F-4D97-AF65-F5344CB8AC3E}">
        <p14:creationId xmlns:p14="http://schemas.microsoft.com/office/powerpoint/2010/main" val="956776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46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QFD ENVIRONMENTS</a:t>
            </a:r>
          </a:p>
        </p:txBody>
      </p:sp>
      <p:pic>
        <p:nvPicPr>
          <p:cNvPr id="5" name="Picture 4">
            <a:hlinkClick r:id="rId3" action="ppaction://hlinksldjump"/>
            <a:extLst>
              <a:ext uri="{FF2B5EF4-FFF2-40B4-BE49-F238E27FC236}">
                <a16:creationId xmlns:a16="http://schemas.microsoft.com/office/drawing/2014/main" id="{826B9C3B-FD4C-430A-CAFB-70C6516D9C6F}"/>
              </a:ext>
            </a:extLst>
          </p:cNvPr>
          <p:cNvPicPr>
            <a:picLocks noChangeAspect="1"/>
          </p:cNvPicPr>
          <p:nvPr/>
        </p:nvPicPr>
        <p:blipFill rotWithShape="1">
          <a:blip r:embed="rId4"/>
          <a:srcRect l="3712" t="4754" r="4376"/>
          <a:stretch/>
        </p:blipFill>
        <p:spPr>
          <a:xfrm>
            <a:off x="1369423" y="1663544"/>
            <a:ext cx="3291841" cy="3287072"/>
          </a:xfrm>
          <a:prstGeom prst="rect">
            <a:avLst/>
          </a:prstGeom>
        </p:spPr>
      </p:pic>
      <p:pic>
        <p:nvPicPr>
          <p:cNvPr id="10" name="Picture 9">
            <a:hlinkClick r:id="rId5" action="ppaction://hlinksldjump"/>
            <a:extLst>
              <a:ext uri="{FF2B5EF4-FFF2-40B4-BE49-F238E27FC236}">
                <a16:creationId xmlns:a16="http://schemas.microsoft.com/office/drawing/2014/main" id="{8B47C346-90AE-BF49-83F4-8E6C7FAF82FA}"/>
              </a:ext>
            </a:extLst>
          </p:cNvPr>
          <p:cNvPicPr>
            <a:picLocks noChangeAspect="1"/>
          </p:cNvPicPr>
          <p:nvPr/>
        </p:nvPicPr>
        <p:blipFill>
          <a:blip r:embed="rId6"/>
          <a:stretch>
            <a:fillRect/>
          </a:stretch>
        </p:blipFill>
        <p:spPr>
          <a:xfrm>
            <a:off x="7086277" y="1736353"/>
            <a:ext cx="2702157" cy="3119210"/>
          </a:xfrm>
          <a:prstGeom prst="rect">
            <a:avLst/>
          </a:prstGeom>
        </p:spPr>
      </p:pic>
      <p:sp>
        <p:nvSpPr>
          <p:cNvPr id="11" name="TextBox 10">
            <a:extLst>
              <a:ext uri="{FF2B5EF4-FFF2-40B4-BE49-F238E27FC236}">
                <a16:creationId xmlns:a16="http://schemas.microsoft.com/office/drawing/2014/main" id="{CE7090AD-7E91-4213-1DC5-16D1136EDB2C}"/>
              </a:ext>
            </a:extLst>
          </p:cNvPr>
          <p:cNvSpPr txBox="1"/>
          <p:nvPr/>
        </p:nvSpPr>
        <p:spPr>
          <a:xfrm>
            <a:off x="1985554" y="5347008"/>
            <a:ext cx="2534195" cy="461665"/>
          </a:xfrm>
          <a:prstGeom prst="rect">
            <a:avLst/>
          </a:prstGeom>
          <a:noFill/>
        </p:spPr>
        <p:txBody>
          <a:bodyPr wrap="square" rtlCol="0" anchor="ctr">
            <a:spAutoFit/>
          </a:bodyPr>
          <a:lstStyle/>
          <a:p>
            <a:pPr algn="ctr"/>
            <a:r>
              <a:rPr lang="en-US" sz="2400" b="1">
                <a:solidFill>
                  <a:schemeClr val="accent1"/>
                </a:solidFill>
                <a:latin typeface="Avenir Next LT Pro" panose="020B0504020202020204" pitchFamily="34" charset="0"/>
                <a:ea typeface="Arial" charset="0"/>
                <a:cs typeface="Arial" charset="0"/>
                <a:hlinkClick r:id="rId3" action="ppaction://hlinksldjump"/>
              </a:rPr>
              <a:t>Front Office</a:t>
            </a:r>
            <a:endParaRPr lang="en-US" sz="2400" b="1">
              <a:solidFill>
                <a:schemeClr val="accent1"/>
              </a:solidFill>
              <a:latin typeface="Avenir Next LT Pro" panose="020B0504020202020204" pitchFamily="34" charset="0"/>
              <a:ea typeface="Arial" charset="0"/>
              <a:cs typeface="Arial" charset="0"/>
            </a:endParaRPr>
          </a:p>
        </p:txBody>
      </p:sp>
      <p:sp>
        <p:nvSpPr>
          <p:cNvPr id="12" name="TextBox 11">
            <a:extLst>
              <a:ext uri="{FF2B5EF4-FFF2-40B4-BE49-F238E27FC236}">
                <a16:creationId xmlns:a16="http://schemas.microsoft.com/office/drawing/2014/main" id="{416FB86A-6C55-38FA-155D-AAB90DD6FA1B}"/>
              </a:ext>
            </a:extLst>
          </p:cNvPr>
          <p:cNvSpPr txBox="1"/>
          <p:nvPr/>
        </p:nvSpPr>
        <p:spPr>
          <a:xfrm>
            <a:off x="7598228" y="5347008"/>
            <a:ext cx="2534195" cy="461665"/>
          </a:xfrm>
          <a:prstGeom prst="rect">
            <a:avLst/>
          </a:prstGeom>
          <a:noFill/>
        </p:spPr>
        <p:txBody>
          <a:bodyPr wrap="square" rtlCol="0" anchor="ctr">
            <a:spAutoFit/>
          </a:bodyPr>
          <a:lstStyle/>
          <a:p>
            <a:pPr algn="ctr"/>
            <a:r>
              <a:rPr lang="en-US" sz="2400" b="1">
                <a:solidFill>
                  <a:schemeClr val="accent1"/>
                </a:solidFill>
                <a:latin typeface="Avenir Next LT Pro" panose="020B0504020202020204" pitchFamily="34" charset="0"/>
                <a:ea typeface="Arial" charset="0"/>
                <a:cs typeface="Arial" charset="0"/>
                <a:hlinkClick r:id="rId5" action="ppaction://hlinksldjump"/>
              </a:rPr>
              <a:t>Back Office</a:t>
            </a:r>
            <a:endParaRPr lang="en-US" sz="2400" b="1">
              <a:solidFill>
                <a:schemeClr val="accent1"/>
              </a:solidFill>
              <a:latin typeface="Avenir Next LT Pro" panose="020B0504020202020204" pitchFamily="34" charset="0"/>
              <a:ea typeface="Arial" charset="0"/>
              <a:cs typeface="Arial" charset="0"/>
            </a:endParaRPr>
          </a:p>
        </p:txBody>
      </p:sp>
    </p:spTree>
    <p:extLst>
      <p:ext uri="{BB962C8B-B14F-4D97-AF65-F5344CB8AC3E}">
        <p14:creationId xmlns:p14="http://schemas.microsoft.com/office/powerpoint/2010/main" val="342961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2743-3721-451C-B925-F7E9048F91F5}"/>
              </a:ext>
            </a:extLst>
          </p:cNvPr>
          <p:cNvSpPr>
            <a:spLocks noGrp="1"/>
          </p:cNvSpPr>
          <p:nvPr>
            <p:ph type="title"/>
          </p:nvPr>
        </p:nvSpPr>
        <p:spPr/>
        <p:txBody>
          <a:bodyPr/>
          <a:lstStyle/>
          <a:p>
            <a:r>
              <a:rPr lang="en-US"/>
              <a:t>CLAIM INTAKE – Front OFFICE</a:t>
            </a:r>
          </a:p>
        </p:txBody>
      </p:sp>
    </p:spTree>
    <p:extLst>
      <p:ext uri="{BB962C8B-B14F-4D97-AF65-F5344CB8AC3E}">
        <p14:creationId xmlns:p14="http://schemas.microsoft.com/office/powerpoint/2010/main" val="28549491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sp>
        <p:nvSpPr>
          <p:cNvPr id="4" name="TextBox 3">
            <a:extLst>
              <a:ext uri="{FF2B5EF4-FFF2-40B4-BE49-F238E27FC236}">
                <a16:creationId xmlns:a16="http://schemas.microsoft.com/office/drawing/2014/main" id="{B4F01F6E-5292-1D56-EB53-9538DD9C9DFE}"/>
              </a:ext>
            </a:extLst>
          </p:cNvPr>
          <p:cNvSpPr txBox="1"/>
          <p:nvPr/>
        </p:nvSpPr>
        <p:spPr>
          <a:xfrm>
            <a:off x="838200" y="1408431"/>
            <a:ext cx="8316686" cy="830997"/>
          </a:xfrm>
          <a:prstGeom prst="rect">
            <a:avLst/>
          </a:prstGeom>
          <a:noFill/>
        </p:spPr>
        <p:txBody>
          <a:bodyPr wrap="square" rtlCol="0" anchor="ctr">
            <a:spAutoFit/>
          </a:bodyPr>
          <a:lstStyle/>
          <a:p>
            <a:r>
              <a:rPr lang="en-US" sz="2400">
                <a:solidFill>
                  <a:schemeClr val="tx1">
                    <a:lumMod val="65000"/>
                    <a:lumOff val="35000"/>
                  </a:schemeClr>
                </a:solidFill>
                <a:latin typeface="Avenir Next LT Pro" panose="020B0504020202020204" pitchFamily="34" charset="0"/>
                <a:ea typeface="Arial" charset="0"/>
                <a:cs typeface="Arial" charset="0"/>
              </a:rPr>
              <a:t>The claim intake process in QFD is designed to allow </a:t>
            </a:r>
            <a:r>
              <a:rPr lang="en-US" sz="2400" b="1">
                <a:solidFill>
                  <a:schemeClr val="accent2"/>
                </a:solidFill>
                <a:latin typeface="Avenir Next LT Pro" panose="020B0504020202020204" pitchFamily="34" charset="0"/>
                <a:ea typeface="Arial" charset="0"/>
                <a:cs typeface="Arial" charset="0"/>
              </a:rPr>
              <a:t>generalists</a:t>
            </a:r>
            <a:r>
              <a:rPr lang="en-US" sz="2400">
                <a:solidFill>
                  <a:schemeClr val="tx1">
                    <a:lumMod val="65000"/>
                    <a:lumOff val="35000"/>
                  </a:schemeClr>
                </a:solidFill>
                <a:latin typeface="Avenir Next LT Pro" panose="020B0504020202020204" pitchFamily="34" charset="0"/>
                <a:ea typeface="Arial" charset="0"/>
                <a:cs typeface="Arial" charset="0"/>
              </a:rPr>
              <a:t> to submit a dispute claim </a:t>
            </a:r>
            <a:r>
              <a:rPr lang="en-US" sz="2400" b="1">
                <a:solidFill>
                  <a:schemeClr val="accent2"/>
                </a:solidFill>
                <a:latin typeface="Avenir Next LT Pro" panose="020B0504020202020204" pitchFamily="34" charset="0"/>
                <a:ea typeface="Arial" charset="0"/>
                <a:cs typeface="Arial" charset="0"/>
              </a:rPr>
              <a:t>efficiently</a:t>
            </a:r>
            <a:r>
              <a:rPr lang="en-US" sz="2400">
                <a:solidFill>
                  <a:schemeClr val="tx1">
                    <a:lumMod val="65000"/>
                    <a:lumOff val="35000"/>
                  </a:schemeClr>
                </a:solidFill>
                <a:latin typeface="Avenir Next LT Pro" panose="020B0504020202020204" pitchFamily="34" charset="0"/>
                <a:ea typeface="Arial" charset="0"/>
                <a:cs typeface="Arial" charset="0"/>
              </a:rPr>
              <a:t>.</a:t>
            </a:r>
          </a:p>
        </p:txBody>
      </p:sp>
      <p:sp>
        <p:nvSpPr>
          <p:cNvPr id="5" name="TextBox 4">
            <a:extLst>
              <a:ext uri="{FF2B5EF4-FFF2-40B4-BE49-F238E27FC236}">
                <a16:creationId xmlns:a16="http://schemas.microsoft.com/office/drawing/2014/main" id="{3F0E45B4-78C0-A255-A956-24EF61F9F27F}"/>
              </a:ext>
            </a:extLst>
          </p:cNvPr>
          <p:cNvSpPr txBox="1"/>
          <p:nvPr/>
        </p:nvSpPr>
        <p:spPr>
          <a:xfrm>
            <a:off x="6096000" y="2882309"/>
            <a:ext cx="4831080" cy="461665"/>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a:solidFill>
                  <a:schemeClr val="accent6"/>
                </a:solidFill>
                <a:latin typeface="Avenir Next LT Pro" panose="020B0504020202020204" pitchFamily="34" charset="0"/>
                <a:ea typeface="Arial" charset="0"/>
                <a:cs typeface="Arial" charset="0"/>
              </a:rPr>
              <a:t>Anyone can fill-out a claim</a:t>
            </a:r>
          </a:p>
        </p:txBody>
      </p:sp>
      <p:sp>
        <p:nvSpPr>
          <p:cNvPr id="6" name="TextBox 5">
            <a:extLst>
              <a:ext uri="{FF2B5EF4-FFF2-40B4-BE49-F238E27FC236}">
                <a16:creationId xmlns:a16="http://schemas.microsoft.com/office/drawing/2014/main" id="{3C50DD11-BAC6-E998-EE02-593624167FC0}"/>
              </a:ext>
            </a:extLst>
          </p:cNvPr>
          <p:cNvSpPr txBox="1"/>
          <p:nvPr/>
        </p:nvSpPr>
        <p:spPr>
          <a:xfrm>
            <a:off x="6096000" y="3986856"/>
            <a:ext cx="4038600" cy="830997"/>
          </a:xfrm>
          <a:prstGeom prst="rect">
            <a:avLst/>
          </a:prstGeom>
          <a:noFill/>
        </p:spPr>
        <p:txBody>
          <a:bodyPr wrap="square" rtlCol="0" anchor="ctr">
            <a:spAutoFit/>
          </a:bodyPr>
          <a:lstStyle/>
          <a:p>
            <a:pPr marL="342900" indent="-342900">
              <a:buFont typeface="Wingdings" panose="05000000000000000000" pitchFamily="2" charset="2"/>
              <a:buChar char="ü"/>
            </a:pPr>
            <a:r>
              <a:rPr lang="en-US" sz="2400" b="1" dirty="0">
                <a:solidFill>
                  <a:schemeClr val="accent6"/>
                </a:solidFill>
                <a:latin typeface="Avenir Next LT Pro" panose="020B0504020202020204" pitchFamily="34" charset="0"/>
                <a:ea typeface="Arial" charset="0"/>
                <a:cs typeface="Arial" charset="0"/>
              </a:rPr>
              <a:t>Questions are driven by the Association</a:t>
            </a:r>
          </a:p>
        </p:txBody>
      </p:sp>
      <p:pic>
        <p:nvPicPr>
          <p:cNvPr id="11" name="Picture 10">
            <a:extLst>
              <a:ext uri="{FF2B5EF4-FFF2-40B4-BE49-F238E27FC236}">
                <a16:creationId xmlns:a16="http://schemas.microsoft.com/office/drawing/2014/main" id="{013D17C3-B013-4BBD-E2DA-17ABF489ED64}"/>
              </a:ext>
            </a:extLst>
          </p:cNvPr>
          <p:cNvPicPr>
            <a:picLocks noChangeAspect="1"/>
          </p:cNvPicPr>
          <p:nvPr/>
        </p:nvPicPr>
        <p:blipFill rotWithShape="1">
          <a:blip r:embed="rId3"/>
          <a:srcRect l="3463" r="4929" b="1780"/>
          <a:stretch/>
        </p:blipFill>
        <p:spPr>
          <a:xfrm>
            <a:off x="838200" y="2600203"/>
            <a:ext cx="4503047" cy="3830725"/>
          </a:xfrm>
          <a:prstGeom prst="rect">
            <a:avLst/>
          </a:prstGeom>
        </p:spPr>
      </p:pic>
    </p:spTree>
    <p:extLst>
      <p:ext uri="{BB962C8B-B14F-4D97-AF65-F5344CB8AC3E}">
        <p14:creationId xmlns:p14="http://schemas.microsoft.com/office/powerpoint/2010/main" val="9800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pic>
        <p:nvPicPr>
          <p:cNvPr id="5" name="Picture 4">
            <a:extLst>
              <a:ext uri="{FF2B5EF4-FFF2-40B4-BE49-F238E27FC236}">
                <a16:creationId xmlns:a16="http://schemas.microsoft.com/office/drawing/2014/main" id="{F7A2C3CA-F129-7367-EC8C-9CD104164F70}"/>
              </a:ext>
            </a:extLst>
          </p:cNvPr>
          <p:cNvPicPr>
            <a:picLocks noChangeAspect="1"/>
          </p:cNvPicPr>
          <p:nvPr/>
        </p:nvPicPr>
        <p:blipFill rotWithShape="1">
          <a:blip r:embed="rId3"/>
          <a:srcRect r="1460" b="2277"/>
          <a:stretch/>
        </p:blipFill>
        <p:spPr>
          <a:xfrm>
            <a:off x="838200" y="1279034"/>
            <a:ext cx="10515600" cy="4184989"/>
          </a:xfrm>
          <a:prstGeom prst="rect">
            <a:avLst/>
          </a:prstGeom>
          <a:effectLst>
            <a:outerShdw blurRad="165100" dist="38100" dir="2700000" algn="tl" rotWithShape="0">
              <a:schemeClr val="tx1">
                <a:lumMod val="50000"/>
                <a:lumOff val="50000"/>
                <a:alpha val="40000"/>
              </a:schemeClr>
            </a:outerShdw>
          </a:effectLst>
        </p:spPr>
      </p:pic>
      <p:sp>
        <p:nvSpPr>
          <p:cNvPr id="6" name="Rectangle 5">
            <a:extLst>
              <a:ext uri="{FF2B5EF4-FFF2-40B4-BE49-F238E27FC236}">
                <a16:creationId xmlns:a16="http://schemas.microsoft.com/office/drawing/2014/main" id="{F83B414E-723F-F9A1-3338-A9C3321CDFCA}"/>
              </a:ext>
            </a:extLst>
          </p:cNvPr>
          <p:cNvSpPr/>
          <p:nvPr/>
        </p:nvSpPr>
        <p:spPr>
          <a:xfrm>
            <a:off x="838200" y="1541417"/>
            <a:ext cx="1582783" cy="391886"/>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762E7B-0A92-D8C2-1C7E-F74602FE7809}"/>
              </a:ext>
            </a:extLst>
          </p:cNvPr>
          <p:cNvSpPr/>
          <p:nvPr/>
        </p:nvSpPr>
        <p:spPr>
          <a:xfrm>
            <a:off x="2533153" y="3109149"/>
            <a:ext cx="1887772" cy="1788854"/>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8194B5-5270-B1CC-41AC-DEE12C00B068}"/>
              </a:ext>
            </a:extLst>
          </p:cNvPr>
          <p:cNvSpPr/>
          <p:nvPr/>
        </p:nvSpPr>
        <p:spPr>
          <a:xfrm>
            <a:off x="3250096" y="2214722"/>
            <a:ext cx="7468262" cy="719309"/>
          </a:xfrm>
          <a:prstGeom prst="rect">
            <a:avLst/>
          </a:prstGeom>
          <a:noFill/>
          <a:ln w="57150">
            <a:solidFill>
              <a:schemeClr val="accent2"/>
            </a:solidFill>
          </a:ln>
          <a:effectLst>
            <a:outerShdw blurRad="508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9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6C3-6CFA-41E0-9BF9-5AF6AA9C9631}"/>
              </a:ext>
            </a:extLst>
          </p:cNvPr>
          <p:cNvSpPr>
            <a:spLocks noGrp="1"/>
          </p:cNvSpPr>
          <p:nvPr>
            <p:ph type="title"/>
          </p:nvPr>
        </p:nvSpPr>
        <p:spPr/>
        <p:txBody>
          <a:bodyPr/>
          <a:lstStyle/>
          <a:p>
            <a:r>
              <a:rPr lang="en-US"/>
              <a:t>FRONT OFFICE</a:t>
            </a:r>
          </a:p>
        </p:txBody>
      </p:sp>
      <p:grpSp>
        <p:nvGrpSpPr>
          <p:cNvPr id="8" name="Group 7">
            <a:extLst>
              <a:ext uri="{FF2B5EF4-FFF2-40B4-BE49-F238E27FC236}">
                <a16:creationId xmlns:a16="http://schemas.microsoft.com/office/drawing/2014/main" id="{1A62C300-62E8-EF9A-DD2B-5D235336DE1E}"/>
              </a:ext>
            </a:extLst>
          </p:cNvPr>
          <p:cNvGrpSpPr/>
          <p:nvPr/>
        </p:nvGrpSpPr>
        <p:grpSpPr>
          <a:xfrm>
            <a:off x="977537" y="2178756"/>
            <a:ext cx="7539446" cy="2970749"/>
            <a:chOff x="838199" y="1481972"/>
            <a:chExt cx="7182395" cy="2976815"/>
          </a:xfrm>
          <a:effectLst>
            <a:outerShdw blurRad="165100" dist="38100" dir="2700000" algn="tl" rotWithShape="0">
              <a:schemeClr val="tx1">
                <a:lumMod val="50000"/>
                <a:lumOff val="50000"/>
                <a:alpha val="40000"/>
              </a:schemeClr>
            </a:outerShdw>
          </a:effectLst>
        </p:grpSpPr>
        <p:pic>
          <p:nvPicPr>
            <p:cNvPr id="5" name="Picture 4">
              <a:extLst>
                <a:ext uri="{FF2B5EF4-FFF2-40B4-BE49-F238E27FC236}">
                  <a16:creationId xmlns:a16="http://schemas.microsoft.com/office/drawing/2014/main" id="{EA77530F-1FCF-8D49-51D6-79FF7581ACA2}"/>
                </a:ext>
              </a:extLst>
            </p:cNvPr>
            <p:cNvPicPr>
              <a:picLocks noChangeAspect="1"/>
            </p:cNvPicPr>
            <p:nvPr/>
          </p:nvPicPr>
          <p:blipFill rotWithShape="1">
            <a:blip r:embed="rId3"/>
            <a:srcRect l="-1" r="30803"/>
            <a:stretch/>
          </p:blipFill>
          <p:spPr>
            <a:xfrm>
              <a:off x="838199" y="1481972"/>
              <a:ext cx="7182395" cy="2976815"/>
            </a:xfrm>
            <a:prstGeom prst="rect">
              <a:avLst/>
            </a:prstGeom>
          </p:spPr>
        </p:pic>
        <p:pic>
          <p:nvPicPr>
            <p:cNvPr id="6" name="Picture 5">
              <a:extLst>
                <a:ext uri="{FF2B5EF4-FFF2-40B4-BE49-F238E27FC236}">
                  <a16:creationId xmlns:a16="http://schemas.microsoft.com/office/drawing/2014/main" id="{B2B9C601-7F74-51A9-96B2-8A4ED8EFFC7E}"/>
                </a:ext>
              </a:extLst>
            </p:cNvPr>
            <p:cNvPicPr>
              <a:picLocks noChangeAspect="1"/>
            </p:cNvPicPr>
            <p:nvPr/>
          </p:nvPicPr>
          <p:blipFill rotWithShape="1">
            <a:blip r:embed="rId3"/>
            <a:srcRect l="84327" t="77104"/>
            <a:stretch/>
          </p:blipFill>
          <p:spPr>
            <a:xfrm>
              <a:off x="6410297" y="3777212"/>
              <a:ext cx="1610297" cy="681575"/>
            </a:xfrm>
            <a:prstGeom prst="rect">
              <a:avLst/>
            </a:prstGeom>
          </p:spPr>
        </p:pic>
      </p:grpSp>
      <p:sp>
        <p:nvSpPr>
          <p:cNvPr id="9" name="TextBox 8">
            <a:extLst>
              <a:ext uri="{FF2B5EF4-FFF2-40B4-BE49-F238E27FC236}">
                <a16:creationId xmlns:a16="http://schemas.microsoft.com/office/drawing/2014/main" id="{2F33523F-0D25-DD70-3AED-1C8878F0934F}"/>
              </a:ext>
            </a:extLst>
          </p:cNvPr>
          <p:cNvSpPr txBox="1"/>
          <p:nvPr/>
        </p:nvSpPr>
        <p:spPr>
          <a:xfrm>
            <a:off x="5624849" y="3101180"/>
            <a:ext cx="1602377" cy="400110"/>
          </a:xfrm>
          <a:prstGeom prst="rect">
            <a:avLst/>
          </a:prstGeom>
          <a:noFill/>
        </p:spPr>
        <p:txBody>
          <a:bodyPr wrap="square" rtlCol="0" anchor="ctr">
            <a:spAutoFit/>
          </a:bodyPr>
          <a:lstStyle/>
          <a:p>
            <a:r>
              <a:rPr lang="en-US" sz="2000" b="1">
                <a:solidFill>
                  <a:schemeClr val="accent2"/>
                </a:solidFill>
                <a:latin typeface="Avenir Next LT Pro" panose="020B0504020202020204" pitchFamily="34" charset="0"/>
                <a:ea typeface="Arial" charset="0"/>
                <a:cs typeface="Arial" charset="0"/>
              </a:rPr>
              <a:t>Non-fraud</a:t>
            </a:r>
          </a:p>
        </p:txBody>
      </p:sp>
      <p:sp>
        <p:nvSpPr>
          <p:cNvPr id="10" name="TextBox 9">
            <a:extLst>
              <a:ext uri="{FF2B5EF4-FFF2-40B4-BE49-F238E27FC236}">
                <a16:creationId xmlns:a16="http://schemas.microsoft.com/office/drawing/2014/main" id="{558C23AB-DE9C-6FA9-AA74-C5F1894B0EB3}"/>
              </a:ext>
            </a:extLst>
          </p:cNvPr>
          <p:cNvSpPr txBox="1"/>
          <p:nvPr/>
        </p:nvSpPr>
        <p:spPr>
          <a:xfrm>
            <a:off x="5624847" y="3504085"/>
            <a:ext cx="1602377" cy="400110"/>
          </a:xfrm>
          <a:prstGeom prst="rect">
            <a:avLst/>
          </a:prstGeom>
          <a:noFill/>
        </p:spPr>
        <p:txBody>
          <a:bodyPr wrap="square" rtlCol="0" anchor="ctr">
            <a:spAutoFit/>
          </a:bodyPr>
          <a:lstStyle/>
          <a:p>
            <a:r>
              <a:rPr lang="en-US" sz="2000" b="1">
                <a:solidFill>
                  <a:schemeClr val="accent2"/>
                </a:solidFill>
                <a:latin typeface="Avenir Next LT Pro" panose="020B0504020202020204" pitchFamily="34" charset="0"/>
                <a:ea typeface="Arial" charset="0"/>
                <a:cs typeface="Arial" charset="0"/>
              </a:rPr>
              <a:t>Fraud</a:t>
            </a:r>
          </a:p>
        </p:txBody>
      </p:sp>
      <p:sp>
        <p:nvSpPr>
          <p:cNvPr id="11" name="TextBox 10">
            <a:extLst>
              <a:ext uri="{FF2B5EF4-FFF2-40B4-BE49-F238E27FC236}">
                <a16:creationId xmlns:a16="http://schemas.microsoft.com/office/drawing/2014/main" id="{9947E8E2-0BE9-C6F5-17FA-BFC6FD531C0F}"/>
              </a:ext>
            </a:extLst>
          </p:cNvPr>
          <p:cNvSpPr txBox="1"/>
          <p:nvPr/>
        </p:nvSpPr>
        <p:spPr>
          <a:xfrm>
            <a:off x="5624847" y="3922467"/>
            <a:ext cx="1602377" cy="400110"/>
          </a:xfrm>
          <a:prstGeom prst="rect">
            <a:avLst/>
          </a:prstGeom>
          <a:noFill/>
        </p:spPr>
        <p:txBody>
          <a:bodyPr wrap="square" rtlCol="0" anchor="ctr">
            <a:spAutoFit/>
          </a:bodyPr>
          <a:lstStyle/>
          <a:p>
            <a:r>
              <a:rPr lang="en-US" sz="2000" b="1">
                <a:solidFill>
                  <a:schemeClr val="accent2"/>
                </a:solidFill>
                <a:latin typeface="Avenir Next LT Pro" panose="020B0504020202020204" pitchFamily="34" charset="0"/>
                <a:ea typeface="Arial" charset="0"/>
                <a:cs typeface="Arial" charset="0"/>
              </a:rPr>
              <a:t>ATM</a:t>
            </a:r>
          </a:p>
        </p:txBody>
      </p:sp>
      <p:pic>
        <p:nvPicPr>
          <p:cNvPr id="14" name="Picture 13">
            <a:extLst>
              <a:ext uri="{FF2B5EF4-FFF2-40B4-BE49-F238E27FC236}">
                <a16:creationId xmlns:a16="http://schemas.microsoft.com/office/drawing/2014/main" id="{AF212114-55EC-19D4-9F79-8D5EF4FC7C1D}"/>
              </a:ext>
            </a:extLst>
          </p:cNvPr>
          <p:cNvPicPr>
            <a:picLocks noChangeAspect="1"/>
          </p:cNvPicPr>
          <p:nvPr/>
        </p:nvPicPr>
        <p:blipFill>
          <a:blip r:embed="rId4"/>
          <a:stretch>
            <a:fillRect/>
          </a:stretch>
        </p:blipFill>
        <p:spPr>
          <a:xfrm>
            <a:off x="838200" y="837405"/>
            <a:ext cx="7910245" cy="647756"/>
          </a:xfrm>
          <a:prstGeom prst="rect">
            <a:avLst/>
          </a:prstGeom>
          <a:effectLst/>
        </p:spPr>
      </p:pic>
      <p:sp>
        <p:nvSpPr>
          <p:cNvPr id="3" name="Rectangle 2">
            <a:extLst>
              <a:ext uri="{FF2B5EF4-FFF2-40B4-BE49-F238E27FC236}">
                <a16:creationId xmlns:a16="http://schemas.microsoft.com/office/drawing/2014/main" id="{C3A6FD3E-3975-DCE9-594C-A37FF615D535}"/>
              </a:ext>
            </a:extLst>
          </p:cNvPr>
          <p:cNvSpPr/>
          <p:nvPr/>
        </p:nvSpPr>
        <p:spPr>
          <a:xfrm>
            <a:off x="977537" y="4192951"/>
            <a:ext cx="2239796" cy="276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4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Quavo Theme">
  <a:themeElements>
    <a:clrScheme name="Quavo">
      <a:dk1>
        <a:srgbClr val="1D1B1B"/>
      </a:dk1>
      <a:lt1>
        <a:srgbClr val="FFFFFF"/>
      </a:lt1>
      <a:dk2>
        <a:srgbClr val="1D1B1B"/>
      </a:dk2>
      <a:lt2>
        <a:srgbClr val="FFFFFF"/>
      </a:lt2>
      <a:accent1>
        <a:srgbClr val="1F2654"/>
      </a:accent1>
      <a:accent2>
        <a:srgbClr val="216F81"/>
      </a:accent2>
      <a:accent3>
        <a:srgbClr val="5778A3"/>
      </a:accent3>
      <a:accent4>
        <a:srgbClr val="A9BAD1"/>
      </a:accent4>
      <a:accent5>
        <a:srgbClr val="F5F5FA"/>
      </a:accent5>
      <a:accent6>
        <a:srgbClr val="BD8F33"/>
      </a:accent6>
      <a:hlink>
        <a:srgbClr val="5778A3"/>
      </a:hlink>
      <a:folHlink>
        <a:srgbClr val="BD8F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spAutoFit/>
      </a:bodyPr>
      <a:lstStyle>
        <a:defPPr>
          <a:defRPr sz="1200" dirty="0" smtClean="0">
            <a:solidFill>
              <a:schemeClr val="tx1">
                <a:lumMod val="65000"/>
                <a:lumOff val="35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Quavo Theme" id="{471BD898-720F-4F34-8887-7BD7AEBD726E}" vid="{BFFFE257-F5B3-40EA-876D-210E6D5809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1323E8B14034B9C3ADB17D624733A" ma:contentTypeVersion="8" ma:contentTypeDescription="Create a new document." ma:contentTypeScope="" ma:versionID="838ac1cec80923a42c96186c5d4e8520">
  <xsd:schema xmlns:xsd="http://www.w3.org/2001/XMLSchema" xmlns:xs="http://www.w3.org/2001/XMLSchema" xmlns:p="http://schemas.microsoft.com/office/2006/metadata/properties" xmlns:ns2="f5c11c87-de27-495a-933d-436879cca544" xmlns:ns3="8b7eedb6-b547-4929-b740-b3903f55476c" targetNamespace="http://schemas.microsoft.com/office/2006/metadata/properties" ma:root="true" ma:fieldsID="94baedfe1074d9ddf3e3c1dd5bcd9b5c" ns2:_="" ns3:_="">
    <xsd:import namespace="f5c11c87-de27-495a-933d-436879cca544"/>
    <xsd:import namespace="8b7eedb6-b547-4929-b740-b3903f5547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11c87-de27-495a-933d-436879cc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7eedb6-b547-4929-b740-b3903f5547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2CA95-589B-4490-937D-5B5CFEF411B3}">
  <ds:schemaRefs>
    <ds:schemaRef ds:uri="8b7eedb6-b547-4929-b740-b3903f55476c"/>
    <ds:schemaRef ds:uri="f5c11c87-de27-495a-933d-436879cca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0F330F-3FA0-4D7A-B71A-AD32B0CD9129}">
  <ds:schemaRefs>
    <ds:schemaRef ds:uri="http://schemas.microsoft.com/sharepoint/v3/contenttype/forms"/>
  </ds:schemaRefs>
</ds:datastoreItem>
</file>

<file path=customXml/itemProps3.xml><?xml version="1.0" encoding="utf-8"?>
<ds:datastoreItem xmlns:ds="http://schemas.openxmlformats.org/officeDocument/2006/customXml" ds:itemID="{CE63D469-085A-43E9-A696-53694875F122}">
  <ds:schemaRefs>
    <ds:schemaRef ds:uri="f5c11c87-de27-495a-933d-436879cca544"/>
    <ds:schemaRef ds:uri="http://purl.org/dc/terms/"/>
    <ds:schemaRef ds:uri="8b7eedb6-b547-4929-b740-b3903f55476c"/>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Quavo Theme</Template>
  <TotalTime>24</TotalTime>
  <Words>5163</Words>
  <Application>Microsoft Office PowerPoint</Application>
  <PresentationFormat>Widescreen</PresentationFormat>
  <Paragraphs>287</Paragraphs>
  <Slides>44</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-apple-system</vt:lpstr>
      <vt:lpstr>Arial</vt:lpstr>
      <vt:lpstr>Athelas</vt:lpstr>
      <vt:lpstr>Avenir Next LT Pro</vt:lpstr>
      <vt:lpstr>Avenir Next LT Pro Demi</vt:lpstr>
      <vt:lpstr>AvenirNext LT Pro Regular</vt:lpstr>
      <vt:lpstr>Calibri</vt:lpstr>
      <vt:lpstr>Courier New</vt:lpstr>
      <vt:lpstr>Wingdings</vt:lpstr>
      <vt:lpstr>Quavo Theme</vt:lpstr>
      <vt:lpstr>QFD Overview</vt:lpstr>
      <vt:lpstr>GOALS</vt:lpstr>
      <vt:lpstr>QFD</vt:lpstr>
      <vt:lpstr>ABOUT QFD</vt:lpstr>
      <vt:lpstr>QFD ENVIRONMENTS</vt:lpstr>
      <vt:lpstr>CLAIM INTAKE – Front OFFICE</vt:lpstr>
      <vt:lpstr>FRONT OFFICE</vt:lpstr>
      <vt:lpstr>FRONT OFFICE</vt:lpstr>
      <vt:lpstr>FRONT OFFICE</vt:lpstr>
      <vt:lpstr>FRONT OFFICE</vt:lpstr>
      <vt:lpstr>FRONT OFFICE</vt:lpstr>
      <vt:lpstr>FRONT OFFICE</vt:lpstr>
      <vt:lpstr>FRONT OFFICE</vt:lpstr>
      <vt:lpstr>FRONT OFFICE</vt:lpstr>
      <vt:lpstr>FRONT OFFICE</vt:lpstr>
      <vt:lpstr>FRONT OFFICE</vt:lpstr>
      <vt:lpstr>CASE WORK – BACK OFFICE</vt:lpstr>
      <vt:lpstr>BACK OFFICE</vt:lpstr>
      <vt:lpstr>BACK OFFICE</vt:lpstr>
      <vt:lpstr>BACK OFFICE</vt:lpstr>
      <vt:lpstr>BACK OFFICE CASE HEADING</vt:lpstr>
      <vt:lpstr>BACK OFFICE CASE ROLL-UP</vt:lpstr>
      <vt:lpstr>BACK OFFICE CASE ASSETS</vt:lpstr>
      <vt:lpstr>BACK OFFICE CASE ASSETS</vt:lpstr>
      <vt:lpstr>BACK OFFICE CASE ASSETS</vt:lpstr>
      <vt:lpstr>BACK OFFICE CASE ASSETS</vt:lpstr>
      <vt:lpstr>BACK OFFICE CASE ASSETS</vt:lpstr>
      <vt:lpstr>BACK OFFICE CASE ASSETS</vt:lpstr>
      <vt:lpstr>BACK OFFICE TABS</vt:lpstr>
      <vt:lpstr>BACK OFFICE TABS</vt:lpstr>
      <vt:lpstr>BACK OFFICE TABS</vt:lpstr>
      <vt:lpstr>BACK OFFICE TABS</vt:lpstr>
      <vt:lpstr>BACK OFFICE TABS</vt:lpstr>
      <vt:lpstr>BACK OFFICE TABS</vt:lpstr>
      <vt:lpstr>PowerPoint Presentation</vt:lpstr>
      <vt:lpstr>Appendix</vt:lpstr>
      <vt:lpstr>APPENDIX COLLECT TASKS</vt:lpstr>
      <vt:lpstr>APPENDIX ENHANCE TASKS</vt:lpstr>
      <vt:lpstr>APPENDIX ANALYZE TASKS</vt:lpstr>
      <vt:lpstr>APPENDIX ANALYZE TASKS</vt:lpstr>
      <vt:lpstr>APPENDIX EXECUTE TASKS</vt:lpstr>
      <vt:lpstr>APPENDIX EXECUTE TASKS</vt:lpstr>
      <vt:lpstr>APPENDIX RESOLVE TASKS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Aafie Somers</dc:creator>
  <cp:lastModifiedBy>Aafie Somers</cp:lastModifiedBy>
  <cp:revision>5</cp:revision>
  <dcterms:created xsi:type="dcterms:W3CDTF">2022-04-25T23:44:40Z</dcterms:created>
  <dcterms:modified xsi:type="dcterms:W3CDTF">2023-02-20T21:26:49Z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0x010100C351323E8B14034B9C3ADB17D624733A</vt:lpwstr>
  </property>
</Properties>
</file>