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sldIdLst>
    <p:sldId id="256" r:id="rId5"/>
    <p:sldId id="270" r:id="rId6"/>
    <p:sldId id="314" r:id="rId7"/>
    <p:sldId id="287" r:id="rId8"/>
    <p:sldId id="313" r:id="rId9"/>
    <p:sldId id="285" r:id="rId10"/>
    <p:sldId id="316" r:id="rId11"/>
    <p:sldId id="296" r:id="rId12"/>
    <p:sldId id="299" r:id="rId13"/>
    <p:sldId id="300" r:id="rId14"/>
    <p:sldId id="288" r:id="rId15"/>
    <p:sldId id="317" r:id="rId16"/>
    <p:sldId id="318" r:id="rId17"/>
    <p:sldId id="319" r:id="rId18"/>
    <p:sldId id="320" r:id="rId19"/>
    <p:sldId id="321" r:id="rId20"/>
    <p:sldId id="322" r:id="rId21"/>
    <p:sldId id="289" r:id="rId22"/>
    <p:sldId id="323" r:id="rId23"/>
    <p:sldId id="324" r:id="rId24"/>
    <p:sldId id="325" r:id="rId25"/>
    <p:sldId id="326" r:id="rId26"/>
    <p:sldId id="327" r:id="rId27"/>
    <p:sldId id="328" r:id="rId28"/>
    <p:sldId id="26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654"/>
    <a:srgbClr val="257B8F"/>
    <a:srgbClr val="6F6868"/>
    <a:srgbClr val="2D9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AC0D23-7BDB-4469-8DF2-BA42D4C852F2}" v="123" dt="2023-02-15T21:40:56.8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5763" autoAdjust="0"/>
  </p:normalViewPr>
  <p:slideViewPr>
    <p:cSldViewPr snapToGrid="0">
      <p:cViewPr>
        <p:scale>
          <a:sx n="100" d="100"/>
          <a:sy n="100" d="100"/>
        </p:scale>
        <p:origin x="912" y="3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116F9-A0B8-4452-BEA3-7D513D0C8D10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2CAAC-AA1C-430B-97A3-82CAD85DF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02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4E578-7ECB-4B34-ADD8-0F37C27D20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59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CAAC-AA1C-430B-97A3-82CAD85DF5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00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CAAC-AA1C-430B-97A3-82CAD85DF5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79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CAAC-AA1C-430B-97A3-82CAD85DF5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87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CAAC-AA1C-430B-97A3-82CAD85DF52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90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CAAC-AA1C-430B-97A3-82CAD85DF52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9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CAAC-AA1C-430B-97A3-82CAD85DF52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50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CAAC-AA1C-430B-97A3-82CAD85DF52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79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CAAC-AA1C-430B-97A3-82CAD85DF5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75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CAAC-AA1C-430B-97A3-82CAD85DF5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96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CAAC-AA1C-430B-97A3-82CAD85DF5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64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CAAC-AA1C-430B-97A3-82CAD85DF5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91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CAAC-AA1C-430B-97A3-82CAD85DF5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02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CAAC-AA1C-430B-97A3-82CAD85DF5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58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CAAC-AA1C-430B-97A3-82CAD85DF5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16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CAAC-AA1C-430B-97A3-82CAD85DF5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2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3815"/>
            <a:ext cx="10753578" cy="113407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1304963"/>
            <a:ext cx="10753578" cy="51140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874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0091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Transition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 rot="10800000">
            <a:off x="-15963" y="-1736"/>
            <a:ext cx="12223926" cy="434071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60959" rIns="60959" anchor="ctr"/>
          <a:lstStyle/>
          <a:p>
            <a:pPr algn="l" defTabSz="912294" rtl="0" hangingPunct="0">
              <a:lnSpc>
                <a:spcPct val="95000"/>
              </a:lnSpc>
              <a:spcBef>
                <a:spcPts val="1334"/>
              </a:spcBef>
            </a:pPr>
            <a:endParaRPr sz="2134">
              <a:solidFill>
                <a:srgbClr val="676767"/>
              </a:solidFill>
              <a:sym typeface="Arial"/>
            </a:endParaRPr>
          </a:p>
        </p:txBody>
      </p:sp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640919" y="648494"/>
            <a:ext cx="10910163" cy="32799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defTabSz="412755">
              <a:lnSpc>
                <a:spcPct val="100000"/>
              </a:lnSpc>
              <a:defRPr sz="4800" cap="all" spc="96">
                <a:solidFill>
                  <a:srgbClr val="FFFFFF"/>
                </a:solidFill>
                <a:latin typeface="Avenir Next LT Pro Demi" panose="020B0704020202020204" pitchFamily="34" charset="0"/>
                <a:ea typeface="Avenir Next LT Pro Demi" panose="020B0704020202020204" pitchFamily="34" charset="0"/>
                <a:cs typeface="Avenir Next LT Pro Demi" panose="020B0704020202020204" pitchFamily="34" charset="0"/>
                <a:sym typeface="Helvetica Neue Thin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95" name="image5.png"/>
          <p:cNvPicPr>
            <a:picLocks noChangeAspect="1"/>
          </p:cNvPicPr>
          <p:nvPr/>
        </p:nvPicPr>
        <p:blipFill>
          <a:blip r:embed="rId2">
            <a:alphaModFix amt="19768"/>
          </a:blip>
          <a:stretch>
            <a:fillRect/>
          </a:stretch>
        </p:blipFill>
        <p:spPr>
          <a:xfrm rot="5400000">
            <a:off x="889877" y="4282934"/>
            <a:ext cx="497914" cy="9958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7011891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Transition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 rot="10800000">
            <a:off x="-15963" y="-1736"/>
            <a:ext cx="12223926" cy="4340719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60959" rIns="60959" anchor="ctr"/>
          <a:lstStyle/>
          <a:p>
            <a:pPr algn="l" defTabSz="912294" rtl="0" hangingPunct="0">
              <a:lnSpc>
                <a:spcPct val="95000"/>
              </a:lnSpc>
              <a:spcBef>
                <a:spcPts val="1334"/>
              </a:spcBef>
            </a:pPr>
            <a:endParaRPr sz="2134">
              <a:solidFill>
                <a:srgbClr val="676767"/>
              </a:solidFill>
              <a:sym typeface="Arial"/>
            </a:endParaRPr>
          </a:p>
        </p:txBody>
      </p:sp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640919" y="648494"/>
            <a:ext cx="10910163" cy="32799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defTabSz="412755">
              <a:lnSpc>
                <a:spcPct val="100000"/>
              </a:lnSpc>
              <a:defRPr sz="4800" cap="all" spc="96">
                <a:solidFill>
                  <a:srgbClr val="FFFFFF"/>
                </a:solidFill>
                <a:latin typeface="Avenir Next LT Pro Demi" panose="020B0704020202020204" pitchFamily="34" charset="0"/>
                <a:ea typeface="Avenir Next LT Pro Demi" panose="020B0704020202020204" pitchFamily="34" charset="0"/>
                <a:cs typeface="Avenir Next LT Pro Demi" panose="020B0704020202020204" pitchFamily="34" charset="0"/>
                <a:sym typeface="Helvetica Neue Thin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95" name="image5.png"/>
          <p:cNvPicPr>
            <a:picLocks noChangeAspect="1"/>
          </p:cNvPicPr>
          <p:nvPr/>
        </p:nvPicPr>
        <p:blipFill>
          <a:blip r:embed="rId2">
            <a:alphaModFix amt="19768"/>
          </a:blip>
          <a:stretch>
            <a:fillRect/>
          </a:stretch>
        </p:blipFill>
        <p:spPr>
          <a:xfrm rot="5400000">
            <a:off x="889877" y="4282934"/>
            <a:ext cx="497914" cy="9958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0606387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_Transition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 rot="10800000">
            <a:off x="-15963" y="-1736"/>
            <a:ext cx="12223926" cy="434071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60959" rIns="60959" anchor="ctr"/>
          <a:lstStyle/>
          <a:p>
            <a:pPr algn="l" defTabSz="912294" rtl="0" hangingPunct="0">
              <a:lnSpc>
                <a:spcPct val="95000"/>
              </a:lnSpc>
              <a:spcBef>
                <a:spcPts val="1334"/>
              </a:spcBef>
            </a:pPr>
            <a:endParaRPr sz="2134">
              <a:solidFill>
                <a:srgbClr val="676767"/>
              </a:solidFill>
              <a:sym typeface="Arial"/>
            </a:endParaRPr>
          </a:p>
        </p:txBody>
      </p:sp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640919" y="648494"/>
            <a:ext cx="10910163" cy="32799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defTabSz="412755">
              <a:lnSpc>
                <a:spcPct val="100000"/>
              </a:lnSpc>
              <a:defRPr sz="4800" cap="all" spc="96">
                <a:solidFill>
                  <a:srgbClr val="FFFFFF"/>
                </a:solidFill>
                <a:latin typeface="Avenir Next LT Pro Demi" panose="020B0704020202020204" pitchFamily="34" charset="0"/>
                <a:ea typeface="Avenir Next LT Pro Demi" panose="020B0704020202020204" pitchFamily="34" charset="0"/>
                <a:cs typeface="Avenir Next LT Pro Demi" panose="020B0704020202020204" pitchFamily="34" charset="0"/>
                <a:sym typeface="Helvetica Neue Thin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95" name="image5.png"/>
          <p:cNvPicPr>
            <a:picLocks noChangeAspect="1"/>
          </p:cNvPicPr>
          <p:nvPr/>
        </p:nvPicPr>
        <p:blipFill>
          <a:blip r:embed="rId2">
            <a:alphaModFix amt="19768"/>
          </a:blip>
          <a:stretch>
            <a:fillRect/>
          </a:stretch>
        </p:blipFill>
        <p:spPr>
          <a:xfrm rot="5400000">
            <a:off x="889877" y="4282934"/>
            <a:ext cx="497914" cy="9958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7628242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2127" y="5747657"/>
            <a:ext cx="11485266" cy="9847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AA75095-9C0A-4EA5-B37F-6D788A09D7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105" y="2315266"/>
            <a:ext cx="6883790" cy="222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43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42CDF84-74CF-4015-99AE-85E2AE145D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72" y="1647274"/>
            <a:ext cx="6659855" cy="21550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6FADB2-1AA9-4E76-A8C4-195BF773696A}"/>
              </a:ext>
            </a:extLst>
          </p:cNvPr>
          <p:cNvSpPr/>
          <p:nvPr/>
        </p:nvSpPr>
        <p:spPr>
          <a:xfrm>
            <a:off x="1" y="374373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accent3">
                    <a:lumMod val="75000"/>
                  </a:schemeClr>
                </a:solidFill>
                <a:latin typeface="Athelas" panose="02000503000000020003" pitchFamily="2" charset="0"/>
              </a:rPr>
              <a:t>WWW.QUAVO.COM</a:t>
            </a:r>
          </a:p>
        </p:txBody>
      </p:sp>
    </p:spTree>
    <p:extLst>
      <p:ext uri="{BB962C8B-B14F-4D97-AF65-F5344CB8AC3E}">
        <p14:creationId xmlns:p14="http://schemas.microsoft.com/office/powerpoint/2010/main" val="1064327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374373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accent3">
                    <a:lumMod val="75000"/>
                  </a:schemeClr>
                </a:solidFill>
                <a:latin typeface="Athelas" panose="02000503000000020003" pitchFamily="2" charset="0"/>
              </a:rPr>
              <a:t>WWW.QUAVO.COM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759CB95-31DF-4789-8FBA-DA4B09B59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72" y="1647274"/>
            <a:ext cx="6659855" cy="215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2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5790620"/>
            <a:ext cx="12192000" cy="1081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3306"/>
            <a:ext cx="10522634" cy="59189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3421" y="3371859"/>
            <a:ext cx="8328580" cy="127013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4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3421" y="4920938"/>
            <a:ext cx="8328580" cy="165576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863420" y="4764210"/>
            <a:ext cx="7808408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7A6AD37-5153-457E-9CFB-C79740E7DD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755" y="1261821"/>
            <a:ext cx="5097390" cy="164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8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5790620"/>
            <a:ext cx="12192000" cy="1081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84738"/>
            <a:ext cx="13968045" cy="78570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82683" y="4025093"/>
            <a:ext cx="7357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accent3">
                    <a:lumMod val="75000"/>
                  </a:schemeClr>
                </a:solidFill>
                <a:latin typeface="Athelas" panose="02000503000000020003" pitchFamily="2" charset="0"/>
              </a:rPr>
              <a:t>WWW.QUAVO.COM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659AF29-B94E-4512-B993-22975D13E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863" y="1639491"/>
            <a:ext cx="6686045" cy="216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2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-brand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5790620"/>
            <a:ext cx="12192000" cy="1081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63420" y="4764210"/>
            <a:ext cx="7808408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58645" y="1443055"/>
            <a:ext cx="0" cy="521212"/>
          </a:xfrm>
          <a:prstGeom prst="line">
            <a:avLst/>
          </a:prstGeom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018"/>
            <a:ext cx="10522634" cy="591898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3F1E808-B3BD-4E2D-AB7A-EC882B07A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753" y="1188531"/>
            <a:ext cx="3183925" cy="1030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3420" y="3371859"/>
            <a:ext cx="8413245" cy="127013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4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3420" y="4920938"/>
            <a:ext cx="8413245" cy="165576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717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5790620"/>
            <a:ext cx="12192000" cy="1081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778755" y="4764210"/>
            <a:ext cx="7808408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4313"/>
            <a:ext cx="9258622" cy="5207975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C61F418-604D-40AF-BEDE-DCAB87A2DB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755" y="1261821"/>
            <a:ext cx="5097390" cy="1649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8755" y="3371859"/>
            <a:ext cx="8413245" cy="127013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4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8755" y="4892802"/>
            <a:ext cx="8413245" cy="165576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304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893733"/>
            <a:ext cx="1225296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03"/>
          <a:stretch/>
        </p:blipFill>
        <p:spPr>
          <a:xfrm>
            <a:off x="2726268" y="-15375"/>
            <a:ext cx="9526692" cy="6890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800" y="475489"/>
            <a:ext cx="6756400" cy="37747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00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503336"/>
            <a:ext cx="6756400" cy="1655762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123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4893733"/>
            <a:ext cx="121920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66"/>
          <a:stretch/>
        </p:blipFill>
        <p:spPr>
          <a:xfrm>
            <a:off x="8707902" y="-15375"/>
            <a:ext cx="3484098" cy="68903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0" y="-15375"/>
            <a:ext cx="11562050" cy="6890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6400" y="643467"/>
            <a:ext cx="8686800" cy="360679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60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6400" y="4435603"/>
            <a:ext cx="8686800" cy="1655762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282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33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12748"/>
            <a:ext cx="12192000" cy="388920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371155"/>
            <a:ext cx="12192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323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44966"/>
            <a:ext cx="10515600" cy="1134068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Avenir Next LT Pro Demi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285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1307641"/>
            <a:ext cx="10872057" cy="4946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54" b="23034"/>
          <a:stretch/>
        </p:blipFill>
        <p:spPr>
          <a:xfrm>
            <a:off x="0" y="6778476"/>
            <a:ext cx="12198096" cy="81634"/>
          </a:xfrm>
          <a:prstGeom prst="rect">
            <a:avLst/>
          </a:prstGeom>
        </p:spPr>
      </p:pic>
      <p:sp>
        <p:nvSpPr>
          <p:cNvPr id="27" name="Title Placeholder 26"/>
          <p:cNvSpPr>
            <a:spLocks noGrp="1"/>
          </p:cNvSpPr>
          <p:nvPr>
            <p:ph type="title"/>
          </p:nvPr>
        </p:nvSpPr>
        <p:spPr>
          <a:xfrm>
            <a:off x="838200" y="133610"/>
            <a:ext cx="10872056" cy="11676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A63EAF9-CD0E-470F-B9F7-98763E36981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629" y="6407867"/>
            <a:ext cx="912204" cy="29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5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chemeClr val="tx1">
              <a:lumMod val="65000"/>
              <a:lumOff val="35000"/>
            </a:schemeClr>
          </a:solidFill>
          <a:latin typeface="AvenirNext LT Pro Regular" panose="020B05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fontAlgn="base" latinLnBrk="0" hangingPunct="1">
        <a:lnSpc>
          <a:spcPct val="9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Font typeface="Arial" panose="020B0604020202020204" pitchFamily="34" charset="0"/>
        <a:buChar char="•"/>
        <a:defRPr lang="en-US" sz="2800" kern="1200" dirty="0" smtClean="0">
          <a:solidFill>
            <a:schemeClr val="tx1">
              <a:lumMod val="65000"/>
              <a:lumOff val="35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1pPr>
      <a:lvl2pPr marL="685800" indent="-228600" algn="l" defTabSz="914400" rtl="0" eaLnBrk="1" fontAlgn="base" latinLnBrk="0" hangingPunct="1">
        <a:lnSpc>
          <a:spcPct val="90000"/>
        </a:lnSpc>
        <a:spcBef>
          <a:spcPts val="500"/>
        </a:spcBef>
        <a:buClr>
          <a:schemeClr val="tx2">
            <a:lumMod val="50000"/>
            <a:lumOff val="50000"/>
          </a:schemeClr>
        </a:buClr>
        <a:buFont typeface="Arial" panose="020B0604020202020204" pitchFamily="34" charset="0"/>
        <a:buChar char="•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2pPr>
      <a:lvl3pPr marL="1143000" indent="-228600" algn="l" defTabSz="914400" rtl="0" eaLnBrk="1" fontAlgn="base" latinLnBrk="0" hangingPunct="1">
        <a:lnSpc>
          <a:spcPct val="90000"/>
        </a:lnSpc>
        <a:spcBef>
          <a:spcPts val="500"/>
        </a:spcBef>
        <a:buClr>
          <a:schemeClr val="tx2">
            <a:lumMod val="50000"/>
            <a:lumOff val="50000"/>
          </a:schemeClr>
        </a:buClr>
        <a:buFont typeface="Arial" panose="020B0604020202020204" pitchFamily="34" charset="0"/>
        <a:buChar char="•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3pPr>
      <a:lvl4pPr marL="1600200" indent="-228600" algn="l" defTabSz="914400" rtl="0" eaLnBrk="1" fontAlgn="base" latinLnBrk="0" hangingPunct="1">
        <a:lnSpc>
          <a:spcPct val="90000"/>
        </a:lnSpc>
        <a:spcBef>
          <a:spcPts val="500"/>
        </a:spcBef>
        <a:buClr>
          <a:schemeClr val="tx2">
            <a:lumMod val="50000"/>
            <a:lumOff val="50000"/>
          </a:schemeClr>
        </a:buClr>
        <a:buFont typeface="Arial" panose="020B0604020202020204" pitchFamily="34" charset="0"/>
        <a:buChar char="•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4pPr>
      <a:lvl5pPr marL="2057400" indent="-228600" algn="l" defTabSz="914400" rtl="0" eaLnBrk="1" fontAlgn="base" latinLnBrk="0" hangingPunct="1">
        <a:lnSpc>
          <a:spcPct val="90000"/>
        </a:lnSpc>
        <a:spcBef>
          <a:spcPts val="500"/>
        </a:spcBef>
        <a:buClr>
          <a:schemeClr val="tx2">
            <a:lumMod val="50000"/>
            <a:lumOff val="50000"/>
          </a:schemeClr>
        </a:buClr>
        <a:buFont typeface="Arial" panose="020B0604020202020204" pitchFamily="34" charset="0"/>
        <a:buChar char="•"/>
        <a:defRPr lang="en-US" sz="2000" kern="1200" dirty="0">
          <a:solidFill>
            <a:schemeClr val="tx1">
              <a:lumMod val="65000"/>
              <a:lumOff val="35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18" Type="http://schemas.openxmlformats.org/officeDocument/2006/relationships/image" Target="../media/image38.png"/><Relationship Id="rId3" Type="http://schemas.openxmlformats.org/officeDocument/2006/relationships/image" Target="../media/image23.svg"/><Relationship Id="rId21" Type="http://schemas.openxmlformats.org/officeDocument/2006/relationships/image" Target="../media/image41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17" Type="http://schemas.openxmlformats.org/officeDocument/2006/relationships/image" Target="../media/image37.sv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5" Type="http://schemas.openxmlformats.org/officeDocument/2006/relationships/image" Target="../media/image35.svg"/><Relationship Id="rId10" Type="http://schemas.openxmlformats.org/officeDocument/2006/relationships/image" Target="../media/image30.png"/><Relationship Id="rId19" Type="http://schemas.openxmlformats.org/officeDocument/2006/relationships/image" Target="../media/image39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18" Type="http://schemas.openxmlformats.org/officeDocument/2006/relationships/image" Target="../media/image38.png"/><Relationship Id="rId3" Type="http://schemas.openxmlformats.org/officeDocument/2006/relationships/image" Target="../media/image23.svg"/><Relationship Id="rId21" Type="http://schemas.openxmlformats.org/officeDocument/2006/relationships/image" Target="../media/image41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17" Type="http://schemas.openxmlformats.org/officeDocument/2006/relationships/image" Target="../media/image37.sv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5" Type="http://schemas.openxmlformats.org/officeDocument/2006/relationships/image" Target="../media/image35.svg"/><Relationship Id="rId10" Type="http://schemas.openxmlformats.org/officeDocument/2006/relationships/image" Target="../media/image30.png"/><Relationship Id="rId19" Type="http://schemas.openxmlformats.org/officeDocument/2006/relationships/image" Target="../media/image39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18" Type="http://schemas.openxmlformats.org/officeDocument/2006/relationships/image" Target="../media/image38.png"/><Relationship Id="rId3" Type="http://schemas.openxmlformats.org/officeDocument/2006/relationships/image" Target="../media/image23.svg"/><Relationship Id="rId21" Type="http://schemas.openxmlformats.org/officeDocument/2006/relationships/image" Target="../media/image41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17" Type="http://schemas.openxmlformats.org/officeDocument/2006/relationships/image" Target="../media/image37.sv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5" Type="http://schemas.openxmlformats.org/officeDocument/2006/relationships/image" Target="../media/image35.svg"/><Relationship Id="rId10" Type="http://schemas.openxmlformats.org/officeDocument/2006/relationships/image" Target="../media/image30.png"/><Relationship Id="rId19" Type="http://schemas.openxmlformats.org/officeDocument/2006/relationships/image" Target="../media/image39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5B3D6-D6EE-4C14-9405-1A797FF9CE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Life of a Dispute in QFD</a:t>
            </a:r>
          </a:p>
        </p:txBody>
      </p:sp>
    </p:spTree>
    <p:extLst>
      <p:ext uri="{BB962C8B-B14F-4D97-AF65-F5344CB8AC3E}">
        <p14:creationId xmlns:p14="http://schemas.microsoft.com/office/powerpoint/2010/main" val="1679726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 Demi"/>
                <a:cs typeface="Arial"/>
              </a:rPr>
              <a:t>THE LIFECYCLE</a:t>
            </a:r>
            <a:br>
              <a:rPr lang="en-US" dirty="0"/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/>
                <a:cs typeface="Arial"/>
              </a:rPr>
              <a:t>ASSIGNMENTS IN THE WORKFLOW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Next LT Pro Demi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D53F53-3143-3338-B9D2-50DF60651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85985"/>
            <a:ext cx="6537960" cy="9780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CC5F71-07A3-7D14-A6CE-A9EE41078961}"/>
              </a:ext>
            </a:extLst>
          </p:cNvPr>
          <p:cNvSpPr txBox="1"/>
          <p:nvPr/>
        </p:nvSpPr>
        <p:spPr>
          <a:xfrm>
            <a:off x="838200" y="2574588"/>
            <a:ext cx="9755038" cy="34778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Recovery: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If manual submission of the chargeback is needed, the analyst will complete the task in an external system. </a:t>
            </a:r>
          </a:p>
          <a:p>
            <a:pPr marL="342900" indent="-342900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Account Maintenance: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If the block and reissue card workflow fails, the analyst will complete the task in an external system. </a:t>
            </a:r>
          </a:p>
          <a:p>
            <a:pPr marL="342900" indent="-342900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Fee Maintenance: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The analyst will review account fees and tie them to the associated disputed charge, where applicable. </a:t>
            </a:r>
          </a:p>
          <a:p>
            <a:pPr marL="342900" indent="-342900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Accounting: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If a manual accounting adjustment needs to be completed, the analyst will process the adjustment in an external system.</a:t>
            </a:r>
          </a:p>
        </p:txBody>
      </p:sp>
    </p:spTree>
    <p:extLst>
      <p:ext uri="{BB962C8B-B14F-4D97-AF65-F5344CB8AC3E}">
        <p14:creationId xmlns:p14="http://schemas.microsoft.com/office/powerpoint/2010/main" val="4294454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05726-D72A-1537-D2B9-67DE834FC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 DISPUTES</a:t>
            </a:r>
          </a:p>
        </p:txBody>
      </p:sp>
    </p:spTree>
    <p:extLst>
      <p:ext uri="{BB962C8B-B14F-4D97-AF65-F5344CB8AC3E}">
        <p14:creationId xmlns:p14="http://schemas.microsoft.com/office/powerpoint/2010/main" val="65285116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85D1CE1-C205-5B6C-B11C-3BAFC37DA347}"/>
              </a:ext>
            </a:extLst>
          </p:cNvPr>
          <p:cNvSpPr/>
          <p:nvPr/>
        </p:nvSpPr>
        <p:spPr>
          <a:xfrm>
            <a:off x="9007965" y="4230322"/>
            <a:ext cx="1932317" cy="848264"/>
          </a:xfrm>
          <a:prstGeom prst="roundRect">
            <a:avLst/>
          </a:prstGeom>
          <a:solidFill>
            <a:srgbClr val="1F2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F01895A-CD69-85D0-51E0-67AAC4660018}"/>
              </a:ext>
            </a:extLst>
          </p:cNvPr>
          <p:cNvSpPr/>
          <p:nvPr/>
        </p:nvSpPr>
        <p:spPr>
          <a:xfrm>
            <a:off x="5285774" y="4230321"/>
            <a:ext cx="1932317" cy="84826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D0A593E-586A-2F21-19BA-A319B6F533BA}"/>
              </a:ext>
            </a:extLst>
          </p:cNvPr>
          <p:cNvSpPr/>
          <p:nvPr/>
        </p:nvSpPr>
        <p:spPr>
          <a:xfrm>
            <a:off x="5009881" y="1707854"/>
            <a:ext cx="2241135" cy="8482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B9DF830-226B-8404-5101-1B332006880C}"/>
              </a:ext>
            </a:extLst>
          </p:cNvPr>
          <p:cNvSpPr/>
          <p:nvPr/>
        </p:nvSpPr>
        <p:spPr>
          <a:xfrm>
            <a:off x="1272218" y="1722192"/>
            <a:ext cx="1932317" cy="8482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 Demi"/>
                <a:cs typeface="Arial"/>
              </a:rPr>
              <a:t>THE LIFECYCLE</a:t>
            </a:r>
            <a:br>
              <a:rPr lang="en-US" dirty="0"/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/>
                <a:cs typeface="Arial"/>
              </a:rPr>
              <a:t>STAGES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Next LT Pro Demi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D1A1D3-07B0-AA1C-D796-B5DB253A518D}"/>
              </a:ext>
            </a:extLst>
          </p:cNvPr>
          <p:cNvSpPr txBox="1"/>
          <p:nvPr/>
        </p:nvSpPr>
        <p:spPr>
          <a:xfrm>
            <a:off x="1395863" y="1946269"/>
            <a:ext cx="16850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Claim Intake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C46BBB-DF76-2E99-78B1-BDBA7BF43F21}"/>
              </a:ext>
            </a:extLst>
          </p:cNvPr>
          <p:cNvSpPr txBox="1"/>
          <p:nvPr/>
        </p:nvSpPr>
        <p:spPr>
          <a:xfrm>
            <a:off x="5042656" y="1778044"/>
            <a:ext cx="220836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Documentation (WSUD)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84983-39BC-3470-DA70-B499C3F41ABB}"/>
              </a:ext>
            </a:extLst>
          </p:cNvPr>
          <p:cNvSpPr txBox="1"/>
          <p:nvPr/>
        </p:nvSpPr>
        <p:spPr>
          <a:xfrm>
            <a:off x="5442487" y="4300510"/>
            <a:ext cx="161888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Provisional Credit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BFEEEC-7C26-919E-1FAF-CC272E529DBB}"/>
              </a:ext>
            </a:extLst>
          </p:cNvPr>
          <p:cNvSpPr txBox="1"/>
          <p:nvPr/>
        </p:nvSpPr>
        <p:spPr>
          <a:xfrm>
            <a:off x="9040741" y="4300511"/>
            <a:ext cx="186676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Process Return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E60F8E9-40D1-B2C1-7072-3268874C4706}"/>
              </a:ext>
            </a:extLst>
          </p:cNvPr>
          <p:cNvSpPr/>
          <p:nvPr/>
        </p:nvSpPr>
        <p:spPr>
          <a:xfrm>
            <a:off x="1256805" y="4185593"/>
            <a:ext cx="1932317" cy="84826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4C90BD-7EEC-9A4E-93F9-C91479BA6EAC}"/>
              </a:ext>
            </a:extLst>
          </p:cNvPr>
          <p:cNvSpPr txBox="1"/>
          <p:nvPr/>
        </p:nvSpPr>
        <p:spPr>
          <a:xfrm>
            <a:off x="1413518" y="4409670"/>
            <a:ext cx="161888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Paid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B0782AC-8698-9210-07AF-753F1754DA65}"/>
              </a:ext>
            </a:extLst>
          </p:cNvPr>
          <p:cNvSpPr/>
          <p:nvPr/>
        </p:nvSpPr>
        <p:spPr>
          <a:xfrm>
            <a:off x="1256805" y="5260679"/>
            <a:ext cx="1932317" cy="84826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F016E1-2E77-A47F-D2EE-B3E4B8A3DAC6}"/>
              </a:ext>
            </a:extLst>
          </p:cNvPr>
          <p:cNvSpPr txBox="1"/>
          <p:nvPr/>
        </p:nvSpPr>
        <p:spPr>
          <a:xfrm>
            <a:off x="1413518" y="5484756"/>
            <a:ext cx="161888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Denied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04F57C-7379-C4AC-1A0C-B1F153B9F749}"/>
              </a:ext>
            </a:extLst>
          </p:cNvPr>
          <p:cNvSpPr/>
          <p:nvPr/>
        </p:nvSpPr>
        <p:spPr>
          <a:xfrm>
            <a:off x="1019175" y="1453062"/>
            <a:ext cx="2415396" cy="1317449"/>
          </a:xfrm>
          <a:prstGeom prst="rect">
            <a:avLst/>
          </a:prstGeom>
          <a:noFill/>
          <a:ln w="57150">
            <a:solidFill>
              <a:srgbClr val="1F26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0F973F-CCE9-472F-8341-EA8F60D70A29}"/>
              </a:ext>
            </a:extLst>
          </p:cNvPr>
          <p:cNvSpPr/>
          <p:nvPr/>
        </p:nvSpPr>
        <p:spPr>
          <a:xfrm>
            <a:off x="4762298" y="1453481"/>
            <a:ext cx="2736301" cy="1317449"/>
          </a:xfrm>
          <a:prstGeom prst="rect">
            <a:avLst/>
          </a:prstGeom>
          <a:noFill/>
          <a:ln w="57150">
            <a:solidFill>
              <a:srgbClr val="257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33C64B-32E4-D5BE-65A1-7485421ABC99}"/>
              </a:ext>
            </a:extLst>
          </p:cNvPr>
          <p:cNvSpPr/>
          <p:nvPr/>
        </p:nvSpPr>
        <p:spPr>
          <a:xfrm>
            <a:off x="1015264" y="3992386"/>
            <a:ext cx="2415396" cy="2265598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2F33B782-6204-EDA0-B898-E4F6154C3A7E}"/>
              </a:ext>
            </a:extLst>
          </p:cNvPr>
          <p:cNvSpPr/>
          <p:nvPr/>
        </p:nvSpPr>
        <p:spPr>
          <a:xfrm>
            <a:off x="3654931" y="1765353"/>
            <a:ext cx="871267" cy="72057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2FBA446-39EB-BCF6-9ABB-8BB64E48FBF2}"/>
              </a:ext>
            </a:extLst>
          </p:cNvPr>
          <p:cNvSpPr/>
          <p:nvPr/>
        </p:nvSpPr>
        <p:spPr>
          <a:xfrm>
            <a:off x="7713133" y="4330643"/>
            <a:ext cx="871267" cy="72057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230A52FC-27CB-FD6E-D794-63CDF93BEEC5}"/>
              </a:ext>
            </a:extLst>
          </p:cNvPr>
          <p:cNvSpPr/>
          <p:nvPr/>
        </p:nvSpPr>
        <p:spPr>
          <a:xfrm rot="10800000">
            <a:off x="3705113" y="5547770"/>
            <a:ext cx="6440543" cy="720578"/>
          </a:xfrm>
          <a:prstGeom prst="rightArrow">
            <a:avLst/>
          </a:prstGeom>
          <a:solidFill>
            <a:srgbClr val="1F2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FCDAFF3-CC97-6B16-E610-6FB898E1336C}"/>
              </a:ext>
            </a:extLst>
          </p:cNvPr>
          <p:cNvSpPr/>
          <p:nvPr/>
        </p:nvSpPr>
        <p:spPr>
          <a:xfrm>
            <a:off x="9802587" y="5484756"/>
            <a:ext cx="343069" cy="601019"/>
          </a:xfrm>
          <a:prstGeom prst="rect">
            <a:avLst/>
          </a:prstGeom>
          <a:solidFill>
            <a:srgbClr val="1F2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DB2762BD-82DD-BA4E-FBEE-CF7B70230866}"/>
              </a:ext>
            </a:extLst>
          </p:cNvPr>
          <p:cNvSpPr/>
          <p:nvPr/>
        </p:nvSpPr>
        <p:spPr>
          <a:xfrm rot="5400000">
            <a:off x="5694814" y="3021370"/>
            <a:ext cx="871267" cy="72057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B8D349-7770-ACB7-8550-CD3131343E95}"/>
              </a:ext>
            </a:extLst>
          </p:cNvPr>
          <p:cNvSpPr/>
          <p:nvPr/>
        </p:nvSpPr>
        <p:spPr>
          <a:xfrm>
            <a:off x="5042656" y="3992386"/>
            <a:ext cx="2415396" cy="1317449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DD8A0E-84F0-67FE-F391-1AA94661FF0F}"/>
              </a:ext>
            </a:extLst>
          </p:cNvPr>
          <p:cNvSpPr/>
          <p:nvPr/>
        </p:nvSpPr>
        <p:spPr>
          <a:xfrm>
            <a:off x="8752884" y="3992386"/>
            <a:ext cx="2415396" cy="1317449"/>
          </a:xfrm>
          <a:prstGeom prst="rect">
            <a:avLst/>
          </a:prstGeom>
          <a:noFill/>
          <a:ln w="57150">
            <a:solidFill>
              <a:srgbClr val="1F26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3B1FAA0-D742-55A0-84CE-32FDC012D565}"/>
              </a:ext>
            </a:extLst>
          </p:cNvPr>
          <p:cNvSpPr/>
          <p:nvPr/>
        </p:nvSpPr>
        <p:spPr>
          <a:xfrm rot="10800000">
            <a:off x="3705115" y="4330643"/>
            <a:ext cx="871267" cy="72057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93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 Demi"/>
                <a:cs typeface="Arial"/>
              </a:rPr>
              <a:t>THE LIFECYCLE</a:t>
            </a:r>
            <a:br>
              <a:rPr lang="en-US" dirty="0"/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/>
                <a:cs typeface="Arial"/>
              </a:rPr>
              <a:t>STAGES IN QFD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Next LT Pro Demi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C1038A-FBC0-3821-E94B-DBBC55D50C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23" r="1117"/>
          <a:stretch/>
        </p:blipFill>
        <p:spPr>
          <a:xfrm>
            <a:off x="983411" y="1646773"/>
            <a:ext cx="9885872" cy="46386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13BD328-7E6E-2E68-96A6-161FF6A4C92E}"/>
              </a:ext>
            </a:extLst>
          </p:cNvPr>
          <p:cNvGrpSpPr/>
          <p:nvPr/>
        </p:nvGrpSpPr>
        <p:grpSpPr>
          <a:xfrm>
            <a:off x="1128624" y="2381219"/>
            <a:ext cx="1561381" cy="704062"/>
            <a:chOff x="1232140" y="2356722"/>
            <a:chExt cx="1561381" cy="70406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D80C68B-F207-B061-804B-A3414891F6B6}"/>
                </a:ext>
              </a:extLst>
            </p:cNvPr>
            <p:cNvSpPr/>
            <p:nvPr/>
          </p:nvSpPr>
          <p:spPr>
            <a:xfrm>
              <a:off x="1232140" y="2356722"/>
              <a:ext cx="1561381" cy="70406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6B9574-C928-6CE7-E800-FFC184830DDA}"/>
                </a:ext>
              </a:extLst>
            </p:cNvPr>
            <p:cNvSpPr txBox="1"/>
            <p:nvPr/>
          </p:nvSpPr>
          <p:spPr>
            <a:xfrm>
              <a:off x="1325017" y="2561425"/>
              <a:ext cx="137562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  <a:latin typeface="Avenir Next LT Pro Demi" panose="020B0704020202020204" pitchFamily="34" charset="0"/>
                  <a:ea typeface="Arial" charset="0"/>
                  <a:cs typeface="Arial" charset="0"/>
                </a:rPr>
                <a:t>Claim Intake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16672D5-08F1-5D60-4E3A-B65426884927}"/>
              </a:ext>
            </a:extLst>
          </p:cNvPr>
          <p:cNvGrpSpPr/>
          <p:nvPr/>
        </p:nvGrpSpPr>
        <p:grpSpPr>
          <a:xfrm>
            <a:off x="3071633" y="2385604"/>
            <a:ext cx="1767067" cy="704062"/>
            <a:chOff x="5663243" y="2344265"/>
            <a:chExt cx="1561381" cy="70406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6843E1B-6A89-D350-7CFC-01B60D67E136}"/>
                </a:ext>
              </a:extLst>
            </p:cNvPr>
            <p:cNvSpPr/>
            <p:nvPr/>
          </p:nvSpPr>
          <p:spPr>
            <a:xfrm>
              <a:off x="5663243" y="2344265"/>
              <a:ext cx="1561381" cy="70406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7F8FF4-AA91-C106-2787-7EDC2318B25B}"/>
                </a:ext>
              </a:extLst>
            </p:cNvPr>
            <p:cNvSpPr txBox="1"/>
            <p:nvPr/>
          </p:nvSpPr>
          <p:spPr>
            <a:xfrm>
              <a:off x="5684808" y="2416365"/>
              <a:ext cx="151824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  <a:latin typeface="Avenir Next LT Pro Demi" panose="020B0704020202020204" pitchFamily="34" charset="0"/>
                  <a:ea typeface="Arial" charset="0"/>
                  <a:cs typeface="Arial" charset="0"/>
                </a:rPr>
                <a:t>Documentation (WSUD)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25FC231-A495-982D-671D-09D9BB42BECD}"/>
              </a:ext>
            </a:extLst>
          </p:cNvPr>
          <p:cNvGrpSpPr/>
          <p:nvPr/>
        </p:nvGrpSpPr>
        <p:grpSpPr>
          <a:xfrm>
            <a:off x="9596886" y="2381219"/>
            <a:ext cx="1272397" cy="704062"/>
            <a:chOff x="9803920" y="2344265"/>
            <a:chExt cx="1561381" cy="70406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FD9A5AA-5E67-5750-A9BF-931DBEBC604E}"/>
                </a:ext>
              </a:extLst>
            </p:cNvPr>
            <p:cNvSpPr/>
            <p:nvPr/>
          </p:nvSpPr>
          <p:spPr>
            <a:xfrm>
              <a:off x="9803920" y="2344265"/>
              <a:ext cx="1561381" cy="70406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53432B-9180-AB19-A49C-DA645EDC1236}"/>
                </a:ext>
              </a:extLst>
            </p:cNvPr>
            <p:cNvSpPr txBox="1"/>
            <p:nvPr/>
          </p:nvSpPr>
          <p:spPr>
            <a:xfrm>
              <a:off x="10184369" y="2549090"/>
              <a:ext cx="80047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  <a:latin typeface="Avenir Next LT Pro Demi" panose="020B0704020202020204" pitchFamily="34" charset="0"/>
                  <a:ea typeface="Arial" charset="0"/>
                  <a:cs typeface="Arial" charset="0"/>
                </a:rPr>
                <a:t>Paid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2BAADE-817C-9BA7-B87B-3FD106CAD77F}"/>
              </a:ext>
            </a:extLst>
          </p:cNvPr>
          <p:cNvGrpSpPr/>
          <p:nvPr/>
        </p:nvGrpSpPr>
        <p:grpSpPr>
          <a:xfrm>
            <a:off x="9596886" y="3386032"/>
            <a:ext cx="1272397" cy="704062"/>
            <a:chOff x="9803920" y="3419351"/>
            <a:chExt cx="1561381" cy="70406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1B89237-734D-E3EB-6CF3-534EB0C6C5F4}"/>
                </a:ext>
              </a:extLst>
            </p:cNvPr>
            <p:cNvSpPr/>
            <p:nvPr/>
          </p:nvSpPr>
          <p:spPr>
            <a:xfrm>
              <a:off x="9803920" y="3419351"/>
              <a:ext cx="1561381" cy="70406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2463A7-00B1-2560-164A-DD0FB2879CA0}"/>
                </a:ext>
              </a:extLst>
            </p:cNvPr>
            <p:cNvSpPr txBox="1"/>
            <p:nvPr/>
          </p:nvSpPr>
          <p:spPr>
            <a:xfrm>
              <a:off x="10027246" y="3602105"/>
              <a:ext cx="111471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  <a:latin typeface="Avenir Next LT Pro Demi" panose="020B0704020202020204" pitchFamily="34" charset="0"/>
                  <a:ea typeface="Arial" charset="0"/>
                  <a:cs typeface="Arial" charset="0"/>
                </a:rPr>
                <a:t>Denied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6462AA2-F0EE-F864-F14B-031F47A74F11}"/>
              </a:ext>
            </a:extLst>
          </p:cNvPr>
          <p:cNvGrpSpPr/>
          <p:nvPr/>
        </p:nvGrpSpPr>
        <p:grpSpPr>
          <a:xfrm>
            <a:off x="5340869" y="2398060"/>
            <a:ext cx="1561381" cy="704062"/>
            <a:chOff x="7808341" y="2344265"/>
            <a:chExt cx="1561381" cy="704062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911908D-A4F8-60D1-B994-C7F4F1D14F69}"/>
                </a:ext>
              </a:extLst>
            </p:cNvPr>
            <p:cNvSpPr/>
            <p:nvPr/>
          </p:nvSpPr>
          <p:spPr>
            <a:xfrm>
              <a:off x="7808341" y="2344265"/>
              <a:ext cx="1561381" cy="70406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5D7693-DAB7-828C-2708-5BFACA9ED293}"/>
                </a:ext>
              </a:extLst>
            </p:cNvPr>
            <p:cNvSpPr txBox="1"/>
            <p:nvPr/>
          </p:nvSpPr>
          <p:spPr>
            <a:xfrm>
              <a:off x="7808341" y="2416366"/>
              <a:ext cx="1531777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  <a:latin typeface="Avenir Next LT Pro Demi" panose="020B0704020202020204" pitchFamily="34" charset="0"/>
                  <a:ea typeface="Arial" charset="0"/>
                  <a:cs typeface="Arial" charset="0"/>
                </a:rPr>
                <a:t>Provisional Credit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EB0193A-9653-955A-149D-281984D347A8}"/>
              </a:ext>
            </a:extLst>
          </p:cNvPr>
          <p:cNvGrpSpPr/>
          <p:nvPr/>
        </p:nvGrpSpPr>
        <p:grpSpPr>
          <a:xfrm>
            <a:off x="7448191" y="2398060"/>
            <a:ext cx="1685028" cy="704062"/>
            <a:chOff x="7776122" y="3549361"/>
            <a:chExt cx="1685028" cy="704062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9C68F04C-9397-2653-07E4-83E708665040}"/>
                </a:ext>
              </a:extLst>
            </p:cNvPr>
            <p:cNvSpPr/>
            <p:nvPr/>
          </p:nvSpPr>
          <p:spPr>
            <a:xfrm>
              <a:off x="7812387" y="3549361"/>
              <a:ext cx="1612499" cy="704062"/>
            </a:xfrm>
            <a:prstGeom prst="roundRect">
              <a:avLst/>
            </a:prstGeom>
            <a:solidFill>
              <a:srgbClr val="1F26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7C19B66-C825-7087-2A20-979A91C314E8}"/>
                </a:ext>
              </a:extLst>
            </p:cNvPr>
            <p:cNvSpPr txBox="1"/>
            <p:nvPr/>
          </p:nvSpPr>
          <p:spPr>
            <a:xfrm>
              <a:off x="7776122" y="3751830"/>
              <a:ext cx="168502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  <a:latin typeface="Avenir Next LT Pro Demi" panose="020B0704020202020204" pitchFamily="34" charset="0"/>
                  <a:ea typeface="Arial" charset="0"/>
                  <a:cs typeface="Arial" charset="0"/>
                </a:rPr>
                <a:t>Process Return</a:t>
              </a:r>
            </a:p>
          </p:txBody>
        </p:sp>
      </p:grpSp>
      <p:pic>
        <p:nvPicPr>
          <p:cNvPr id="31" name="Graphic 30" descr="Badge 1 outline">
            <a:extLst>
              <a:ext uri="{FF2B5EF4-FFF2-40B4-BE49-F238E27FC236}">
                <a16:creationId xmlns:a16="http://schemas.microsoft.com/office/drawing/2014/main" id="{0DC281AF-17E6-078C-CDAD-3D1A2DAD0E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1346" y="1687334"/>
            <a:ext cx="382741" cy="382741"/>
          </a:xfrm>
          <a:prstGeom prst="rect">
            <a:avLst/>
          </a:prstGeom>
        </p:spPr>
      </p:pic>
      <p:pic>
        <p:nvPicPr>
          <p:cNvPr id="32" name="Graphic 31" descr="Badge outline">
            <a:extLst>
              <a:ext uri="{FF2B5EF4-FFF2-40B4-BE49-F238E27FC236}">
                <a16:creationId xmlns:a16="http://schemas.microsoft.com/office/drawing/2014/main" id="{085BA5B6-0911-F8BA-E7D7-02D423A6DE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34993" y="1680996"/>
            <a:ext cx="382741" cy="382741"/>
          </a:xfrm>
          <a:prstGeom prst="rect">
            <a:avLst/>
          </a:prstGeom>
        </p:spPr>
      </p:pic>
      <p:pic>
        <p:nvPicPr>
          <p:cNvPr id="33" name="Graphic 32" descr="Badge 3 outline">
            <a:extLst>
              <a:ext uri="{FF2B5EF4-FFF2-40B4-BE49-F238E27FC236}">
                <a16:creationId xmlns:a16="http://schemas.microsoft.com/office/drawing/2014/main" id="{E1A70F98-E361-5AD9-A332-ABA489AB16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48335" y="1689843"/>
            <a:ext cx="382741" cy="382741"/>
          </a:xfrm>
          <a:prstGeom prst="rect">
            <a:avLst/>
          </a:prstGeom>
        </p:spPr>
      </p:pic>
      <p:pic>
        <p:nvPicPr>
          <p:cNvPr id="34" name="Graphic 33" descr="Badge 4 outline">
            <a:extLst>
              <a:ext uri="{FF2B5EF4-FFF2-40B4-BE49-F238E27FC236}">
                <a16:creationId xmlns:a16="http://schemas.microsoft.com/office/drawing/2014/main" id="{9263D11B-3D68-233B-0436-F74DB17F70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42179" y="1689843"/>
            <a:ext cx="382741" cy="382741"/>
          </a:xfrm>
          <a:prstGeom prst="rect">
            <a:avLst/>
          </a:prstGeom>
        </p:spPr>
      </p:pic>
      <p:pic>
        <p:nvPicPr>
          <p:cNvPr id="35" name="Graphic 34" descr="Badge 5 outline">
            <a:extLst>
              <a:ext uri="{FF2B5EF4-FFF2-40B4-BE49-F238E27FC236}">
                <a16:creationId xmlns:a16="http://schemas.microsoft.com/office/drawing/2014/main" id="{70EB159D-07C9-BCC7-ACDC-416487FFAC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32765" y="1680995"/>
            <a:ext cx="382741" cy="38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06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7A2802C-1303-9322-1567-691CA3E1C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966"/>
            <a:ext cx="10515600" cy="1134068"/>
          </a:xfrm>
        </p:spPr>
        <p:txBody>
          <a:bodyPr/>
          <a:lstStyle/>
          <a:p>
            <a:r>
              <a:rPr lang="en-US" dirty="0">
                <a:latin typeface="Avenir Next LT Pro Demi"/>
                <a:cs typeface="Arial"/>
              </a:rPr>
              <a:t>THE LIFECYCLE</a:t>
            </a:r>
            <a:br>
              <a:rPr lang="en-US" dirty="0"/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/>
                <a:cs typeface="Arial"/>
              </a:rPr>
              <a:t>WHAT IS IN EACH STAGE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Next LT Pro Demi"/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FE9989-8E34-AE1E-4FEC-00424C593432}"/>
              </a:ext>
            </a:extLst>
          </p:cNvPr>
          <p:cNvSpPr/>
          <p:nvPr/>
        </p:nvSpPr>
        <p:spPr>
          <a:xfrm>
            <a:off x="838199" y="1200657"/>
            <a:ext cx="9124407" cy="84217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5E873F-4C8A-BF82-432D-D1DFAB31E37C}"/>
              </a:ext>
            </a:extLst>
          </p:cNvPr>
          <p:cNvSpPr txBox="1"/>
          <p:nvPr/>
        </p:nvSpPr>
        <p:spPr>
          <a:xfrm>
            <a:off x="1478869" y="1266323"/>
            <a:ext cx="139337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Collect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F5F193-B4C2-2959-CB4C-C4804709991B}"/>
              </a:ext>
            </a:extLst>
          </p:cNvPr>
          <p:cNvSpPr txBox="1"/>
          <p:nvPr/>
        </p:nvSpPr>
        <p:spPr>
          <a:xfrm>
            <a:off x="1478869" y="1664618"/>
            <a:ext cx="182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venir Next LT Pro" panose="020B0504020202020204" pitchFamily="34" charset="0"/>
              </a:rPr>
              <a:t>Claim Intake</a:t>
            </a:r>
          </a:p>
        </p:txBody>
      </p:sp>
      <p:pic>
        <p:nvPicPr>
          <p:cNvPr id="42" name="Graphic 41" descr="Badge 1 outline">
            <a:extLst>
              <a:ext uri="{FF2B5EF4-FFF2-40B4-BE49-F238E27FC236}">
                <a16:creationId xmlns:a16="http://schemas.microsoft.com/office/drawing/2014/main" id="{A865C3B0-6FC3-FB4F-7884-973954117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5480" y="1347389"/>
            <a:ext cx="631460" cy="63146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A3F1589-F7CE-1ED6-0B16-83D7A39B7775}"/>
              </a:ext>
            </a:extLst>
          </p:cNvPr>
          <p:cNvSpPr/>
          <p:nvPr/>
        </p:nvSpPr>
        <p:spPr>
          <a:xfrm>
            <a:off x="838200" y="2190355"/>
            <a:ext cx="9124406" cy="8881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49FEF0-9747-DE15-5DAF-820BC33E4E7B}"/>
              </a:ext>
            </a:extLst>
          </p:cNvPr>
          <p:cNvSpPr txBox="1"/>
          <p:nvPr/>
        </p:nvSpPr>
        <p:spPr>
          <a:xfrm>
            <a:off x="1478869" y="2272212"/>
            <a:ext cx="149950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Enhance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72C45A-1B01-4B80-D293-5CF2013BEDFA}"/>
              </a:ext>
            </a:extLst>
          </p:cNvPr>
          <p:cNvSpPr txBox="1"/>
          <p:nvPr/>
        </p:nvSpPr>
        <p:spPr>
          <a:xfrm>
            <a:off x="1478869" y="2676482"/>
            <a:ext cx="55489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600" dirty="0">
                <a:solidFill>
                  <a:schemeClr val="bg2"/>
                </a:solidFill>
                <a:latin typeface="Avenir Next LT Pro" panose="020B0504020202020204" pitchFamily="34" charset="0"/>
              </a:rPr>
              <a:t>Review the WSUD</a:t>
            </a:r>
          </a:p>
        </p:txBody>
      </p:sp>
      <p:pic>
        <p:nvPicPr>
          <p:cNvPr id="44" name="Graphic 43" descr="Badge outline">
            <a:extLst>
              <a:ext uri="{FF2B5EF4-FFF2-40B4-BE49-F238E27FC236}">
                <a16:creationId xmlns:a16="http://schemas.microsoft.com/office/drawing/2014/main" id="{AFEEE721-CB75-A51A-9526-3D78AFC491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5480" y="2337880"/>
            <a:ext cx="631460" cy="63146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CB9A315-762C-3DCB-7208-4B0C12A4867F}"/>
              </a:ext>
            </a:extLst>
          </p:cNvPr>
          <p:cNvSpPr/>
          <p:nvPr/>
        </p:nvSpPr>
        <p:spPr>
          <a:xfrm>
            <a:off x="838200" y="3226062"/>
            <a:ext cx="9124406" cy="101621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EAA9F-71E7-6DEA-FFA8-9DE6F6F4D7D0}"/>
              </a:ext>
            </a:extLst>
          </p:cNvPr>
          <p:cNvSpPr txBox="1"/>
          <p:nvPr/>
        </p:nvSpPr>
        <p:spPr>
          <a:xfrm>
            <a:off x="1478869" y="3338003"/>
            <a:ext cx="139337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Analyze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D6E7060-D79C-C20E-2240-E78DE21BA258}"/>
              </a:ext>
            </a:extLst>
          </p:cNvPr>
          <p:cNvSpPr txBox="1"/>
          <p:nvPr/>
        </p:nvSpPr>
        <p:spPr>
          <a:xfrm>
            <a:off x="1478869" y="3759464"/>
            <a:ext cx="62875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600" dirty="0">
                <a:solidFill>
                  <a:schemeClr val="bg2"/>
                </a:solidFill>
                <a:latin typeface="Avenir Next LT Pro" panose="020B0504020202020204" pitchFamily="34" charset="0"/>
              </a:rPr>
              <a:t>Grant provisional credit and pursue recovery </a:t>
            </a:r>
          </a:p>
        </p:txBody>
      </p:sp>
      <p:pic>
        <p:nvPicPr>
          <p:cNvPr id="46" name="Graphic 45" descr="Badge 3 outline">
            <a:extLst>
              <a:ext uri="{FF2B5EF4-FFF2-40B4-BE49-F238E27FC236}">
                <a16:creationId xmlns:a16="http://schemas.microsoft.com/office/drawing/2014/main" id="{B38E9FEF-2F55-9CD6-5D71-D2FBD860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5480" y="3414450"/>
            <a:ext cx="631460" cy="63146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4D3A3F-46FB-35ED-9B5F-11C460437909}"/>
              </a:ext>
            </a:extLst>
          </p:cNvPr>
          <p:cNvSpPr/>
          <p:nvPr/>
        </p:nvSpPr>
        <p:spPr>
          <a:xfrm>
            <a:off x="838200" y="4410984"/>
            <a:ext cx="9124406" cy="914330"/>
          </a:xfrm>
          <a:prstGeom prst="roundRect">
            <a:avLst/>
          </a:prstGeom>
          <a:solidFill>
            <a:srgbClr val="1F2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5ADF76-43AC-5779-F10D-51A1612BFD83}"/>
              </a:ext>
            </a:extLst>
          </p:cNvPr>
          <p:cNvSpPr txBox="1"/>
          <p:nvPr/>
        </p:nvSpPr>
        <p:spPr>
          <a:xfrm>
            <a:off x="1546940" y="4487549"/>
            <a:ext cx="139337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Execute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84F206A-4CA8-3E20-EB90-9B30E0AB0CEB}"/>
              </a:ext>
            </a:extLst>
          </p:cNvPr>
          <p:cNvSpPr txBox="1"/>
          <p:nvPr/>
        </p:nvSpPr>
        <p:spPr>
          <a:xfrm>
            <a:off x="1546940" y="4887659"/>
            <a:ext cx="58872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600" dirty="0">
                <a:solidFill>
                  <a:schemeClr val="bg2"/>
                </a:solidFill>
                <a:latin typeface="Avenir Next LT Pro" panose="020B0504020202020204" pitchFamily="34" charset="0"/>
              </a:rPr>
              <a:t>Accounting adjustments and free review</a:t>
            </a:r>
          </a:p>
        </p:txBody>
      </p:sp>
      <p:pic>
        <p:nvPicPr>
          <p:cNvPr id="48" name="Graphic 47" descr="Badge 4 outline">
            <a:extLst>
              <a:ext uri="{FF2B5EF4-FFF2-40B4-BE49-F238E27FC236}">
                <a16:creationId xmlns:a16="http://schemas.microsoft.com/office/drawing/2014/main" id="{D84237DE-8E0E-3E7A-9364-26CAA16598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7963" y="4571929"/>
            <a:ext cx="631460" cy="63146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C83CC2D-C761-9FAF-5678-F2CEBCB8611C}"/>
              </a:ext>
            </a:extLst>
          </p:cNvPr>
          <p:cNvSpPr/>
          <p:nvPr/>
        </p:nvSpPr>
        <p:spPr>
          <a:xfrm>
            <a:off x="838200" y="5486259"/>
            <a:ext cx="9124406" cy="82577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F0E61E-05A0-1A00-57F6-EA2E6A1FBC25}"/>
              </a:ext>
            </a:extLst>
          </p:cNvPr>
          <p:cNvSpPr txBox="1"/>
          <p:nvPr/>
        </p:nvSpPr>
        <p:spPr>
          <a:xfrm>
            <a:off x="1538232" y="5566536"/>
            <a:ext cx="139337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Resolve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E298D60-D4EB-731F-A3EA-ECD7FF3D31B2}"/>
              </a:ext>
            </a:extLst>
          </p:cNvPr>
          <p:cNvSpPr txBox="1"/>
          <p:nvPr/>
        </p:nvSpPr>
        <p:spPr>
          <a:xfrm>
            <a:off x="1538232" y="5937348"/>
            <a:ext cx="22401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venir Next LT Pro" panose="020B0504020202020204" pitchFamily="34" charset="0"/>
              </a:rPr>
              <a:t>Paid or denied</a:t>
            </a:r>
          </a:p>
        </p:txBody>
      </p:sp>
      <p:pic>
        <p:nvPicPr>
          <p:cNvPr id="50" name="Graphic 49" descr="Badge 5 outline">
            <a:extLst>
              <a:ext uri="{FF2B5EF4-FFF2-40B4-BE49-F238E27FC236}">
                <a16:creationId xmlns:a16="http://schemas.microsoft.com/office/drawing/2014/main" id="{9C332F98-8D64-33F3-A8C2-A163B4A469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7963" y="5589102"/>
            <a:ext cx="631460" cy="631460"/>
          </a:xfrm>
          <a:prstGeom prst="rect">
            <a:avLst/>
          </a:prstGeom>
        </p:spPr>
      </p:pic>
      <p:pic>
        <p:nvPicPr>
          <p:cNvPr id="60" name="Graphic 59" descr="Checklist outline">
            <a:extLst>
              <a:ext uri="{FF2B5EF4-FFF2-40B4-BE49-F238E27FC236}">
                <a16:creationId xmlns:a16="http://schemas.microsoft.com/office/drawing/2014/main" id="{4FD60D13-AC27-84BF-8ED6-0F64C81801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63902" y="1222399"/>
            <a:ext cx="820431" cy="820431"/>
          </a:xfrm>
          <a:prstGeom prst="rect">
            <a:avLst/>
          </a:prstGeom>
        </p:spPr>
      </p:pic>
      <p:pic>
        <p:nvPicPr>
          <p:cNvPr id="62" name="Graphic 61" descr="Internet outline">
            <a:extLst>
              <a:ext uri="{FF2B5EF4-FFF2-40B4-BE49-F238E27FC236}">
                <a16:creationId xmlns:a16="http://schemas.microsoft.com/office/drawing/2014/main" id="{3C19D895-3510-4B12-DE2D-3E8D30DD25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016917" y="2205465"/>
            <a:ext cx="914400" cy="914400"/>
          </a:xfrm>
          <a:prstGeom prst="rect">
            <a:avLst/>
          </a:prstGeom>
        </p:spPr>
      </p:pic>
      <p:pic>
        <p:nvPicPr>
          <p:cNvPr id="64" name="Graphic 63" descr="Magnifying glass outline">
            <a:extLst>
              <a:ext uri="{FF2B5EF4-FFF2-40B4-BE49-F238E27FC236}">
                <a16:creationId xmlns:a16="http://schemas.microsoft.com/office/drawing/2014/main" id="{66382143-6E8C-0879-F1D9-9EA38655508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063902" y="3387791"/>
            <a:ext cx="821326" cy="821326"/>
          </a:xfrm>
          <a:prstGeom prst="rect">
            <a:avLst/>
          </a:prstGeom>
        </p:spPr>
      </p:pic>
      <p:pic>
        <p:nvPicPr>
          <p:cNvPr id="66" name="Graphic 65" descr="Credit card outline">
            <a:extLst>
              <a:ext uri="{FF2B5EF4-FFF2-40B4-BE49-F238E27FC236}">
                <a16:creationId xmlns:a16="http://schemas.microsoft.com/office/drawing/2014/main" id="{5B257756-1CF9-1282-5FC9-3AE7D595843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159267" y="4410914"/>
            <a:ext cx="914400" cy="914400"/>
          </a:xfrm>
          <a:prstGeom prst="rect">
            <a:avLst/>
          </a:prstGeom>
        </p:spPr>
      </p:pic>
      <p:pic>
        <p:nvPicPr>
          <p:cNvPr id="68" name="Graphic 67" descr="Inbox Check outline">
            <a:extLst>
              <a:ext uri="{FF2B5EF4-FFF2-40B4-BE49-F238E27FC236}">
                <a16:creationId xmlns:a16="http://schemas.microsoft.com/office/drawing/2014/main" id="{11AADC19-E3CC-5D9B-3C65-DFB8BFA1495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247896" y="5487240"/>
            <a:ext cx="825771" cy="82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74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 Demi"/>
                <a:cs typeface="Arial"/>
              </a:rPr>
              <a:t>THE LIFECYCLE</a:t>
            </a:r>
            <a:br>
              <a:rPr lang="en-US" dirty="0"/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/>
                <a:cs typeface="Arial"/>
              </a:rPr>
              <a:t>ASSIGNMENTS IN THE WORKFLOW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Next LT Pro Demi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DA37DF-7D3F-A502-E096-D4E1C65B6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19572"/>
            <a:ext cx="6606396" cy="9882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AB2B30-19AB-5820-116D-E87032A9C1D3}"/>
              </a:ext>
            </a:extLst>
          </p:cNvPr>
          <p:cNvSpPr txBox="1"/>
          <p:nvPr/>
        </p:nvSpPr>
        <p:spPr>
          <a:xfrm>
            <a:off x="838200" y="3151257"/>
            <a:ext cx="812482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Documentation: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When the WSUD is submitted, the analyst will be prompted to review the document.</a:t>
            </a:r>
          </a:p>
        </p:txBody>
      </p:sp>
    </p:spTree>
    <p:extLst>
      <p:ext uri="{BB962C8B-B14F-4D97-AF65-F5344CB8AC3E}">
        <p14:creationId xmlns:p14="http://schemas.microsoft.com/office/powerpoint/2010/main" val="2257520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 Demi"/>
                <a:cs typeface="Arial"/>
              </a:rPr>
              <a:t>THE LIFECYCLE</a:t>
            </a:r>
            <a:br>
              <a:rPr lang="en-US" dirty="0"/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/>
                <a:cs typeface="Arial"/>
              </a:rPr>
              <a:t>ASSIGNMENTS IN THE WORKFLOW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Next LT Pro Demi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E85663-5BA3-6AF3-0453-C60777353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26110"/>
            <a:ext cx="6528758" cy="9766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D3009A-DF2E-7EC6-B67B-5BD918852579}"/>
              </a:ext>
            </a:extLst>
          </p:cNvPr>
          <p:cNvSpPr txBox="1"/>
          <p:nvPr/>
        </p:nvSpPr>
        <p:spPr>
          <a:xfrm>
            <a:off x="838200" y="3131816"/>
            <a:ext cx="9755038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Provisional Credit: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The analyst will determine if recovery should be pursued. The analyst can pay or deny the dispute or grant provisional credit. </a:t>
            </a:r>
          </a:p>
          <a:p>
            <a:pPr marL="342900" indent="-342900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Disposition: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The analyst will pursue recovery or pay or deny the dispute. </a:t>
            </a:r>
          </a:p>
        </p:txBody>
      </p:sp>
    </p:spTree>
    <p:extLst>
      <p:ext uri="{BB962C8B-B14F-4D97-AF65-F5344CB8AC3E}">
        <p14:creationId xmlns:p14="http://schemas.microsoft.com/office/powerpoint/2010/main" val="3720289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 Demi"/>
                <a:cs typeface="Arial"/>
              </a:rPr>
              <a:t>THE LIFECYCLE</a:t>
            </a:r>
            <a:br>
              <a:rPr lang="en-US" dirty="0"/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/>
                <a:cs typeface="Arial"/>
              </a:rPr>
              <a:t>ASSIGNMENTS IN THE WORKFLOW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Next LT Pro Demi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D53F53-3143-3338-B9D2-50DF60651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31434"/>
            <a:ext cx="6537960" cy="9780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CC5F71-07A3-7D14-A6CE-A9EE41078961}"/>
              </a:ext>
            </a:extLst>
          </p:cNvPr>
          <p:cNvSpPr txBox="1"/>
          <p:nvPr/>
        </p:nvSpPr>
        <p:spPr>
          <a:xfrm>
            <a:off x="838200" y="3121978"/>
            <a:ext cx="9755038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Recovery: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The analyst will process the ACH return which will pay the claim or they can cancel recovery to deny or pend the dispute.</a:t>
            </a:r>
          </a:p>
          <a:p>
            <a:pPr marL="342900" indent="-342900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Fee Maintenance: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The analyst will review account fees and tie them to the associated disputed charge, where applicable. </a:t>
            </a:r>
          </a:p>
          <a:p>
            <a:pPr marL="342900" indent="-342900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Accounting: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If a manual accounting adjustment needs to be completed, the analyst will process the adjustment in an external system.</a:t>
            </a:r>
          </a:p>
        </p:txBody>
      </p:sp>
    </p:spTree>
    <p:extLst>
      <p:ext uri="{BB962C8B-B14F-4D97-AF65-F5344CB8AC3E}">
        <p14:creationId xmlns:p14="http://schemas.microsoft.com/office/powerpoint/2010/main" val="3763759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ECDDB-0E3B-E945-3E6B-A92D518BF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 DISPUTES</a:t>
            </a:r>
          </a:p>
        </p:txBody>
      </p:sp>
    </p:spTree>
    <p:extLst>
      <p:ext uri="{BB962C8B-B14F-4D97-AF65-F5344CB8AC3E}">
        <p14:creationId xmlns:p14="http://schemas.microsoft.com/office/powerpoint/2010/main" val="299674749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796944-5899-D13A-829E-BC33EFDF8AE1}"/>
              </a:ext>
            </a:extLst>
          </p:cNvPr>
          <p:cNvSpPr/>
          <p:nvPr/>
        </p:nvSpPr>
        <p:spPr>
          <a:xfrm>
            <a:off x="8997349" y="2136461"/>
            <a:ext cx="1995579" cy="84826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85D1CE1-C205-5B6C-B11C-3BAFC37DA347}"/>
              </a:ext>
            </a:extLst>
          </p:cNvPr>
          <p:cNvSpPr/>
          <p:nvPr/>
        </p:nvSpPr>
        <p:spPr>
          <a:xfrm>
            <a:off x="8997351" y="931365"/>
            <a:ext cx="1932317" cy="84826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F01895A-CD69-85D0-51E0-67AAC4660018}"/>
              </a:ext>
            </a:extLst>
          </p:cNvPr>
          <p:cNvSpPr/>
          <p:nvPr/>
        </p:nvSpPr>
        <p:spPr>
          <a:xfrm>
            <a:off x="5073770" y="2136460"/>
            <a:ext cx="1932317" cy="8482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D0A593E-586A-2F21-19BA-A319B6F533BA}"/>
              </a:ext>
            </a:extLst>
          </p:cNvPr>
          <p:cNvSpPr/>
          <p:nvPr/>
        </p:nvSpPr>
        <p:spPr>
          <a:xfrm>
            <a:off x="5073771" y="931364"/>
            <a:ext cx="1932317" cy="8482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B9DF830-226B-8404-5101-1B332006880C}"/>
              </a:ext>
            </a:extLst>
          </p:cNvPr>
          <p:cNvSpPr/>
          <p:nvPr/>
        </p:nvSpPr>
        <p:spPr>
          <a:xfrm>
            <a:off x="1091243" y="2106556"/>
            <a:ext cx="1932317" cy="8482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 Demi"/>
                <a:cs typeface="Arial"/>
              </a:rPr>
              <a:t>THE LIFECYCLE</a:t>
            </a:r>
            <a:br>
              <a:rPr lang="en-US" dirty="0"/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/>
                <a:cs typeface="Arial"/>
              </a:rPr>
              <a:t>STAGES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Next LT Pro Demi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D1A1D3-07B0-AA1C-D796-B5DB253A518D}"/>
              </a:ext>
            </a:extLst>
          </p:cNvPr>
          <p:cNvSpPr txBox="1"/>
          <p:nvPr/>
        </p:nvSpPr>
        <p:spPr>
          <a:xfrm>
            <a:off x="1214888" y="2330633"/>
            <a:ext cx="16850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Claim Intake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C46BBB-DF76-2E99-78B1-BDBA7BF43F21}"/>
              </a:ext>
            </a:extLst>
          </p:cNvPr>
          <p:cNvSpPr txBox="1"/>
          <p:nvPr/>
        </p:nvSpPr>
        <p:spPr>
          <a:xfrm>
            <a:off x="5280806" y="1001553"/>
            <a:ext cx="151824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Provisional Credit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84983-39BC-3470-DA70-B499C3F41ABB}"/>
              </a:ext>
            </a:extLst>
          </p:cNvPr>
          <p:cNvSpPr txBox="1"/>
          <p:nvPr/>
        </p:nvSpPr>
        <p:spPr>
          <a:xfrm>
            <a:off x="5230483" y="2206649"/>
            <a:ext cx="161888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Pursue Recovery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BFEEEC-7C26-919E-1FAF-CC272E529DBB}"/>
              </a:ext>
            </a:extLst>
          </p:cNvPr>
          <p:cNvSpPr txBox="1"/>
          <p:nvPr/>
        </p:nvSpPr>
        <p:spPr>
          <a:xfrm>
            <a:off x="9030127" y="1155442"/>
            <a:ext cx="186676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Chargeback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8E85E4-0587-5615-50D4-51C6FE211B5A}"/>
              </a:ext>
            </a:extLst>
          </p:cNvPr>
          <p:cNvSpPr txBox="1"/>
          <p:nvPr/>
        </p:nvSpPr>
        <p:spPr>
          <a:xfrm>
            <a:off x="8997349" y="2206650"/>
            <a:ext cx="199557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Complete Research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E60F8E9-40D1-B2C1-7072-3268874C4706}"/>
              </a:ext>
            </a:extLst>
          </p:cNvPr>
          <p:cNvSpPr/>
          <p:nvPr/>
        </p:nvSpPr>
        <p:spPr>
          <a:xfrm>
            <a:off x="5073770" y="4496010"/>
            <a:ext cx="1932317" cy="84826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4C90BD-7EEC-9A4E-93F9-C91479BA6EAC}"/>
              </a:ext>
            </a:extLst>
          </p:cNvPr>
          <p:cNvSpPr txBox="1"/>
          <p:nvPr/>
        </p:nvSpPr>
        <p:spPr>
          <a:xfrm>
            <a:off x="5230483" y="4720087"/>
            <a:ext cx="161888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Paid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B0782AC-8698-9210-07AF-753F1754DA65}"/>
              </a:ext>
            </a:extLst>
          </p:cNvPr>
          <p:cNvSpPr/>
          <p:nvPr/>
        </p:nvSpPr>
        <p:spPr>
          <a:xfrm>
            <a:off x="5073770" y="5571096"/>
            <a:ext cx="1932317" cy="84826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F016E1-2E77-A47F-D2EE-B3E4B8A3DAC6}"/>
              </a:ext>
            </a:extLst>
          </p:cNvPr>
          <p:cNvSpPr txBox="1"/>
          <p:nvPr/>
        </p:nvSpPr>
        <p:spPr>
          <a:xfrm>
            <a:off x="5230483" y="5795173"/>
            <a:ext cx="161888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Denied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04F57C-7379-C4AC-1A0C-B1F153B9F749}"/>
              </a:ext>
            </a:extLst>
          </p:cNvPr>
          <p:cNvSpPr/>
          <p:nvPr/>
        </p:nvSpPr>
        <p:spPr>
          <a:xfrm>
            <a:off x="838200" y="1837426"/>
            <a:ext cx="2415396" cy="1317449"/>
          </a:xfrm>
          <a:prstGeom prst="rect">
            <a:avLst/>
          </a:prstGeom>
          <a:noFill/>
          <a:ln w="57150">
            <a:solidFill>
              <a:srgbClr val="1F26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0F973F-CCE9-472F-8341-EA8F60D70A29}"/>
              </a:ext>
            </a:extLst>
          </p:cNvPr>
          <p:cNvSpPr/>
          <p:nvPr/>
        </p:nvSpPr>
        <p:spPr>
          <a:xfrm>
            <a:off x="4832229" y="696771"/>
            <a:ext cx="2415396" cy="2540721"/>
          </a:xfrm>
          <a:prstGeom prst="rect">
            <a:avLst/>
          </a:prstGeom>
          <a:noFill/>
          <a:ln w="57150">
            <a:solidFill>
              <a:srgbClr val="257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46E9F1-7F87-7984-A95F-A4285DA2E7D8}"/>
              </a:ext>
            </a:extLst>
          </p:cNvPr>
          <p:cNvSpPr/>
          <p:nvPr/>
        </p:nvSpPr>
        <p:spPr>
          <a:xfrm>
            <a:off x="8755810" y="696771"/>
            <a:ext cx="2415396" cy="2540721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33C64B-32E4-D5BE-65A1-7485421ABC99}"/>
              </a:ext>
            </a:extLst>
          </p:cNvPr>
          <p:cNvSpPr/>
          <p:nvPr/>
        </p:nvSpPr>
        <p:spPr>
          <a:xfrm>
            <a:off x="4832229" y="4302803"/>
            <a:ext cx="2415396" cy="2265598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2F33B782-6204-EDA0-B898-E4F6154C3A7E}"/>
              </a:ext>
            </a:extLst>
          </p:cNvPr>
          <p:cNvSpPr/>
          <p:nvPr/>
        </p:nvSpPr>
        <p:spPr>
          <a:xfrm>
            <a:off x="3607279" y="2234242"/>
            <a:ext cx="871267" cy="72057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2FBA446-39EB-BCF6-9ABB-8BB64E48FBF2}"/>
              </a:ext>
            </a:extLst>
          </p:cNvPr>
          <p:cNvSpPr/>
          <p:nvPr/>
        </p:nvSpPr>
        <p:spPr>
          <a:xfrm>
            <a:off x="7601308" y="2264146"/>
            <a:ext cx="871267" cy="72057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230A52FC-27CB-FD6E-D794-63CDF93BEEC5}"/>
              </a:ext>
            </a:extLst>
          </p:cNvPr>
          <p:cNvSpPr/>
          <p:nvPr/>
        </p:nvSpPr>
        <p:spPr>
          <a:xfrm rot="10800000">
            <a:off x="7601307" y="4715023"/>
            <a:ext cx="2482971" cy="72057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FCDAFF3-CC97-6B16-E610-6FB898E1336C}"/>
              </a:ext>
            </a:extLst>
          </p:cNvPr>
          <p:cNvSpPr/>
          <p:nvPr/>
        </p:nvSpPr>
        <p:spPr>
          <a:xfrm>
            <a:off x="9823603" y="3472085"/>
            <a:ext cx="343069" cy="17814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DB2762BD-82DD-BA4E-FBEE-CF7B70230866}"/>
              </a:ext>
            </a:extLst>
          </p:cNvPr>
          <p:cNvSpPr/>
          <p:nvPr/>
        </p:nvSpPr>
        <p:spPr>
          <a:xfrm rot="5400000">
            <a:off x="5682740" y="3468983"/>
            <a:ext cx="714374" cy="72057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54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484576-B5C1-8D8B-818C-4EAB50A7F7DD}"/>
              </a:ext>
            </a:extLst>
          </p:cNvPr>
          <p:cNvSpPr/>
          <p:nvPr/>
        </p:nvSpPr>
        <p:spPr>
          <a:xfrm>
            <a:off x="838199" y="476029"/>
            <a:ext cx="9316529" cy="155947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7DCED5E-A1E3-515B-294D-B5517C539C5B}"/>
              </a:ext>
            </a:extLst>
          </p:cNvPr>
          <p:cNvSpPr/>
          <p:nvPr/>
        </p:nvSpPr>
        <p:spPr>
          <a:xfrm>
            <a:off x="838199" y="2616812"/>
            <a:ext cx="9316529" cy="155947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EF92376-9CE9-261E-5E48-6209BDD20BA8}"/>
              </a:ext>
            </a:extLst>
          </p:cNvPr>
          <p:cNvSpPr/>
          <p:nvPr/>
        </p:nvSpPr>
        <p:spPr>
          <a:xfrm>
            <a:off x="838199" y="4757595"/>
            <a:ext cx="9316529" cy="155947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B68EAD-57D5-36AB-92F6-B8BDFF4E09D5}"/>
              </a:ext>
            </a:extLst>
          </p:cNvPr>
          <p:cNvSpPr txBox="1"/>
          <p:nvPr/>
        </p:nvSpPr>
        <p:spPr>
          <a:xfrm>
            <a:off x="1039484" y="587689"/>
            <a:ext cx="7857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3000"/>
              </a:spcAft>
            </a:pPr>
            <a:r>
              <a:rPr lang="en-US" sz="24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Understand the different stages in the dispute lifecycle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8C91E3-D4AD-A9CB-8A4F-F34C50EFE150}"/>
              </a:ext>
            </a:extLst>
          </p:cNvPr>
          <p:cNvSpPr txBox="1"/>
          <p:nvPr/>
        </p:nvSpPr>
        <p:spPr>
          <a:xfrm>
            <a:off x="1039484" y="2706525"/>
            <a:ext cx="869255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3000"/>
              </a:spcAft>
            </a:pPr>
            <a:r>
              <a:rPr lang="en-US" sz="24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Be able to connect the life of a dispute to the QFD workflow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30D6F-7665-B436-467E-E0B27F4E3737}"/>
              </a:ext>
            </a:extLst>
          </p:cNvPr>
          <p:cNvSpPr txBox="1"/>
          <p:nvPr/>
        </p:nvSpPr>
        <p:spPr>
          <a:xfrm>
            <a:off x="1039484" y="4877241"/>
            <a:ext cx="558848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3000"/>
              </a:spcAft>
            </a:pPr>
            <a:r>
              <a:rPr lang="en-US" sz="24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Know how claims are resolved in QFD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5A99FA-C1A7-12B5-E9D9-C418D7B74EE7}"/>
              </a:ext>
            </a:extLst>
          </p:cNvPr>
          <p:cNvSpPr txBox="1"/>
          <p:nvPr/>
        </p:nvSpPr>
        <p:spPr>
          <a:xfrm>
            <a:off x="1039484" y="5338906"/>
            <a:ext cx="6038491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000"/>
              </a:spcAft>
            </a:pPr>
            <a:r>
              <a:rPr lang="en-US" dirty="0">
                <a:solidFill>
                  <a:schemeClr val="bg2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What are the assignments analysts can expect to work</a:t>
            </a:r>
          </a:p>
          <a:p>
            <a:pPr>
              <a:spcAft>
                <a:spcPts val="1000"/>
              </a:spcAft>
            </a:pPr>
            <a:r>
              <a:rPr lang="en-US" dirty="0">
                <a:solidFill>
                  <a:schemeClr val="bg2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What decisions can be made in QFD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8A5FB7-D140-73C0-8619-5C315EE52F6E}"/>
              </a:ext>
            </a:extLst>
          </p:cNvPr>
          <p:cNvSpPr txBox="1"/>
          <p:nvPr/>
        </p:nvSpPr>
        <p:spPr>
          <a:xfrm>
            <a:off x="1039483" y="3180377"/>
            <a:ext cx="6038491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000"/>
              </a:spcAft>
            </a:pPr>
            <a:r>
              <a:rPr lang="en-US" dirty="0">
                <a:solidFill>
                  <a:schemeClr val="bg2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What are the workflow stages in QFD</a:t>
            </a:r>
          </a:p>
          <a:p>
            <a:pPr>
              <a:spcAft>
                <a:spcPts val="1000"/>
              </a:spcAft>
            </a:pPr>
            <a:r>
              <a:rPr lang="en-US" dirty="0">
                <a:solidFill>
                  <a:schemeClr val="bg2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How does a dispute move through the stages in QFD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3EA083-A6DB-FA8D-F251-B909A53C00A5}"/>
              </a:ext>
            </a:extLst>
          </p:cNvPr>
          <p:cNvSpPr txBox="1"/>
          <p:nvPr/>
        </p:nvSpPr>
        <p:spPr>
          <a:xfrm>
            <a:off x="1039482" y="1084451"/>
            <a:ext cx="6038491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000"/>
              </a:spcAft>
            </a:pPr>
            <a:r>
              <a:rPr lang="en-US" dirty="0">
                <a:solidFill>
                  <a:schemeClr val="bg2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What are the milestone events in the life of a dispute</a:t>
            </a:r>
          </a:p>
          <a:p>
            <a:pPr>
              <a:spcAft>
                <a:spcPts val="1000"/>
              </a:spcAft>
            </a:pPr>
            <a:r>
              <a:rPr lang="en-US" dirty="0">
                <a:solidFill>
                  <a:schemeClr val="bg2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What are the decisions a dispute can result in</a:t>
            </a:r>
          </a:p>
        </p:txBody>
      </p:sp>
    </p:spTree>
    <p:extLst>
      <p:ext uri="{BB962C8B-B14F-4D97-AF65-F5344CB8AC3E}">
        <p14:creationId xmlns:p14="http://schemas.microsoft.com/office/powerpoint/2010/main" val="2660559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 Demi"/>
                <a:cs typeface="Arial"/>
              </a:rPr>
              <a:t>THE LIFECYCLE</a:t>
            </a:r>
            <a:br>
              <a:rPr lang="en-US" dirty="0"/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/>
                <a:cs typeface="Arial"/>
              </a:rPr>
              <a:t>STAGES IN QFD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Next LT Pro Demi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C1038A-FBC0-3821-E94B-DBBC55D50C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23" r="1117"/>
          <a:stretch/>
        </p:blipFill>
        <p:spPr>
          <a:xfrm>
            <a:off x="983411" y="1646773"/>
            <a:ext cx="9885872" cy="46386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13BD328-7E6E-2E68-96A6-161FF6A4C92E}"/>
              </a:ext>
            </a:extLst>
          </p:cNvPr>
          <p:cNvGrpSpPr/>
          <p:nvPr/>
        </p:nvGrpSpPr>
        <p:grpSpPr>
          <a:xfrm>
            <a:off x="1128624" y="2381219"/>
            <a:ext cx="1561381" cy="704062"/>
            <a:chOff x="1232140" y="2356722"/>
            <a:chExt cx="1561381" cy="70406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D80C68B-F207-B061-804B-A3414891F6B6}"/>
                </a:ext>
              </a:extLst>
            </p:cNvPr>
            <p:cNvSpPr/>
            <p:nvPr/>
          </p:nvSpPr>
          <p:spPr>
            <a:xfrm>
              <a:off x="1232140" y="2356722"/>
              <a:ext cx="1561381" cy="70406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6B9574-C928-6CE7-E800-FFC184830DDA}"/>
                </a:ext>
              </a:extLst>
            </p:cNvPr>
            <p:cNvSpPr txBox="1"/>
            <p:nvPr/>
          </p:nvSpPr>
          <p:spPr>
            <a:xfrm>
              <a:off x="1325017" y="2561425"/>
              <a:ext cx="137562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  <a:latin typeface="Avenir Next LT Pro Demi" panose="020B0704020202020204" pitchFamily="34" charset="0"/>
                  <a:ea typeface="Arial" charset="0"/>
                  <a:cs typeface="Arial" charset="0"/>
                </a:rPr>
                <a:t>Claim Intake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16672D5-08F1-5D60-4E3A-B65426884927}"/>
              </a:ext>
            </a:extLst>
          </p:cNvPr>
          <p:cNvGrpSpPr/>
          <p:nvPr/>
        </p:nvGrpSpPr>
        <p:grpSpPr>
          <a:xfrm>
            <a:off x="5315309" y="2364719"/>
            <a:ext cx="1561381" cy="704062"/>
            <a:chOff x="5663243" y="2344265"/>
            <a:chExt cx="1561381" cy="70406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6843E1B-6A89-D350-7CFC-01B60D67E136}"/>
                </a:ext>
              </a:extLst>
            </p:cNvPr>
            <p:cNvSpPr/>
            <p:nvPr/>
          </p:nvSpPr>
          <p:spPr>
            <a:xfrm>
              <a:off x="5663243" y="2344265"/>
              <a:ext cx="1561381" cy="70406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7F8FF4-AA91-C106-2787-7EDC2318B25B}"/>
                </a:ext>
              </a:extLst>
            </p:cNvPr>
            <p:cNvSpPr txBox="1"/>
            <p:nvPr/>
          </p:nvSpPr>
          <p:spPr>
            <a:xfrm>
              <a:off x="5684808" y="2416365"/>
              <a:ext cx="151824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  <a:latin typeface="Avenir Next LT Pro Demi" panose="020B0704020202020204" pitchFamily="34" charset="0"/>
                  <a:ea typeface="Arial" charset="0"/>
                  <a:cs typeface="Arial" charset="0"/>
                </a:rPr>
                <a:t>Provisional Credit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25FC231-A495-982D-671D-09D9BB42BECD}"/>
              </a:ext>
            </a:extLst>
          </p:cNvPr>
          <p:cNvGrpSpPr/>
          <p:nvPr/>
        </p:nvGrpSpPr>
        <p:grpSpPr>
          <a:xfrm>
            <a:off x="9596886" y="2381219"/>
            <a:ext cx="1272397" cy="704062"/>
            <a:chOff x="9803920" y="2344265"/>
            <a:chExt cx="1561381" cy="70406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FD9A5AA-5E67-5750-A9BF-931DBEBC604E}"/>
                </a:ext>
              </a:extLst>
            </p:cNvPr>
            <p:cNvSpPr/>
            <p:nvPr/>
          </p:nvSpPr>
          <p:spPr>
            <a:xfrm>
              <a:off x="9803920" y="2344265"/>
              <a:ext cx="1561381" cy="70406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53432B-9180-AB19-A49C-DA645EDC1236}"/>
                </a:ext>
              </a:extLst>
            </p:cNvPr>
            <p:cNvSpPr txBox="1"/>
            <p:nvPr/>
          </p:nvSpPr>
          <p:spPr>
            <a:xfrm>
              <a:off x="10184369" y="2549090"/>
              <a:ext cx="80047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  <a:latin typeface="Avenir Next LT Pro Demi" panose="020B0704020202020204" pitchFamily="34" charset="0"/>
                  <a:ea typeface="Arial" charset="0"/>
                  <a:cs typeface="Arial" charset="0"/>
                </a:rPr>
                <a:t>Paid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2BAADE-817C-9BA7-B87B-3FD106CAD77F}"/>
              </a:ext>
            </a:extLst>
          </p:cNvPr>
          <p:cNvGrpSpPr/>
          <p:nvPr/>
        </p:nvGrpSpPr>
        <p:grpSpPr>
          <a:xfrm>
            <a:off x="9596886" y="3386032"/>
            <a:ext cx="1272397" cy="704062"/>
            <a:chOff x="9803920" y="3419351"/>
            <a:chExt cx="1561381" cy="70406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1B89237-734D-E3EB-6CF3-534EB0C6C5F4}"/>
                </a:ext>
              </a:extLst>
            </p:cNvPr>
            <p:cNvSpPr/>
            <p:nvPr/>
          </p:nvSpPr>
          <p:spPr>
            <a:xfrm>
              <a:off x="9803920" y="3419351"/>
              <a:ext cx="1561381" cy="70406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2463A7-00B1-2560-164A-DD0FB2879CA0}"/>
                </a:ext>
              </a:extLst>
            </p:cNvPr>
            <p:cNvSpPr txBox="1"/>
            <p:nvPr/>
          </p:nvSpPr>
          <p:spPr>
            <a:xfrm>
              <a:off x="10027246" y="3602105"/>
              <a:ext cx="111471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  <a:latin typeface="Avenir Next LT Pro Demi" panose="020B0704020202020204" pitchFamily="34" charset="0"/>
                  <a:ea typeface="Arial" charset="0"/>
                  <a:cs typeface="Arial" charset="0"/>
                </a:rPr>
                <a:t>Denied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6462AA2-F0EE-F864-F14B-031F47A74F11}"/>
              </a:ext>
            </a:extLst>
          </p:cNvPr>
          <p:cNvGrpSpPr/>
          <p:nvPr/>
        </p:nvGrpSpPr>
        <p:grpSpPr>
          <a:xfrm>
            <a:off x="7456096" y="2381219"/>
            <a:ext cx="1561381" cy="704062"/>
            <a:chOff x="7808341" y="2344265"/>
            <a:chExt cx="1561381" cy="704062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911908D-A4F8-60D1-B994-C7F4F1D14F69}"/>
                </a:ext>
              </a:extLst>
            </p:cNvPr>
            <p:cNvSpPr/>
            <p:nvPr/>
          </p:nvSpPr>
          <p:spPr>
            <a:xfrm>
              <a:off x="7808341" y="2344265"/>
              <a:ext cx="1561381" cy="70406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5D7693-DAB7-828C-2708-5BFACA9ED293}"/>
                </a:ext>
              </a:extLst>
            </p:cNvPr>
            <p:cNvSpPr txBox="1"/>
            <p:nvPr/>
          </p:nvSpPr>
          <p:spPr>
            <a:xfrm>
              <a:off x="7808341" y="2539476"/>
              <a:ext cx="153177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  <a:latin typeface="Avenir Next LT Pro Demi" panose="020B0704020202020204" pitchFamily="34" charset="0"/>
                  <a:ea typeface="Arial" charset="0"/>
                  <a:cs typeface="Arial" charset="0"/>
                </a:rPr>
                <a:t>Chargeback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EB0193A-9653-955A-149D-281984D347A8}"/>
              </a:ext>
            </a:extLst>
          </p:cNvPr>
          <p:cNvGrpSpPr/>
          <p:nvPr/>
        </p:nvGrpSpPr>
        <p:grpSpPr>
          <a:xfrm>
            <a:off x="7394273" y="3402532"/>
            <a:ext cx="1685028" cy="704062"/>
            <a:chOff x="7776122" y="3549361"/>
            <a:chExt cx="1685028" cy="704062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9C68F04C-9397-2653-07E4-83E708665040}"/>
                </a:ext>
              </a:extLst>
            </p:cNvPr>
            <p:cNvSpPr/>
            <p:nvPr/>
          </p:nvSpPr>
          <p:spPr>
            <a:xfrm>
              <a:off x="7812387" y="3549361"/>
              <a:ext cx="1612499" cy="70406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7C19B66-C825-7087-2A20-979A91C314E8}"/>
                </a:ext>
              </a:extLst>
            </p:cNvPr>
            <p:cNvSpPr txBox="1"/>
            <p:nvPr/>
          </p:nvSpPr>
          <p:spPr>
            <a:xfrm>
              <a:off x="7776122" y="3628720"/>
              <a:ext cx="16850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  <a:latin typeface="Avenir Next LT Pro Demi" panose="020B0704020202020204" pitchFamily="34" charset="0"/>
                  <a:ea typeface="Arial" charset="0"/>
                  <a:cs typeface="Arial" charset="0"/>
                </a:rPr>
                <a:t>Complete Research</a:t>
              </a:r>
            </a:p>
          </p:txBody>
        </p:sp>
      </p:grpSp>
      <p:pic>
        <p:nvPicPr>
          <p:cNvPr id="31" name="Graphic 30" descr="Badge 1 outline">
            <a:extLst>
              <a:ext uri="{FF2B5EF4-FFF2-40B4-BE49-F238E27FC236}">
                <a16:creationId xmlns:a16="http://schemas.microsoft.com/office/drawing/2014/main" id="{0DC281AF-17E6-078C-CDAD-3D1A2DAD0E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1346" y="1687334"/>
            <a:ext cx="382741" cy="382741"/>
          </a:xfrm>
          <a:prstGeom prst="rect">
            <a:avLst/>
          </a:prstGeom>
        </p:spPr>
      </p:pic>
      <p:pic>
        <p:nvPicPr>
          <p:cNvPr id="32" name="Graphic 31" descr="Badge outline">
            <a:extLst>
              <a:ext uri="{FF2B5EF4-FFF2-40B4-BE49-F238E27FC236}">
                <a16:creationId xmlns:a16="http://schemas.microsoft.com/office/drawing/2014/main" id="{085BA5B6-0911-F8BA-E7D7-02D423A6DE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34993" y="1680996"/>
            <a:ext cx="382741" cy="382741"/>
          </a:xfrm>
          <a:prstGeom prst="rect">
            <a:avLst/>
          </a:prstGeom>
        </p:spPr>
      </p:pic>
      <p:pic>
        <p:nvPicPr>
          <p:cNvPr id="33" name="Graphic 32" descr="Badge 3 outline">
            <a:extLst>
              <a:ext uri="{FF2B5EF4-FFF2-40B4-BE49-F238E27FC236}">
                <a16:creationId xmlns:a16="http://schemas.microsoft.com/office/drawing/2014/main" id="{E1A70F98-E361-5AD9-A332-ABA489AB16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48335" y="1689843"/>
            <a:ext cx="382741" cy="382741"/>
          </a:xfrm>
          <a:prstGeom prst="rect">
            <a:avLst/>
          </a:prstGeom>
        </p:spPr>
      </p:pic>
      <p:pic>
        <p:nvPicPr>
          <p:cNvPr id="34" name="Graphic 33" descr="Badge 4 outline">
            <a:extLst>
              <a:ext uri="{FF2B5EF4-FFF2-40B4-BE49-F238E27FC236}">
                <a16:creationId xmlns:a16="http://schemas.microsoft.com/office/drawing/2014/main" id="{9263D11B-3D68-233B-0436-F74DB17F70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42179" y="1689843"/>
            <a:ext cx="382741" cy="382741"/>
          </a:xfrm>
          <a:prstGeom prst="rect">
            <a:avLst/>
          </a:prstGeom>
        </p:spPr>
      </p:pic>
      <p:pic>
        <p:nvPicPr>
          <p:cNvPr id="35" name="Graphic 34" descr="Badge 5 outline">
            <a:extLst>
              <a:ext uri="{FF2B5EF4-FFF2-40B4-BE49-F238E27FC236}">
                <a16:creationId xmlns:a16="http://schemas.microsoft.com/office/drawing/2014/main" id="{70EB159D-07C9-BCC7-ACDC-416487FFAC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32765" y="1680995"/>
            <a:ext cx="382741" cy="38274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74E6DEA-AC25-A083-7C83-8B0C61AC900F}"/>
              </a:ext>
            </a:extLst>
          </p:cNvPr>
          <p:cNvSpPr/>
          <p:nvPr/>
        </p:nvSpPr>
        <p:spPr>
          <a:xfrm>
            <a:off x="5336875" y="3365088"/>
            <a:ext cx="1539816" cy="70406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AA5691-343C-1581-766B-E15A2AAF6F53}"/>
              </a:ext>
            </a:extLst>
          </p:cNvPr>
          <p:cNvSpPr txBox="1"/>
          <p:nvPr/>
        </p:nvSpPr>
        <p:spPr>
          <a:xfrm>
            <a:off x="5493587" y="3436663"/>
            <a:ext cx="129005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Pursue Recovery</a:t>
            </a:r>
          </a:p>
        </p:txBody>
      </p:sp>
    </p:spTree>
    <p:extLst>
      <p:ext uri="{BB962C8B-B14F-4D97-AF65-F5344CB8AC3E}">
        <p14:creationId xmlns:p14="http://schemas.microsoft.com/office/powerpoint/2010/main" val="508696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7A2802C-1303-9322-1567-691CA3E1C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966"/>
            <a:ext cx="10515600" cy="1134068"/>
          </a:xfrm>
        </p:spPr>
        <p:txBody>
          <a:bodyPr/>
          <a:lstStyle/>
          <a:p>
            <a:r>
              <a:rPr lang="en-US" dirty="0">
                <a:latin typeface="Avenir Next LT Pro Demi"/>
                <a:cs typeface="Arial"/>
              </a:rPr>
              <a:t>THE LIFECYCLE</a:t>
            </a:r>
            <a:br>
              <a:rPr lang="en-US" dirty="0"/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/>
                <a:cs typeface="Arial"/>
              </a:rPr>
              <a:t>WHAT IS IN EACH STAGE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Next LT Pro Demi"/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FE9989-8E34-AE1E-4FEC-00424C593432}"/>
              </a:ext>
            </a:extLst>
          </p:cNvPr>
          <p:cNvSpPr/>
          <p:nvPr/>
        </p:nvSpPr>
        <p:spPr>
          <a:xfrm>
            <a:off x="838199" y="1200657"/>
            <a:ext cx="9124407" cy="84217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5E873F-4C8A-BF82-432D-D1DFAB31E37C}"/>
              </a:ext>
            </a:extLst>
          </p:cNvPr>
          <p:cNvSpPr txBox="1"/>
          <p:nvPr/>
        </p:nvSpPr>
        <p:spPr>
          <a:xfrm>
            <a:off x="1478869" y="1266323"/>
            <a:ext cx="139337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Collect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F5F193-B4C2-2959-CB4C-C4804709991B}"/>
              </a:ext>
            </a:extLst>
          </p:cNvPr>
          <p:cNvSpPr txBox="1"/>
          <p:nvPr/>
        </p:nvSpPr>
        <p:spPr>
          <a:xfrm>
            <a:off x="1478869" y="1664618"/>
            <a:ext cx="182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venir Next LT Pro" panose="020B0504020202020204" pitchFamily="34" charset="0"/>
              </a:rPr>
              <a:t>Claim Intake</a:t>
            </a:r>
          </a:p>
        </p:txBody>
      </p:sp>
      <p:pic>
        <p:nvPicPr>
          <p:cNvPr id="42" name="Graphic 41" descr="Badge 1 outline">
            <a:extLst>
              <a:ext uri="{FF2B5EF4-FFF2-40B4-BE49-F238E27FC236}">
                <a16:creationId xmlns:a16="http://schemas.microsoft.com/office/drawing/2014/main" id="{A865C3B0-6FC3-FB4F-7884-973954117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5480" y="1347389"/>
            <a:ext cx="631460" cy="63146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A3F1589-F7CE-1ED6-0B16-83D7A39B7775}"/>
              </a:ext>
            </a:extLst>
          </p:cNvPr>
          <p:cNvSpPr/>
          <p:nvPr/>
        </p:nvSpPr>
        <p:spPr>
          <a:xfrm>
            <a:off x="838200" y="2190355"/>
            <a:ext cx="9124406" cy="8881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49FEF0-9747-DE15-5DAF-820BC33E4E7B}"/>
              </a:ext>
            </a:extLst>
          </p:cNvPr>
          <p:cNvSpPr txBox="1"/>
          <p:nvPr/>
        </p:nvSpPr>
        <p:spPr>
          <a:xfrm>
            <a:off x="1478869" y="2272212"/>
            <a:ext cx="149950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Enhance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72C45A-1B01-4B80-D293-5CF2013BEDFA}"/>
              </a:ext>
            </a:extLst>
          </p:cNvPr>
          <p:cNvSpPr txBox="1"/>
          <p:nvPr/>
        </p:nvSpPr>
        <p:spPr>
          <a:xfrm>
            <a:off x="1478869" y="2676482"/>
            <a:ext cx="55489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600" dirty="0">
                <a:solidFill>
                  <a:schemeClr val="bg2"/>
                </a:solidFill>
                <a:latin typeface="Avenir Next LT Pro" panose="020B0504020202020204" pitchFamily="34" charset="0"/>
              </a:rPr>
              <a:t>Review required documents</a:t>
            </a:r>
          </a:p>
        </p:txBody>
      </p:sp>
      <p:pic>
        <p:nvPicPr>
          <p:cNvPr id="44" name="Graphic 43" descr="Badge outline">
            <a:extLst>
              <a:ext uri="{FF2B5EF4-FFF2-40B4-BE49-F238E27FC236}">
                <a16:creationId xmlns:a16="http://schemas.microsoft.com/office/drawing/2014/main" id="{AFEEE721-CB75-A51A-9526-3D78AFC491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5480" y="2337880"/>
            <a:ext cx="631460" cy="63146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CB9A315-762C-3DCB-7208-4B0C12A4867F}"/>
              </a:ext>
            </a:extLst>
          </p:cNvPr>
          <p:cNvSpPr/>
          <p:nvPr/>
        </p:nvSpPr>
        <p:spPr>
          <a:xfrm>
            <a:off x="838200" y="3226062"/>
            <a:ext cx="9124406" cy="101371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EAA9F-71E7-6DEA-FFA8-9DE6F6F4D7D0}"/>
              </a:ext>
            </a:extLst>
          </p:cNvPr>
          <p:cNvSpPr txBox="1"/>
          <p:nvPr/>
        </p:nvSpPr>
        <p:spPr>
          <a:xfrm>
            <a:off x="1478869" y="3338003"/>
            <a:ext cx="139337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Analyze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D6E7060-D79C-C20E-2240-E78DE21BA258}"/>
              </a:ext>
            </a:extLst>
          </p:cNvPr>
          <p:cNvSpPr txBox="1"/>
          <p:nvPr/>
        </p:nvSpPr>
        <p:spPr>
          <a:xfrm>
            <a:off x="1478869" y="3759464"/>
            <a:ext cx="62875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600" dirty="0">
                <a:solidFill>
                  <a:schemeClr val="bg2"/>
                </a:solidFill>
                <a:latin typeface="Avenir Next LT Pro" panose="020B0504020202020204" pitchFamily="34" charset="0"/>
              </a:rPr>
              <a:t>Grant provisional credit and pursue recovery</a:t>
            </a:r>
          </a:p>
        </p:txBody>
      </p:sp>
      <p:pic>
        <p:nvPicPr>
          <p:cNvPr id="46" name="Graphic 45" descr="Badge 3 outline">
            <a:extLst>
              <a:ext uri="{FF2B5EF4-FFF2-40B4-BE49-F238E27FC236}">
                <a16:creationId xmlns:a16="http://schemas.microsoft.com/office/drawing/2014/main" id="{B38E9FEF-2F55-9CD6-5D71-D2FBD860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7963" y="3539800"/>
            <a:ext cx="631460" cy="63146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4D3A3F-46FB-35ED-9B5F-11C460437909}"/>
              </a:ext>
            </a:extLst>
          </p:cNvPr>
          <p:cNvSpPr/>
          <p:nvPr/>
        </p:nvSpPr>
        <p:spPr>
          <a:xfrm>
            <a:off x="838200" y="4361195"/>
            <a:ext cx="9124406" cy="111207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5ADF76-43AC-5779-F10D-51A1612BFD83}"/>
              </a:ext>
            </a:extLst>
          </p:cNvPr>
          <p:cNvSpPr txBox="1"/>
          <p:nvPr/>
        </p:nvSpPr>
        <p:spPr>
          <a:xfrm>
            <a:off x="1546940" y="4437761"/>
            <a:ext cx="139337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Execute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84F206A-4CA8-3E20-EB90-9B30E0AB0CEB}"/>
              </a:ext>
            </a:extLst>
          </p:cNvPr>
          <p:cNvSpPr txBox="1"/>
          <p:nvPr/>
        </p:nvSpPr>
        <p:spPr>
          <a:xfrm>
            <a:off x="1546940" y="4837871"/>
            <a:ext cx="58872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600" dirty="0">
                <a:solidFill>
                  <a:schemeClr val="bg2"/>
                </a:solidFill>
                <a:latin typeface="Avenir Next LT Pro" panose="020B0504020202020204" pitchFamily="34" charset="0"/>
              </a:rPr>
              <a:t>Submit the chargeback, complete research, accounting adjustments, review fees, credit reporting</a:t>
            </a:r>
          </a:p>
        </p:txBody>
      </p:sp>
      <p:pic>
        <p:nvPicPr>
          <p:cNvPr id="48" name="Graphic 47" descr="Badge 4 outline">
            <a:extLst>
              <a:ext uri="{FF2B5EF4-FFF2-40B4-BE49-F238E27FC236}">
                <a16:creationId xmlns:a16="http://schemas.microsoft.com/office/drawing/2014/main" id="{D84237DE-8E0E-3E7A-9364-26CAA16598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8344" y="4626617"/>
            <a:ext cx="631460" cy="63146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C83CC2D-C761-9FAF-5678-F2CEBCB8611C}"/>
              </a:ext>
            </a:extLst>
          </p:cNvPr>
          <p:cNvSpPr/>
          <p:nvPr/>
        </p:nvSpPr>
        <p:spPr>
          <a:xfrm>
            <a:off x="838199" y="5591256"/>
            <a:ext cx="9124406" cy="82577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F0E61E-05A0-1A00-57F6-EA2E6A1FBC25}"/>
              </a:ext>
            </a:extLst>
          </p:cNvPr>
          <p:cNvSpPr txBox="1"/>
          <p:nvPr/>
        </p:nvSpPr>
        <p:spPr>
          <a:xfrm>
            <a:off x="1538231" y="5671533"/>
            <a:ext cx="139337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Resolve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E298D60-D4EB-731F-A3EA-ECD7FF3D31B2}"/>
              </a:ext>
            </a:extLst>
          </p:cNvPr>
          <p:cNvSpPr txBox="1"/>
          <p:nvPr/>
        </p:nvSpPr>
        <p:spPr>
          <a:xfrm>
            <a:off x="1538231" y="6042345"/>
            <a:ext cx="22401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venir Next LT Pro" panose="020B0504020202020204" pitchFamily="34" charset="0"/>
              </a:rPr>
              <a:t>Paid or denied</a:t>
            </a:r>
          </a:p>
        </p:txBody>
      </p:sp>
      <p:pic>
        <p:nvPicPr>
          <p:cNvPr id="50" name="Graphic 49" descr="Badge 5 outline">
            <a:extLst>
              <a:ext uri="{FF2B5EF4-FFF2-40B4-BE49-F238E27FC236}">
                <a16:creationId xmlns:a16="http://schemas.microsoft.com/office/drawing/2014/main" id="{9C332F98-8D64-33F3-A8C2-A163B4A469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8344" y="5706431"/>
            <a:ext cx="631460" cy="631460"/>
          </a:xfrm>
          <a:prstGeom prst="rect">
            <a:avLst/>
          </a:prstGeom>
        </p:spPr>
      </p:pic>
      <p:pic>
        <p:nvPicPr>
          <p:cNvPr id="60" name="Graphic 59" descr="Checklist outline">
            <a:extLst>
              <a:ext uri="{FF2B5EF4-FFF2-40B4-BE49-F238E27FC236}">
                <a16:creationId xmlns:a16="http://schemas.microsoft.com/office/drawing/2014/main" id="{4FD60D13-AC27-84BF-8ED6-0F64C81801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63902" y="1222399"/>
            <a:ext cx="820431" cy="820431"/>
          </a:xfrm>
          <a:prstGeom prst="rect">
            <a:avLst/>
          </a:prstGeom>
        </p:spPr>
      </p:pic>
      <p:pic>
        <p:nvPicPr>
          <p:cNvPr id="62" name="Graphic 61" descr="Internet outline">
            <a:extLst>
              <a:ext uri="{FF2B5EF4-FFF2-40B4-BE49-F238E27FC236}">
                <a16:creationId xmlns:a16="http://schemas.microsoft.com/office/drawing/2014/main" id="{3C19D895-3510-4B12-DE2D-3E8D30DD25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016917" y="2205465"/>
            <a:ext cx="914400" cy="914400"/>
          </a:xfrm>
          <a:prstGeom prst="rect">
            <a:avLst/>
          </a:prstGeom>
        </p:spPr>
      </p:pic>
      <p:pic>
        <p:nvPicPr>
          <p:cNvPr id="64" name="Graphic 63" descr="Magnifying glass outline">
            <a:extLst>
              <a:ext uri="{FF2B5EF4-FFF2-40B4-BE49-F238E27FC236}">
                <a16:creationId xmlns:a16="http://schemas.microsoft.com/office/drawing/2014/main" id="{66382143-6E8C-0879-F1D9-9EA38655508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063902" y="3338003"/>
            <a:ext cx="821326" cy="821326"/>
          </a:xfrm>
          <a:prstGeom prst="rect">
            <a:avLst/>
          </a:prstGeom>
        </p:spPr>
      </p:pic>
      <p:pic>
        <p:nvPicPr>
          <p:cNvPr id="66" name="Graphic 65" descr="Credit card outline">
            <a:extLst>
              <a:ext uri="{FF2B5EF4-FFF2-40B4-BE49-F238E27FC236}">
                <a16:creationId xmlns:a16="http://schemas.microsoft.com/office/drawing/2014/main" id="{5B257756-1CF9-1282-5FC9-3AE7D595843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159267" y="4361126"/>
            <a:ext cx="914400" cy="914400"/>
          </a:xfrm>
          <a:prstGeom prst="rect">
            <a:avLst/>
          </a:prstGeom>
        </p:spPr>
      </p:pic>
      <p:pic>
        <p:nvPicPr>
          <p:cNvPr id="68" name="Graphic 67" descr="Inbox Check outline">
            <a:extLst>
              <a:ext uri="{FF2B5EF4-FFF2-40B4-BE49-F238E27FC236}">
                <a16:creationId xmlns:a16="http://schemas.microsoft.com/office/drawing/2014/main" id="{11AADC19-E3CC-5D9B-3C65-DFB8BFA1495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247895" y="5592237"/>
            <a:ext cx="825771" cy="82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31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 Demi"/>
                <a:cs typeface="Arial"/>
              </a:rPr>
              <a:t>THE LIFECYCLE</a:t>
            </a:r>
            <a:br>
              <a:rPr lang="en-US" dirty="0"/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/>
                <a:cs typeface="Arial"/>
              </a:rPr>
              <a:t>ASSIGNMENTS IN THE WORKFLOW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Next LT Pro Demi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DA37DF-7D3F-A502-E096-D4E1C65B6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10022"/>
            <a:ext cx="6606396" cy="9882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AB2B30-19AB-5820-116D-E87032A9C1D3}"/>
              </a:ext>
            </a:extLst>
          </p:cNvPr>
          <p:cNvSpPr txBox="1"/>
          <p:nvPr/>
        </p:nvSpPr>
        <p:spPr>
          <a:xfrm>
            <a:off x="838200" y="2921168"/>
            <a:ext cx="927195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Documentation: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When there is a document requirement due to the claim type or dispute reason, the analyst will review the submitted documentation to ensure it fulfills the documentation requirement.</a:t>
            </a:r>
          </a:p>
        </p:txBody>
      </p:sp>
    </p:spTree>
    <p:extLst>
      <p:ext uri="{BB962C8B-B14F-4D97-AF65-F5344CB8AC3E}">
        <p14:creationId xmlns:p14="http://schemas.microsoft.com/office/powerpoint/2010/main" val="1812572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 Demi"/>
                <a:cs typeface="Arial"/>
              </a:rPr>
              <a:t>THE LIFECYCLE</a:t>
            </a:r>
            <a:br>
              <a:rPr lang="en-US" dirty="0"/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/>
                <a:cs typeface="Arial"/>
              </a:rPr>
              <a:t>ASSIGNMENTS IN THE WORKFLOW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Next LT Pro Demi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E85663-5BA3-6AF3-0453-C60777353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07035"/>
            <a:ext cx="6528758" cy="9766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D3009A-DF2E-7EC6-B67B-5BD918852579}"/>
              </a:ext>
            </a:extLst>
          </p:cNvPr>
          <p:cNvSpPr txBox="1"/>
          <p:nvPr/>
        </p:nvSpPr>
        <p:spPr>
          <a:xfrm>
            <a:off x="838200" y="2907296"/>
            <a:ext cx="9755038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Provisional Credit: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The analyst will determine if recovery should be pursued. The analyst can pay or deny the dispute or grant provisional credit. </a:t>
            </a:r>
          </a:p>
          <a:p>
            <a:pPr marL="342900" indent="-342900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Disposition: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The analyst will pursue recovery or pay or deny the dispute. The analyst will also review the representment and initiate pre-arbitration. </a:t>
            </a:r>
          </a:p>
        </p:txBody>
      </p:sp>
    </p:spTree>
    <p:extLst>
      <p:ext uri="{BB962C8B-B14F-4D97-AF65-F5344CB8AC3E}">
        <p14:creationId xmlns:p14="http://schemas.microsoft.com/office/powerpoint/2010/main" val="1723602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 Demi"/>
                <a:cs typeface="Arial"/>
              </a:rPr>
              <a:t>THE LIFECYCLE</a:t>
            </a:r>
            <a:br>
              <a:rPr lang="en-US" dirty="0"/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/>
                <a:cs typeface="Arial"/>
              </a:rPr>
              <a:t>ASSIGNMENTS IN THE WORKFLOW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Next LT Pro Demi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D53F53-3143-3338-B9D2-50DF60651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85985"/>
            <a:ext cx="6537960" cy="9780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CC5F71-07A3-7D14-A6CE-A9EE41078961}"/>
              </a:ext>
            </a:extLst>
          </p:cNvPr>
          <p:cNvSpPr txBox="1"/>
          <p:nvPr/>
        </p:nvSpPr>
        <p:spPr>
          <a:xfrm>
            <a:off x="838200" y="2728476"/>
            <a:ext cx="9755038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Recovery: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The analyst will pursue a recovery option or submit the chargeback.</a:t>
            </a:r>
          </a:p>
          <a:p>
            <a:pPr marL="342900" indent="-342900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Account Maintenance: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If the block and reissue card workflow fails, the analyst will complete the task in an external system. </a:t>
            </a:r>
          </a:p>
          <a:p>
            <a:pPr marL="342900" indent="-342900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Fee Maintenance: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The analyst will review account fees and tie them to the associated disputed charge, where applicable. </a:t>
            </a:r>
          </a:p>
          <a:p>
            <a:pPr marL="342900" indent="-342900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Accounting: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If a manual accounting adjustment needs to be completed, the analyst will process the adjustment in an external system.</a:t>
            </a:r>
          </a:p>
        </p:txBody>
      </p:sp>
    </p:spTree>
    <p:extLst>
      <p:ext uri="{BB962C8B-B14F-4D97-AF65-F5344CB8AC3E}">
        <p14:creationId xmlns:p14="http://schemas.microsoft.com/office/powerpoint/2010/main" val="3370811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468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C1E9D-0D32-DC5F-6571-B5EDA80FBE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7800" y="1664405"/>
            <a:ext cx="10255370" cy="408029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QFD will attempt to complete claim resolution through automation, however, if QFD cannot complete a process, </a:t>
            </a:r>
            <a:r>
              <a:rPr lang="en-US" sz="2400" dirty="0">
                <a:solidFill>
                  <a:srgbClr val="1F2654"/>
                </a:solidFill>
                <a:latin typeface="Avenir Next LT Pro Demi" panose="020B0704020202020204" pitchFamily="34" charset="0"/>
              </a:rPr>
              <a:t>it will create a manual assignment for an analyst to review.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Disputes in QFD will follow a similar path from claim intake to resolution. </a:t>
            </a:r>
            <a:r>
              <a:rPr lang="en-US" sz="2400" dirty="0">
                <a:solidFill>
                  <a:schemeClr val="accent2"/>
                </a:solidFill>
                <a:latin typeface="Avenir Next LT Pro Demi" panose="020B0704020202020204" pitchFamily="34" charset="0"/>
              </a:rPr>
              <a:t>Depending on the dispute reason and claim type, analysts will see different assignments.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chemeClr val="accent6"/>
                </a:solidFill>
                <a:latin typeface="Avenir Next LT Pro Demi" panose="020B0704020202020204" pitchFamily="34" charset="0"/>
              </a:rPr>
              <a:t>QFD will continue to automate processes and work </a:t>
            </a:r>
            <a:r>
              <a:rPr lang="en-US" sz="2400" dirty="0"/>
              <a:t>even if manual assignments are generated.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1534183-9B64-75FD-5ABF-EBDAFBD2B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966"/>
            <a:ext cx="10515600" cy="1134068"/>
          </a:xfrm>
        </p:spPr>
        <p:txBody>
          <a:bodyPr/>
          <a:lstStyle/>
          <a:p>
            <a:r>
              <a:rPr lang="en-US" dirty="0">
                <a:latin typeface="Avenir Next LT Pro Demi"/>
                <a:cs typeface="Arial"/>
              </a:rPr>
              <a:t>HOW DOES QFD WORK</a:t>
            </a:r>
            <a:br>
              <a:rPr lang="en-US" dirty="0"/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/>
                <a:cs typeface="Arial"/>
              </a:rPr>
              <a:t>SUMMARY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Next LT Pro Demi"/>
              <a:cs typeface="Arial"/>
            </a:endParaRPr>
          </a:p>
        </p:txBody>
      </p:sp>
      <p:pic>
        <p:nvPicPr>
          <p:cNvPr id="11" name="Graphic 10" descr="Mouse with solid fill">
            <a:extLst>
              <a:ext uri="{FF2B5EF4-FFF2-40B4-BE49-F238E27FC236}">
                <a16:creationId xmlns:a16="http://schemas.microsoft.com/office/drawing/2014/main" id="{76CD0171-074C-8186-16C1-10C6F7EE7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662505"/>
            <a:ext cx="609600" cy="609600"/>
          </a:xfrm>
          <a:prstGeom prst="rect">
            <a:avLst/>
          </a:prstGeom>
        </p:spPr>
      </p:pic>
      <p:pic>
        <p:nvPicPr>
          <p:cNvPr id="12" name="Graphic 11" descr="Mouse with solid fill">
            <a:extLst>
              <a:ext uri="{FF2B5EF4-FFF2-40B4-BE49-F238E27FC236}">
                <a16:creationId xmlns:a16="http://schemas.microsoft.com/office/drawing/2014/main" id="{5480BA12-770E-2B25-FB3D-7FA6FABE3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3237945"/>
            <a:ext cx="609600" cy="609600"/>
          </a:xfrm>
          <a:prstGeom prst="rect">
            <a:avLst/>
          </a:prstGeom>
        </p:spPr>
      </p:pic>
      <p:pic>
        <p:nvPicPr>
          <p:cNvPr id="13" name="Graphic 12" descr="Mouse with solid fill">
            <a:extLst>
              <a:ext uri="{FF2B5EF4-FFF2-40B4-BE49-F238E27FC236}">
                <a16:creationId xmlns:a16="http://schemas.microsoft.com/office/drawing/2014/main" id="{9690017A-9654-3F24-7BD2-9B16FD394A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47668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92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D4CDF-E840-771C-6160-4ED6F551A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DISPUTES</a:t>
            </a:r>
          </a:p>
        </p:txBody>
      </p:sp>
    </p:spTree>
    <p:extLst>
      <p:ext uri="{BB962C8B-B14F-4D97-AF65-F5344CB8AC3E}">
        <p14:creationId xmlns:p14="http://schemas.microsoft.com/office/powerpoint/2010/main" val="62889041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796944-5899-D13A-829E-BC33EFDF8AE1}"/>
              </a:ext>
            </a:extLst>
          </p:cNvPr>
          <p:cNvSpPr/>
          <p:nvPr/>
        </p:nvSpPr>
        <p:spPr>
          <a:xfrm>
            <a:off x="8997349" y="2136461"/>
            <a:ext cx="1995579" cy="84826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85D1CE1-C205-5B6C-B11C-3BAFC37DA347}"/>
              </a:ext>
            </a:extLst>
          </p:cNvPr>
          <p:cNvSpPr/>
          <p:nvPr/>
        </p:nvSpPr>
        <p:spPr>
          <a:xfrm>
            <a:off x="8997351" y="931365"/>
            <a:ext cx="1932317" cy="84826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F01895A-CD69-85D0-51E0-67AAC4660018}"/>
              </a:ext>
            </a:extLst>
          </p:cNvPr>
          <p:cNvSpPr/>
          <p:nvPr/>
        </p:nvSpPr>
        <p:spPr>
          <a:xfrm>
            <a:off x="5073770" y="2136460"/>
            <a:ext cx="1932317" cy="8482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D0A593E-586A-2F21-19BA-A319B6F533BA}"/>
              </a:ext>
            </a:extLst>
          </p:cNvPr>
          <p:cNvSpPr/>
          <p:nvPr/>
        </p:nvSpPr>
        <p:spPr>
          <a:xfrm>
            <a:off x="5073771" y="931364"/>
            <a:ext cx="1932317" cy="8482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B9DF830-226B-8404-5101-1B332006880C}"/>
              </a:ext>
            </a:extLst>
          </p:cNvPr>
          <p:cNvSpPr/>
          <p:nvPr/>
        </p:nvSpPr>
        <p:spPr>
          <a:xfrm>
            <a:off x="1091243" y="2106556"/>
            <a:ext cx="1932317" cy="8482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 Demi"/>
                <a:cs typeface="Arial"/>
              </a:rPr>
              <a:t>THE LIFECYCLE</a:t>
            </a:r>
            <a:br>
              <a:rPr lang="en-US" dirty="0"/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/>
                <a:cs typeface="Arial"/>
              </a:rPr>
              <a:t>STAGES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Next LT Pro Demi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D1A1D3-07B0-AA1C-D796-B5DB253A518D}"/>
              </a:ext>
            </a:extLst>
          </p:cNvPr>
          <p:cNvSpPr txBox="1"/>
          <p:nvPr/>
        </p:nvSpPr>
        <p:spPr>
          <a:xfrm>
            <a:off x="1214888" y="2330633"/>
            <a:ext cx="16850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Claim Intake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C46BBB-DF76-2E99-78B1-BDBA7BF43F21}"/>
              </a:ext>
            </a:extLst>
          </p:cNvPr>
          <p:cNvSpPr txBox="1"/>
          <p:nvPr/>
        </p:nvSpPr>
        <p:spPr>
          <a:xfrm>
            <a:off x="5280806" y="1001553"/>
            <a:ext cx="151824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Provisional Credit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84983-39BC-3470-DA70-B499C3F41ABB}"/>
              </a:ext>
            </a:extLst>
          </p:cNvPr>
          <p:cNvSpPr txBox="1"/>
          <p:nvPr/>
        </p:nvSpPr>
        <p:spPr>
          <a:xfrm>
            <a:off x="5230483" y="2360537"/>
            <a:ext cx="161888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Chargeback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BFEEEC-7C26-919E-1FAF-CC272E529DBB}"/>
              </a:ext>
            </a:extLst>
          </p:cNvPr>
          <p:cNvSpPr txBox="1"/>
          <p:nvPr/>
        </p:nvSpPr>
        <p:spPr>
          <a:xfrm>
            <a:off x="9030127" y="1155442"/>
            <a:ext cx="186676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Pre-arbitration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8E85E4-0587-5615-50D4-51C6FE211B5A}"/>
              </a:ext>
            </a:extLst>
          </p:cNvPr>
          <p:cNvSpPr txBox="1"/>
          <p:nvPr/>
        </p:nvSpPr>
        <p:spPr>
          <a:xfrm>
            <a:off x="8997349" y="2360538"/>
            <a:ext cx="199557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Representment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E60F8E9-40D1-B2C1-7072-3268874C4706}"/>
              </a:ext>
            </a:extLst>
          </p:cNvPr>
          <p:cNvSpPr/>
          <p:nvPr/>
        </p:nvSpPr>
        <p:spPr>
          <a:xfrm>
            <a:off x="5073770" y="4496010"/>
            <a:ext cx="1932317" cy="84826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4C90BD-7EEC-9A4E-93F9-C91479BA6EAC}"/>
              </a:ext>
            </a:extLst>
          </p:cNvPr>
          <p:cNvSpPr txBox="1"/>
          <p:nvPr/>
        </p:nvSpPr>
        <p:spPr>
          <a:xfrm>
            <a:off x="5230483" y="4720087"/>
            <a:ext cx="161888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Paid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B0782AC-8698-9210-07AF-753F1754DA65}"/>
              </a:ext>
            </a:extLst>
          </p:cNvPr>
          <p:cNvSpPr/>
          <p:nvPr/>
        </p:nvSpPr>
        <p:spPr>
          <a:xfrm>
            <a:off x="5073770" y="5571096"/>
            <a:ext cx="1932317" cy="84826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F016E1-2E77-A47F-D2EE-B3E4B8A3DAC6}"/>
              </a:ext>
            </a:extLst>
          </p:cNvPr>
          <p:cNvSpPr txBox="1"/>
          <p:nvPr/>
        </p:nvSpPr>
        <p:spPr>
          <a:xfrm>
            <a:off x="5230483" y="5795173"/>
            <a:ext cx="161888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Denied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04F57C-7379-C4AC-1A0C-B1F153B9F749}"/>
              </a:ext>
            </a:extLst>
          </p:cNvPr>
          <p:cNvSpPr/>
          <p:nvPr/>
        </p:nvSpPr>
        <p:spPr>
          <a:xfrm>
            <a:off x="838200" y="1837426"/>
            <a:ext cx="2415396" cy="1317449"/>
          </a:xfrm>
          <a:prstGeom prst="rect">
            <a:avLst/>
          </a:prstGeom>
          <a:noFill/>
          <a:ln w="57150">
            <a:solidFill>
              <a:srgbClr val="1F26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0F973F-CCE9-472F-8341-EA8F60D70A29}"/>
              </a:ext>
            </a:extLst>
          </p:cNvPr>
          <p:cNvSpPr/>
          <p:nvPr/>
        </p:nvSpPr>
        <p:spPr>
          <a:xfrm>
            <a:off x="4832229" y="696771"/>
            <a:ext cx="2415396" cy="2540721"/>
          </a:xfrm>
          <a:prstGeom prst="rect">
            <a:avLst/>
          </a:prstGeom>
          <a:noFill/>
          <a:ln w="57150">
            <a:solidFill>
              <a:srgbClr val="257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46E9F1-7F87-7984-A95F-A4285DA2E7D8}"/>
              </a:ext>
            </a:extLst>
          </p:cNvPr>
          <p:cNvSpPr/>
          <p:nvPr/>
        </p:nvSpPr>
        <p:spPr>
          <a:xfrm>
            <a:off x="8755810" y="696771"/>
            <a:ext cx="2415396" cy="2540721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33C64B-32E4-D5BE-65A1-7485421ABC99}"/>
              </a:ext>
            </a:extLst>
          </p:cNvPr>
          <p:cNvSpPr/>
          <p:nvPr/>
        </p:nvSpPr>
        <p:spPr>
          <a:xfrm>
            <a:off x="4832229" y="4302803"/>
            <a:ext cx="2415396" cy="2265598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2F33B782-6204-EDA0-B898-E4F6154C3A7E}"/>
              </a:ext>
            </a:extLst>
          </p:cNvPr>
          <p:cNvSpPr/>
          <p:nvPr/>
        </p:nvSpPr>
        <p:spPr>
          <a:xfrm>
            <a:off x="3607279" y="2234242"/>
            <a:ext cx="871267" cy="72057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2FBA446-39EB-BCF6-9ABB-8BB64E48FBF2}"/>
              </a:ext>
            </a:extLst>
          </p:cNvPr>
          <p:cNvSpPr/>
          <p:nvPr/>
        </p:nvSpPr>
        <p:spPr>
          <a:xfrm>
            <a:off x="7601308" y="2264146"/>
            <a:ext cx="871267" cy="72057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230A52FC-27CB-FD6E-D794-63CDF93BEEC5}"/>
              </a:ext>
            </a:extLst>
          </p:cNvPr>
          <p:cNvSpPr/>
          <p:nvPr/>
        </p:nvSpPr>
        <p:spPr>
          <a:xfrm rot="10800000">
            <a:off x="7601307" y="4715023"/>
            <a:ext cx="2482971" cy="72057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FCDAFF3-CC97-6B16-E610-6FB898E1336C}"/>
              </a:ext>
            </a:extLst>
          </p:cNvPr>
          <p:cNvSpPr/>
          <p:nvPr/>
        </p:nvSpPr>
        <p:spPr>
          <a:xfrm>
            <a:off x="9823603" y="3509928"/>
            <a:ext cx="343069" cy="17435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DB2762BD-82DD-BA4E-FBEE-CF7B70230866}"/>
              </a:ext>
            </a:extLst>
          </p:cNvPr>
          <p:cNvSpPr/>
          <p:nvPr/>
        </p:nvSpPr>
        <p:spPr>
          <a:xfrm rot="5400000">
            <a:off x="5604293" y="3428379"/>
            <a:ext cx="871267" cy="72057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96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 Demi"/>
                <a:cs typeface="Arial"/>
              </a:rPr>
              <a:t>THE LIFECYCLE</a:t>
            </a:r>
            <a:br>
              <a:rPr lang="en-US" dirty="0"/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/>
                <a:cs typeface="Arial"/>
              </a:rPr>
              <a:t>STAGES IN QFD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Next LT Pro Demi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C1038A-FBC0-3821-E94B-DBBC55D50C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23" r="1117"/>
          <a:stretch/>
        </p:blipFill>
        <p:spPr>
          <a:xfrm>
            <a:off x="983411" y="1646773"/>
            <a:ext cx="9885872" cy="46386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13BD328-7E6E-2E68-96A6-161FF6A4C92E}"/>
              </a:ext>
            </a:extLst>
          </p:cNvPr>
          <p:cNvGrpSpPr/>
          <p:nvPr/>
        </p:nvGrpSpPr>
        <p:grpSpPr>
          <a:xfrm>
            <a:off x="1128624" y="2381219"/>
            <a:ext cx="1561381" cy="704062"/>
            <a:chOff x="1232140" y="2356722"/>
            <a:chExt cx="1561381" cy="70406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D80C68B-F207-B061-804B-A3414891F6B6}"/>
                </a:ext>
              </a:extLst>
            </p:cNvPr>
            <p:cNvSpPr/>
            <p:nvPr/>
          </p:nvSpPr>
          <p:spPr>
            <a:xfrm>
              <a:off x="1232140" y="2356722"/>
              <a:ext cx="1561381" cy="70406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6B9574-C928-6CE7-E800-FFC184830DDA}"/>
                </a:ext>
              </a:extLst>
            </p:cNvPr>
            <p:cNvSpPr txBox="1"/>
            <p:nvPr/>
          </p:nvSpPr>
          <p:spPr>
            <a:xfrm>
              <a:off x="1325017" y="2561425"/>
              <a:ext cx="137562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  <a:latin typeface="Avenir Next LT Pro Demi" panose="020B0704020202020204" pitchFamily="34" charset="0"/>
                  <a:ea typeface="Arial" charset="0"/>
                  <a:cs typeface="Arial" charset="0"/>
                </a:rPr>
                <a:t>Claim Intake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16672D5-08F1-5D60-4E3A-B65426884927}"/>
              </a:ext>
            </a:extLst>
          </p:cNvPr>
          <p:cNvGrpSpPr/>
          <p:nvPr/>
        </p:nvGrpSpPr>
        <p:grpSpPr>
          <a:xfrm>
            <a:off x="5315309" y="2364719"/>
            <a:ext cx="1561381" cy="704062"/>
            <a:chOff x="5663243" y="2344265"/>
            <a:chExt cx="1561381" cy="70406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6843E1B-6A89-D350-7CFC-01B60D67E136}"/>
                </a:ext>
              </a:extLst>
            </p:cNvPr>
            <p:cNvSpPr/>
            <p:nvPr/>
          </p:nvSpPr>
          <p:spPr>
            <a:xfrm>
              <a:off x="5663243" y="2344265"/>
              <a:ext cx="1561381" cy="70406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7F8FF4-AA91-C106-2787-7EDC2318B25B}"/>
                </a:ext>
              </a:extLst>
            </p:cNvPr>
            <p:cNvSpPr txBox="1"/>
            <p:nvPr/>
          </p:nvSpPr>
          <p:spPr>
            <a:xfrm>
              <a:off x="5684808" y="2416365"/>
              <a:ext cx="151824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  <a:latin typeface="Avenir Next LT Pro Demi" panose="020B0704020202020204" pitchFamily="34" charset="0"/>
                  <a:ea typeface="Arial" charset="0"/>
                  <a:cs typeface="Arial" charset="0"/>
                </a:rPr>
                <a:t>Provisional Credit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DC68D90-1F60-D878-CEB1-4B9AB59FA309}"/>
              </a:ext>
            </a:extLst>
          </p:cNvPr>
          <p:cNvGrpSpPr/>
          <p:nvPr/>
        </p:nvGrpSpPr>
        <p:grpSpPr>
          <a:xfrm>
            <a:off x="5315309" y="3386032"/>
            <a:ext cx="1561381" cy="704062"/>
            <a:chOff x="5663242" y="3549361"/>
            <a:chExt cx="1561381" cy="70406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0B67ABD-01E5-A12E-60BD-EC29E1523872}"/>
                </a:ext>
              </a:extLst>
            </p:cNvPr>
            <p:cNvSpPr/>
            <p:nvPr/>
          </p:nvSpPr>
          <p:spPr>
            <a:xfrm>
              <a:off x="5663242" y="3549361"/>
              <a:ext cx="1561381" cy="70406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1DEB3D0-2B7A-D273-162F-0C131C2A5A84}"/>
                </a:ext>
              </a:extLst>
            </p:cNvPr>
            <p:cNvSpPr txBox="1"/>
            <p:nvPr/>
          </p:nvSpPr>
          <p:spPr>
            <a:xfrm>
              <a:off x="5705655" y="3732115"/>
              <a:ext cx="147655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  <a:latin typeface="Avenir Next LT Pro Demi" panose="020B0704020202020204" pitchFamily="34" charset="0"/>
                  <a:ea typeface="Arial" charset="0"/>
                  <a:cs typeface="Arial" charset="0"/>
                </a:rPr>
                <a:t>Chargeback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25FC231-A495-982D-671D-09D9BB42BECD}"/>
              </a:ext>
            </a:extLst>
          </p:cNvPr>
          <p:cNvGrpSpPr/>
          <p:nvPr/>
        </p:nvGrpSpPr>
        <p:grpSpPr>
          <a:xfrm>
            <a:off x="9596886" y="2381219"/>
            <a:ext cx="1272397" cy="704062"/>
            <a:chOff x="9803920" y="2344265"/>
            <a:chExt cx="1561381" cy="70406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FD9A5AA-5E67-5750-A9BF-931DBEBC604E}"/>
                </a:ext>
              </a:extLst>
            </p:cNvPr>
            <p:cNvSpPr/>
            <p:nvPr/>
          </p:nvSpPr>
          <p:spPr>
            <a:xfrm>
              <a:off x="9803920" y="2344265"/>
              <a:ext cx="1561381" cy="70406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53432B-9180-AB19-A49C-DA645EDC1236}"/>
                </a:ext>
              </a:extLst>
            </p:cNvPr>
            <p:cNvSpPr txBox="1"/>
            <p:nvPr/>
          </p:nvSpPr>
          <p:spPr>
            <a:xfrm>
              <a:off x="10184369" y="2549090"/>
              <a:ext cx="80047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  <a:latin typeface="Avenir Next LT Pro Demi" panose="020B0704020202020204" pitchFamily="34" charset="0"/>
                  <a:ea typeface="Arial" charset="0"/>
                  <a:cs typeface="Arial" charset="0"/>
                </a:rPr>
                <a:t>Paid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2BAADE-817C-9BA7-B87B-3FD106CAD77F}"/>
              </a:ext>
            </a:extLst>
          </p:cNvPr>
          <p:cNvGrpSpPr/>
          <p:nvPr/>
        </p:nvGrpSpPr>
        <p:grpSpPr>
          <a:xfrm>
            <a:off x="9596886" y="3386032"/>
            <a:ext cx="1272397" cy="704062"/>
            <a:chOff x="9803920" y="3419351"/>
            <a:chExt cx="1561381" cy="70406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1B89237-734D-E3EB-6CF3-534EB0C6C5F4}"/>
                </a:ext>
              </a:extLst>
            </p:cNvPr>
            <p:cNvSpPr/>
            <p:nvPr/>
          </p:nvSpPr>
          <p:spPr>
            <a:xfrm>
              <a:off x="9803920" y="3419351"/>
              <a:ext cx="1561381" cy="70406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2463A7-00B1-2560-164A-DD0FB2879CA0}"/>
                </a:ext>
              </a:extLst>
            </p:cNvPr>
            <p:cNvSpPr txBox="1"/>
            <p:nvPr/>
          </p:nvSpPr>
          <p:spPr>
            <a:xfrm>
              <a:off x="10027246" y="3602105"/>
              <a:ext cx="111471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  <a:latin typeface="Avenir Next LT Pro Demi" panose="020B0704020202020204" pitchFamily="34" charset="0"/>
                  <a:ea typeface="Arial" charset="0"/>
                  <a:cs typeface="Arial" charset="0"/>
                </a:rPr>
                <a:t>Denied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6462AA2-F0EE-F864-F14B-031F47A74F11}"/>
              </a:ext>
            </a:extLst>
          </p:cNvPr>
          <p:cNvGrpSpPr/>
          <p:nvPr/>
        </p:nvGrpSpPr>
        <p:grpSpPr>
          <a:xfrm>
            <a:off x="5315309" y="4407345"/>
            <a:ext cx="1561381" cy="704062"/>
            <a:chOff x="7808341" y="2344265"/>
            <a:chExt cx="1561381" cy="704062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911908D-A4F8-60D1-B994-C7F4F1D14F69}"/>
                </a:ext>
              </a:extLst>
            </p:cNvPr>
            <p:cNvSpPr/>
            <p:nvPr/>
          </p:nvSpPr>
          <p:spPr>
            <a:xfrm>
              <a:off x="7808341" y="2344265"/>
              <a:ext cx="1561381" cy="70406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5D7693-DAB7-828C-2708-5BFACA9ED293}"/>
                </a:ext>
              </a:extLst>
            </p:cNvPr>
            <p:cNvSpPr txBox="1"/>
            <p:nvPr/>
          </p:nvSpPr>
          <p:spPr>
            <a:xfrm>
              <a:off x="7808341" y="2539476"/>
              <a:ext cx="153177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  <a:latin typeface="Avenir Next LT Pro Demi" panose="020B0704020202020204" pitchFamily="34" charset="0"/>
                  <a:ea typeface="Arial" charset="0"/>
                  <a:cs typeface="Arial" charset="0"/>
                </a:rPr>
                <a:t>Pre-arbitration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EB0193A-9653-955A-149D-281984D347A8}"/>
              </a:ext>
            </a:extLst>
          </p:cNvPr>
          <p:cNvGrpSpPr/>
          <p:nvPr/>
        </p:nvGrpSpPr>
        <p:grpSpPr>
          <a:xfrm>
            <a:off x="5253486" y="5428658"/>
            <a:ext cx="1685028" cy="704062"/>
            <a:chOff x="7776122" y="3549361"/>
            <a:chExt cx="1685028" cy="704062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9C68F04C-9397-2653-07E4-83E708665040}"/>
                </a:ext>
              </a:extLst>
            </p:cNvPr>
            <p:cNvSpPr/>
            <p:nvPr/>
          </p:nvSpPr>
          <p:spPr>
            <a:xfrm>
              <a:off x="7812387" y="3549361"/>
              <a:ext cx="1612499" cy="70406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7C19B66-C825-7087-2A20-979A91C314E8}"/>
                </a:ext>
              </a:extLst>
            </p:cNvPr>
            <p:cNvSpPr txBox="1"/>
            <p:nvPr/>
          </p:nvSpPr>
          <p:spPr>
            <a:xfrm>
              <a:off x="7776122" y="3751830"/>
              <a:ext cx="168502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  <a:latin typeface="Avenir Next LT Pro Demi" panose="020B0704020202020204" pitchFamily="34" charset="0"/>
                  <a:ea typeface="Arial" charset="0"/>
                  <a:cs typeface="Arial" charset="0"/>
                </a:rPr>
                <a:t>Representment</a:t>
              </a:r>
            </a:p>
          </p:txBody>
        </p:sp>
      </p:grpSp>
      <p:pic>
        <p:nvPicPr>
          <p:cNvPr id="31" name="Graphic 30" descr="Badge 1 outline">
            <a:extLst>
              <a:ext uri="{FF2B5EF4-FFF2-40B4-BE49-F238E27FC236}">
                <a16:creationId xmlns:a16="http://schemas.microsoft.com/office/drawing/2014/main" id="{0DC281AF-17E6-078C-CDAD-3D1A2DAD0E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1346" y="1687334"/>
            <a:ext cx="382741" cy="382741"/>
          </a:xfrm>
          <a:prstGeom prst="rect">
            <a:avLst/>
          </a:prstGeom>
        </p:spPr>
      </p:pic>
      <p:pic>
        <p:nvPicPr>
          <p:cNvPr id="32" name="Graphic 31" descr="Badge outline">
            <a:extLst>
              <a:ext uri="{FF2B5EF4-FFF2-40B4-BE49-F238E27FC236}">
                <a16:creationId xmlns:a16="http://schemas.microsoft.com/office/drawing/2014/main" id="{085BA5B6-0911-F8BA-E7D7-02D423A6DE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34993" y="1680996"/>
            <a:ext cx="382741" cy="382741"/>
          </a:xfrm>
          <a:prstGeom prst="rect">
            <a:avLst/>
          </a:prstGeom>
        </p:spPr>
      </p:pic>
      <p:pic>
        <p:nvPicPr>
          <p:cNvPr id="33" name="Graphic 32" descr="Badge 3 outline">
            <a:extLst>
              <a:ext uri="{FF2B5EF4-FFF2-40B4-BE49-F238E27FC236}">
                <a16:creationId xmlns:a16="http://schemas.microsoft.com/office/drawing/2014/main" id="{E1A70F98-E361-5AD9-A332-ABA489AB16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48335" y="1689843"/>
            <a:ext cx="382741" cy="382741"/>
          </a:xfrm>
          <a:prstGeom prst="rect">
            <a:avLst/>
          </a:prstGeom>
        </p:spPr>
      </p:pic>
      <p:pic>
        <p:nvPicPr>
          <p:cNvPr id="34" name="Graphic 33" descr="Badge 4 outline">
            <a:extLst>
              <a:ext uri="{FF2B5EF4-FFF2-40B4-BE49-F238E27FC236}">
                <a16:creationId xmlns:a16="http://schemas.microsoft.com/office/drawing/2014/main" id="{9263D11B-3D68-233B-0436-F74DB17F70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42179" y="1689843"/>
            <a:ext cx="382741" cy="382741"/>
          </a:xfrm>
          <a:prstGeom prst="rect">
            <a:avLst/>
          </a:prstGeom>
        </p:spPr>
      </p:pic>
      <p:pic>
        <p:nvPicPr>
          <p:cNvPr id="35" name="Graphic 34" descr="Badge 5 outline">
            <a:extLst>
              <a:ext uri="{FF2B5EF4-FFF2-40B4-BE49-F238E27FC236}">
                <a16:creationId xmlns:a16="http://schemas.microsoft.com/office/drawing/2014/main" id="{70EB159D-07C9-BCC7-ACDC-416487FFAC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32765" y="1680995"/>
            <a:ext cx="382741" cy="38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88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7A2802C-1303-9322-1567-691CA3E1C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966"/>
            <a:ext cx="10515600" cy="1134068"/>
          </a:xfrm>
        </p:spPr>
        <p:txBody>
          <a:bodyPr/>
          <a:lstStyle/>
          <a:p>
            <a:r>
              <a:rPr lang="en-US" dirty="0">
                <a:latin typeface="Avenir Next LT Pro Demi"/>
                <a:cs typeface="Arial"/>
              </a:rPr>
              <a:t>THE LIFECYCLE</a:t>
            </a:r>
            <a:br>
              <a:rPr lang="en-US" dirty="0"/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/>
                <a:cs typeface="Arial"/>
              </a:rPr>
              <a:t>WHAT IS IN EACH STAGE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Next LT Pro Demi"/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FE9989-8E34-AE1E-4FEC-00424C593432}"/>
              </a:ext>
            </a:extLst>
          </p:cNvPr>
          <p:cNvSpPr/>
          <p:nvPr/>
        </p:nvSpPr>
        <p:spPr>
          <a:xfrm>
            <a:off x="838199" y="1200657"/>
            <a:ext cx="9124407" cy="84217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5E873F-4C8A-BF82-432D-D1DFAB31E37C}"/>
              </a:ext>
            </a:extLst>
          </p:cNvPr>
          <p:cNvSpPr txBox="1"/>
          <p:nvPr/>
        </p:nvSpPr>
        <p:spPr>
          <a:xfrm>
            <a:off x="1478869" y="1266323"/>
            <a:ext cx="139337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Collect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F5F193-B4C2-2959-CB4C-C4804709991B}"/>
              </a:ext>
            </a:extLst>
          </p:cNvPr>
          <p:cNvSpPr txBox="1"/>
          <p:nvPr/>
        </p:nvSpPr>
        <p:spPr>
          <a:xfrm>
            <a:off x="1478869" y="1664618"/>
            <a:ext cx="1828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venir Next LT Pro" panose="020B0504020202020204" pitchFamily="34" charset="0"/>
              </a:rPr>
              <a:t>Claim Intake</a:t>
            </a:r>
          </a:p>
        </p:txBody>
      </p:sp>
      <p:pic>
        <p:nvPicPr>
          <p:cNvPr id="42" name="Graphic 41" descr="Badge 1 outline">
            <a:extLst>
              <a:ext uri="{FF2B5EF4-FFF2-40B4-BE49-F238E27FC236}">
                <a16:creationId xmlns:a16="http://schemas.microsoft.com/office/drawing/2014/main" id="{A865C3B0-6FC3-FB4F-7884-973954117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5480" y="1347389"/>
            <a:ext cx="631460" cy="63146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A3F1589-F7CE-1ED6-0B16-83D7A39B7775}"/>
              </a:ext>
            </a:extLst>
          </p:cNvPr>
          <p:cNvSpPr/>
          <p:nvPr/>
        </p:nvSpPr>
        <p:spPr>
          <a:xfrm>
            <a:off x="838200" y="2190355"/>
            <a:ext cx="9124406" cy="8881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49FEF0-9747-DE15-5DAF-820BC33E4E7B}"/>
              </a:ext>
            </a:extLst>
          </p:cNvPr>
          <p:cNvSpPr txBox="1"/>
          <p:nvPr/>
        </p:nvSpPr>
        <p:spPr>
          <a:xfrm>
            <a:off x="1478869" y="2272212"/>
            <a:ext cx="149950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Enhance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72C45A-1B01-4B80-D293-5CF2013BEDFA}"/>
              </a:ext>
            </a:extLst>
          </p:cNvPr>
          <p:cNvSpPr txBox="1"/>
          <p:nvPr/>
        </p:nvSpPr>
        <p:spPr>
          <a:xfrm>
            <a:off x="1478869" y="2676482"/>
            <a:ext cx="55489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600" dirty="0">
                <a:solidFill>
                  <a:schemeClr val="bg2"/>
                </a:solidFill>
                <a:latin typeface="Avenir Next LT Pro" panose="020B0504020202020204" pitchFamily="34" charset="0"/>
              </a:rPr>
              <a:t>Get Association transaction data for the disputed charge</a:t>
            </a:r>
          </a:p>
        </p:txBody>
      </p:sp>
      <p:pic>
        <p:nvPicPr>
          <p:cNvPr id="44" name="Graphic 43" descr="Badge outline">
            <a:extLst>
              <a:ext uri="{FF2B5EF4-FFF2-40B4-BE49-F238E27FC236}">
                <a16:creationId xmlns:a16="http://schemas.microsoft.com/office/drawing/2014/main" id="{AFEEE721-CB75-A51A-9526-3D78AFC491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5480" y="2337880"/>
            <a:ext cx="631460" cy="63146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CB9A315-762C-3DCB-7208-4B0C12A4867F}"/>
              </a:ext>
            </a:extLst>
          </p:cNvPr>
          <p:cNvSpPr/>
          <p:nvPr/>
        </p:nvSpPr>
        <p:spPr>
          <a:xfrm>
            <a:off x="838200" y="3226061"/>
            <a:ext cx="9124406" cy="120731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EAA9F-71E7-6DEA-FFA8-9DE6F6F4D7D0}"/>
              </a:ext>
            </a:extLst>
          </p:cNvPr>
          <p:cNvSpPr txBox="1"/>
          <p:nvPr/>
        </p:nvSpPr>
        <p:spPr>
          <a:xfrm>
            <a:off x="1478869" y="3338003"/>
            <a:ext cx="139337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Analyze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D6E7060-D79C-C20E-2240-E78DE21BA258}"/>
              </a:ext>
            </a:extLst>
          </p:cNvPr>
          <p:cNvSpPr txBox="1"/>
          <p:nvPr/>
        </p:nvSpPr>
        <p:spPr>
          <a:xfrm>
            <a:off x="1478869" y="3759464"/>
            <a:ext cx="62875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600" dirty="0">
                <a:solidFill>
                  <a:schemeClr val="bg2"/>
                </a:solidFill>
                <a:latin typeface="Avenir Next LT Pro" panose="020B0504020202020204" pitchFamily="34" charset="0"/>
              </a:rPr>
              <a:t>Check for merchant refund, grant provisional credit, submit the chargeback, review the representment, and initiate pre-arbitration</a:t>
            </a:r>
          </a:p>
        </p:txBody>
      </p:sp>
      <p:pic>
        <p:nvPicPr>
          <p:cNvPr id="46" name="Graphic 45" descr="Badge 3 outline">
            <a:extLst>
              <a:ext uri="{FF2B5EF4-FFF2-40B4-BE49-F238E27FC236}">
                <a16:creationId xmlns:a16="http://schemas.microsoft.com/office/drawing/2014/main" id="{B38E9FEF-2F55-9CD6-5D71-D2FBD860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7963" y="3539800"/>
            <a:ext cx="631460" cy="63146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4D3A3F-46FB-35ED-9B5F-11C460437909}"/>
              </a:ext>
            </a:extLst>
          </p:cNvPr>
          <p:cNvSpPr/>
          <p:nvPr/>
        </p:nvSpPr>
        <p:spPr>
          <a:xfrm>
            <a:off x="838200" y="4580899"/>
            <a:ext cx="9124406" cy="914330"/>
          </a:xfrm>
          <a:prstGeom prst="roundRect">
            <a:avLst/>
          </a:prstGeom>
          <a:solidFill>
            <a:srgbClr val="1F2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5ADF76-43AC-5779-F10D-51A1612BFD83}"/>
              </a:ext>
            </a:extLst>
          </p:cNvPr>
          <p:cNvSpPr txBox="1"/>
          <p:nvPr/>
        </p:nvSpPr>
        <p:spPr>
          <a:xfrm>
            <a:off x="1546940" y="4657464"/>
            <a:ext cx="139337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Execute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84F206A-4CA8-3E20-EB90-9B30E0AB0CEB}"/>
              </a:ext>
            </a:extLst>
          </p:cNvPr>
          <p:cNvSpPr txBox="1"/>
          <p:nvPr/>
        </p:nvSpPr>
        <p:spPr>
          <a:xfrm>
            <a:off x="1546940" y="5057574"/>
            <a:ext cx="58872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600" dirty="0">
                <a:solidFill>
                  <a:schemeClr val="bg2"/>
                </a:solidFill>
                <a:latin typeface="Avenir Next LT Pro" panose="020B0504020202020204" pitchFamily="34" charset="0"/>
              </a:rPr>
              <a:t>Block/reissue card, accounting adjustments, credit reporting</a:t>
            </a:r>
          </a:p>
        </p:txBody>
      </p:sp>
      <p:pic>
        <p:nvPicPr>
          <p:cNvPr id="48" name="Graphic 47" descr="Badge 4 outline">
            <a:extLst>
              <a:ext uri="{FF2B5EF4-FFF2-40B4-BE49-F238E27FC236}">
                <a16:creationId xmlns:a16="http://schemas.microsoft.com/office/drawing/2014/main" id="{D84237DE-8E0E-3E7A-9364-26CAA16598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7963" y="4741844"/>
            <a:ext cx="631460" cy="63146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C83CC2D-C761-9FAF-5678-F2CEBCB8611C}"/>
              </a:ext>
            </a:extLst>
          </p:cNvPr>
          <p:cNvSpPr/>
          <p:nvPr/>
        </p:nvSpPr>
        <p:spPr>
          <a:xfrm>
            <a:off x="838200" y="5609015"/>
            <a:ext cx="9124406" cy="82577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F0E61E-05A0-1A00-57F6-EA2E6A1FBC25}"/>
              </a:ext>
            </a:extLst>
          </p:cNvPr>
          <p:cNvSpPr txBox="1"/>
          <p:nvPr/>
        </p:nvSpPr>
        <p:spPr>
          <a:xfrm>
            <a:off x="1538232" y="5689292"/>
            <a:ext cx="139337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Resolve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E298D60-D4EB-731F-A3EA-ECD7FF3D31B2}"/>
              </a:ext>
            </a:extLst>
          </p:cNvPr>
          <p:cNvSpPr txBox="1"/>
          <p:nvPr/>
        </p:nvSpPr>
        <p:spPr>
          <a:xfrm>
            <a:off x="1538232" y="6060104"/>
            <a:ext cx="22401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venir Next LT Pro" panose="020B0504020202020204" pitchFamily="34" charset="0"/>
              </a:rPr>
              <a:t>Paid or denied</a:t>
            </a:r>
          </a:p>
        </p:txBody>
      </p:sp>
      <p:pic>
        <p:nvPicPr>
          <p:cNvPr id="50" name="Graphic 49" descr="Badge 5 outline">
            <a:extLst>
              <a:ext uri="{FF2B5EF4-FFF2-40B4-BE49-F238E27FC236}">
                <a16:creationId xmlns:a16="http://schemas.microsoft.com/office/drawing/2014/main" id="{9C332F98-8D64-33F3-A8C2-A163B4A469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8345" y="5724190"/>
            <a:ext cx="631460" cy="631460"/>
          </a:xfrm>
          <a:prstGeom prst="rect">
            <a:avLst/>
          </a:prstGeom>
        </p:spPr>
      </p:pic>
      <p:pic>
        <p:nvPicPr>
          <p:cNvPr id="60" name="Graphic 59" descr="Checklist outline">
            <a:extLst>
              <a:ext uri="{FF2B5EF4-FFF2-40B4-BE49-F238E27FC236}">
                <a16:creationId xmlns:a16="http://schemas.microsoft.com/office/drawing/2014/main" id="{4FD60D13-AC27-84BF-8ED6-0F64C81801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63902" y="1222399"/>
            <a:ext cx="820431" cy="820431"/>
          </a:xfrm>
          <a:prstGeom prst="rect">
            <a:avLst/>
          </a:prstGeom>
        </p:spPr>
      </p:pic>
      <p:pic>
        <p:nvPicPr>
          <p:cNvPr id="62" name="Graphic 61" descr="Internet outline">
            <a:extLst>
              <a:ext uri="{FF2B5EF4-FFF2-40B4-BE49-F238E27FC236}">
                <a16:creationId xmlns:a16="http://schemas.microsoft.com/office/drawing/2014/main" id="{3C19D895-3510-4B12-DE2D-3E8D30DD25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016917" y="2205465"/>
            <a:ext cx="914400" cy="914400"/>
          </a:xfrm>
          <a:prstGeom prst="rect">
            <a:avLst/>
          </a:prstGeom>
        </p:spPr>
      </p:pic>
      <p:pic>
        <p:nvPicPr>
          <p:cNvPr id="64" name="Graphic 63" descr="Magnifying glass outline">
            <a:extLst>
              <a:ext uri="{FF2B5EF4-FFF2-40B4-BE49-F238E27FC236}">
                <a16:creationId xmlns:a16="http://schemas.microsoft.com/office/drawing/2014/main" id="{66382143-6E8C-0879-F1D9-9EA38655508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063902" y="3418447"/>
            <a:ext cx="821326" cy="821326"/>
          </a:xfrm>
          <a:prstGeom prst="rect">
            <a:avLst/>
          </a:prstGeom>
        </p:spPr>
      </p:pic>
      <p:pic>
        <p:nvPicPr>
          <p:cNvPr id="66" name="Graphic 65" descr="Credit card outline">
            <a:extLst>
              <a:ext uri="{FF2B5EF4-FFF2-40B4-BE49-F238E27FC236}">
                <a16:creationId xmlns:a16="http://schemas.microsoft.com/office/drawing/2014/main" id="{5B257756-1CF9-1282-5FC9-3AE7D595843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159267" y="4580829"/>
            <a:ext cx="914400" cy="914400"/>
          </a:xfrm>
          <a:prstGeom prst="rect">
            <a:avLst/>
          </a:prstGeom>
        </p:spPr>
      </p:pic>
      <p:pic>
        <p:nvPicPr>
          <p:cNvPr id="68" name="Graphic 67" descr="Inbox Check outline">
            <a:extLst>
              <a:ext uri="{FF2B5EF4-FFF2-40B4-BE49-F238E27FC236}">
                <a16:creationId xmlns:a16="http://schemas.microsoft.com/office/drawing/2014/main" id="{11AADC19-E3CC-5D9B-3C65-DFB8BFA1495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247896" y="5609996"/>
            <a:ext cx="825771" cy="82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22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 Demi"/>
                <a:cs typeface="Arial"/>
              </a:rPr>
              <a:t>THE LIFECYCLE</a:t>
            </a:r>
            <a:br>
              <a:rPr lang="en-US" dirty="0"/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/>
                <a:cs typeface="Arial"/>
              </a:rPr>
              <a:t>ASSIGNMENTS IN THE WORKFLOW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Next LT Pro Demi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DA37DF-7D3F-A502-E096-D4E1C65B6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10022"/>
            <a:ext cx="6606396" cy="9882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AB2B30-19AB-5820-116D-E87032A9C1D3}"/>
              </a:ext>
            </a:extLst>
          </p:cNvPr>
          <p:cNvSpPr txBox="1"/>
          <p:nvPr/>
        </p:nvSpPr>
        <p:spPr>
          <a:xfrm>
            <a:off x="838200" y="2640038"/>
            <a:ext cx="9271958" cy="34778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Authorization: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Only presents on claims where a pending transaction was disputed. The analyst will verify whether the disputed pending charge has posted or not. </a:t>
            </a:r>
          </a:p>
          <a:p>
            <a:pPr marL="342900" indent="-342900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Enrichment: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The analyst will tie Association data to the disputed charge. This data includes secure codes, POS entry mode, and other transaction details.</a:t>
            </a:r>
          </a:p>
          <a:p>
            <a:pPr marL="342900" indent="-342900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Documentation: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When there is a document requirement due to the claim type or dispute reason, the analyst will review the submitted documentation to ensure it fulfills the documentation requirement.</a:t>
            </a:r>
          </a:p>
        </p:txBody>
      </p:sp>
    </p:spTree>
    <p:extLst>
      <p:ext uri="{BB962C8B-B14F-4D97-AF65-F5344CB8AC3E}">
        <p14:creationId xmlns:p14="http://schemas.microsoft.com/office/powerpoint/2010/main" val="1777633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 Demi"/>
                <a:cs typeface="Arial"/>
              </a:rPr>
              <a:t>THE LIFECYCLE</a:t>
            </a:r>
            <a:br>
              <a:rPr lang="en-US" dirty="0"/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/>
                <a:cs typeface="Arial"/>
              </a:rPr>
              <a:t>ASSIGNMENTS IN THE WORKFLOW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Next LT Pro Demi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E85663-5BA3-6AF3-0453-C60777353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07035"/>
            <a:ext cx="6528758" cy="9766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D3009A-DF2E-7EC6-B67B-5BD918852579}"/>
              </a:ext>
            </a:extLst>
          </p:cNvPr>
          <p:cNvSpPr txBox="1"/>
          <p:nvPr/>
        </p:nvSpPr>
        <p:spPr>
          <a:xfrm>
            <a:off x="838200" y="2702807"/>
            <a:ext cx="9755038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Collaboration: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The analyst will review potential merchant credits. If there is a refund for the disputed transaction, the analyst can deny the dispute.</a:t>
            </a:r>
          </a:p>
          <a:p>
            <a:pPr marL="342900" indent="-342900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Provisional Credit: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The analyst will determine if recovery should be pursued. The analyst can pay or deny the dispute or grant provisional credit. </a:t>
            </a:r>
          </a:p>
          <a:p>
            <a:pPr marL="342900" indent="-342900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Disposition: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The analyst will submit the chargeback, review the representment, and initiate pre-arbitration. The analyst can pay or deny the dispute, as well. </a:t>
            </a:r>
          </a:p>
        </p:txBody>
      </p:sp>
    </p:spTree>
    <p:extLst>
      <p:ext uri="{BB962C8B-B14F-4D97-AF65-F5344CB8AC3E}">
        <p14:creationId xmlns:p14="http://schemas.microsoft.com/office/powerpoint/2010/main" val="870991636"/>
      </p:ext>
    </p:extLst>
  </p:cSld>
  <p:clrMapOvr>
    <a:masterClrMapping/>
  </p:clrMapOvr>
</p:sld>
</file>

<file path=ppt/theme/theme1.xml><?xml version="1.0" encoding="utf-8"?>
<a:theme xmlns:a="http://schemas.openxmlformats.org/drawingml/2006/main" name="Quavo Theme">
  <a:themeElements>
    <a:clrScheme name="Quavo">
      <a:dk1>
        <a:srgbClr val="1D1B1B"/>
      </a:dk1>
      <a:lt1>
        <a:srgbClr val="FFFFFF"/>
      </a:lt1>
      <a:dk2>
        <a:srgbClr val="1D1B1B"/>
      </a:dk2>
      <a:lt2>
        <a:srgbClr val="FFFFFF"/>
      </a:lt2>
      <a:accent1>
        <a:srgbClr val="1F2654"/>
      </a:accent1>
      <a:accent2>
        <a:srgbClr val="216F81"/>
      </a:accent2>
      <a:accent3>
        <a:srgbClr val="5778A3"/>
      </a:accent3>
      <a:accent4>
        <a:srgbClr val="A9BAD1"/>
      </a:accent4>
      <a:accent5>
        <a:srgbClr val="F5F5FA"/>
      </a:accent5>
      <a:accent6>
        <a:srgbClr val="BD8F33"/>
      </a:accent6>
      <a:hlink>
        <a:srgbClr val="5778A3"/>
      </a:hlink>
      <a:folHlink>
        <a:srgbClr val="BD8F3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>
        <a:spAutoFit/>
      </a:bodyPr>
      <a:lstStyle>
        <a:defPPr>
          <a:defRPr sz="1200" dirty="0" smtClean="0">
            <a:solidFill>
              <a:schemeClr val="tx1">
                <a:lumMod val="65000"/>
                <a:lumOff val="35000"/>
              </a:schemeClr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Quavo Theme" id="{471BD898-720F-4F34-8887-7BD7AEBD726E}" vid="{BFFFE257-F5B3-40EA-876D-210E6D5809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51323E8B14034B9C3ADB17D624733A" ma:contentTypeVersion="8" ma:contentTypeDescription="Create a new document." ma:contentTypeScope="" ma:versionID="838ac1cec80923a42c96186c5d4e8520">
  <xsd:schema xmlns:xsd="http://www.w3.org/2001/XMLSchema" xmlns:xs="http://www.w3.org/2001/XMLSchema" xmlns:p="http://schemas.microsoft.com/office/2006/metadata/properties" xmlns:ns2="f5c11c87-de27-495a-933d-436879cca544" xmlns:ns3="8b7eedb6-b547-4929-b740-b3903f55476c" targetNamespace="http://schemas.microsoft.com/office/2006/metadata/properties" ma:root="true" ma:fieldsID="94baedfe1074d9ddf3e3c1dd5bcd9b5c" ns2:_="" ns3:_="">
    <xsd:import namespace="f5c11c87-de27-495a-933d-436879cca544"/>
    <xsd:import namespace="8b7eedb6-b547-4929-b740-b3903f5547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c11c87-de27-495a-933d-436879cca5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7eedb6-b547-4929-b740-b3903f55476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7E900E-9FD4-416D-A2EB-D5021989D3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4DAC7B-111A-4E43-927E-E83EC9FB599A}">
  <ds:schemaRefs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f5c11c87-de27-495a-933d-436879cca544"/>
    <ds:schemaRef ds:uri="http://schemas.microsoft.com/office/2006/documentManagement/types"/>
    <ds:schemaRef ds:uri="http://purl.org/dc/terms/"/>
    <ds:schemaRef ds:uri="http://schemas.microsoft.com/office/infopath/2007/PartnerControls"/>
    <ds:schemaRef ds:uri="8b7eedb6-b547-4929-b740-b3903f55476c"/>
  </ds:schemaRefs>
</ds:datastoreItem>
</file>

<file path=customXml/itemProps3.xml><?xml version="1.0" encoding="utf-8"?>
<ds:datastoreItem xmlns:ds="http://schemas.openxmlformats.org/officeDocument/2006/customXml" ds:itemID="{0513C5F6-25B0-481C-BA7C-03BE2B86CCEA}">
  <ds:schemaRefs>
    <ds:schemaRef ds:uri="8b7eedb6-b547-4929-b740-b3903f55476c"/>
    <ds:schemaRef ds:uri="f5c11c87-de27-495a-933d-436879cca5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Quavo Theme</Template>
  <TotalTime>5129</TotalTime>
  <Words>1027</Words>
  <Application>Microsoft Office PowerPoint</Application>
  <PresentationFormat>Widescreen</PresentationFormat>
  <Paragraphs>146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Athelas</vt:lpstr>
      <vt:lpstr>Avenir Next LT Pro</vt:lpstr>
      <vt:lpstr>Avenir Next LT Pro Demi</vt:lpstr>
      <vt:lpstr>AvenirNext LT Pro Regular</vt:lpstr>
      <vt:lpstr>Calibri</vt:lpstr>
      <vt:lpstr>Courier New</vt:lpstr>
      <vt:lpstr>Quavo Theme</vt:lpstr>
      <vt:lpstr>Life of a Dispute in QFD</vt:lpstr>
      <vt:lpstr>PowerPoint Presentation</vt:lpstr>
      <vt:lpstr>HOW DOES QFD WORK SUMMARY</vt:lpstr>
      <vt:lpstr>CARD DISPUTES</vt:lpstr>
      <vt:lpstr>THE LIFECYCLE STAGES</vt:lpstr>
      <vt:lpstr>THE LIFECYCLE STAGES IN QFD</vt:lpstr>
      <vt:lpstr>THE LIFECYCLE WHAT IS IN EACH STAGE</vt:lpstr>
      <vt:lpstr>THE LIFECYCLE ASSIGNMENTS IN THE WORKFLOW</vt:lpstr>
      <vt:lpstr>THE LIFECYCLE ASSIGNMENTS IN THE WORKFLOW</vt:lpstr>
      <vt:lpstr>THE LIFECYCLE ASSIGNMENTS IN THE WORKFLOW</vt:lpstr>
      <vt:lpstr>ACH DISPUTES</vt:lpstr>
      <vt:lpstr>THE LIFECYCLE STAGES</vt:lpstr>
      <vt:lpstr>THE LIFECYCLE STAGES IN QFD</vt:lpstr>
      <vt:lpstr>THE LIFECYCLE WHAT IS IN EACH STAGE</vt:lpstr>
      <vt:lpstr>THE LIFECYCLE ASSIGNMENTS IN THE WORKFLOW</vt:lpstr>
      <vt:lpstr>THE LIFECYCLE ASSIGNMENTS IN THE WORKFLOW</vt:lpstr>
      <vt:lpstr>THE LIFECYCLE ASSIGNMENTS IN THE WORKFLOW</vt:lpstr>
      <vt:lpstr>ATM DISPUTES</vt:lpstr>
      <vt:lpstr>THE LIFECYCLE STAGES</vt:lpstr>
      <vt:lpstr>THE LIFECYCLE STAGES IN QFD</vt:lpstr>
      <vt:lpstr>THE LIFECYCLE WHAT IS IN EACH STAGE</vt:lpstr>
      <vt:lpstr>THE LIFECYCLE ASSIGNMENTS IN THE WORKFLOW</vt:lpstr>
      <vt:lpstr>THE LIFECYCLE ASSIGNMENTS IN THE WORKFLOW</vt:lpstr>
      <vt:lpstr>THE LIFECYCLE ASSIGNMENTS IN THE WORKFLOW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Aafie Somers</dc:creator>
  <cp:lastModifiedBy>Aafie Somers</cp:lastModifiedBy>
  <cp:revision>8</cp:revision>
  <dcterms:created xsi:type="dcterms:W3CDTF">2022-04-25T23:44:40Z</dcterms:created>
  <dcterms:modified xsi:type="dcterms:W3CDTF">2023-02-15T22:19:11Z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0x010100C351323E8B14034B9C3ADB17D624733A</vt:lpwstr>
  </property>
</Properties>
</file>