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71" r:id="rId3"/>
    <p:sldId id="272" r:id="rId4"/>
    <p:sldId id="290" r:id="rId5"/>
    <p:sldId id="264" r:id="rId6"/>
    <p:sldId id="277" r:id="rId7"/>
    <p:sldId id="304" r:id="rId8"/>
    <p:sldId id="318" r:id="rId9"/>
    <p:sldId id="265" r:id="rId10"/>
    <p:sldId id="305" r:id="rId11"/>
    <p:sldId id="306" r:id="rId12"/>
    <p:sldId id="266" r:id="rId13"/>
    <p:sldId id="307" r:id="rId14"/>
    <p:sldId id="309" r:id="rId15"/>
    <p:sldId id="308" r:id="rId16"/>
    <p:sldId id="310" r:id="rId17"/>
    <p:sldId id="311" r:id="rId18"/>
    <p:sldId id="268" r:id="rId19"/>
    <p:sldId id="319" r:id="rId20"/>
    <p:sldId id="312" r:id="rId21"/>
    <p:sldId id="313" r:id="rId22"/>
    <p:sldId id="269" r:id="rId23"/>
    <p:sldId id="314" r:id="rId24"/>
    <p:sldId id="315" r:id="rId25"/>
    <p:sldId id="270" r:id="rId26"/>
    <p:sldId id="292" r:id="rId27"/>
    <p:sldId id="301" r:id="rId28"/>
    <p:sldId id="327" r:id="rId29"/>
    <p:sldId id="2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654"/>
    <a:srgbClr val="6F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BC5AB-EF8E-499C-9137-08F0423AB2A5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092F4-7798-4C7E-90A8-940DCD66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EE2D7-5BD5-4B3E-BD53-E6650BD9FF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3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815"/>
            <a:ext cx="10753578" cy="113407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1304963"/>
            <a:ext cx="10753578" cy="5114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874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09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01189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6063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Transi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 rot="10800000">
            <a:off x="-15963" y="-1736"/>
            <a:ext cx="12223926" cy="434071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60959" rIns="60959" anchor="ctr"/>
          <a:lstStyle/>
          <a:p>
            <a:pPr algn="l" defTabSz="912294" rtl="0" hangingPunct="0">
              <a:lnSpc>
                <a:spcPct val="95000"/>
              </a:lnSpc>
              <a:spcBef>
                <a:spcPts val="1334"/>
              </a:spcBef>
            </a:pPr>
            <a:endParaRPr sz="2134">
              <a:solidFill>
                <a:srgbClr val="676767"/>
              </a:solidFill>
              <a:sym typeface="Arial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40919" y="648494"/>
            <a:ext cx="10910163" cy="32799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12755">
              <a:lnSpc>
                <a:spcPct val="100000"/>
              </a:lnSpc>
              <a:defRPr sz="4800" cap="all" spc="96">
                <a:solidFill>
                  <a:srgbClr val="FFFFFF"/>
                </a:solidFill>
                <a:latin typeface="Avenir Next LT Pro Demi" panose="020B0704020202020204" pitchFamily="34" charset="0"/>
                <a:ea typeface="Avenir Next LT Pro Demi" panose="020B0704020202020204" pitchFamily="34" charset="0"/>
                <a:cs typeface="Avenir Next LT Pro Demi" panose="020B0704020202020204" pitchFamily="34" charset="0"/>
                <a:sym typeface="Helvetica Neue Thi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2">
            <a:alphaModFix amt="19768"/>
          </a:blip>
          <a:stretch>
            <a:fillRect/>
          </a:stretch>
        </p:blipFill>
        <p:spPr>
          <a:xfrm rot="5400000">
            <a:off x="889877" y="4282934"/>
            <a:ext cx="497914" cy="9958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628242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127" y="5747657"/>
            <a:ext cx="11485266" cy="984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A75095-9C0A-4EA5-B37F-6D788A09D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05" y="2315266"/>
            <a:ext cx="6883790" cy="22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42CDF84-74CF-4015-99AE-85E2AE145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2" y="1647274"/>
            <a:ext cx="6659855" cy="21550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6FADB2-1AA9-4E76-A8C4-195BF773696A}"/>
              </a:ext>
            </a:extLst>
          </p:cNvPr>
          <p:cNvSpPr/>
          <p:nvPr/>
        </p:nvSpPr>
        <p:spPr>
          <a:xfrm>
            <a:off x="1" y="374373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</p:spTree>
    <p:extLst>
      <p:ext uri="{BB962C8B-B14F-4D97-AF65-F5344CB8AC3E}">
        <p14:creationId xmlns:p14="http://schemas.microsoft.com/office/powerpoint/2010/main" val="106432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374373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759CB95-31DF-4789-8FBA-DA4B09B59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72" y="1647274"/>
            <a:ext cx="6659855" cy="21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2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306"/>
            <a:ext cx="10522634" cy="5918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421" y="3371859"/>
            <a:ext cx="8328580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421" y="4920938"/>
            <a:ext cx="8328580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63420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7A6AD37-5153-457E-9CFB-C79740E7DD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55" y="1261821"/>
            <a:ext cx="5097390" cy="16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4738"/>
            <a:ext cx="13968045" cy="78570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2683" y="4025093"/>
            <a:ext cx="7357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thelas" panose="02000503000000020003" pitchFamily="2" charset="0"/>
              </a:rPr>
              <a:t>WWW.QUAVO.COM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659AF29-B94E-4512-B993-22975D13E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63" y="1639491"/>
            <a:ext cx="6686045" cy="21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-brand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63420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58645" y="1443055"/>
            <a:ext cx="0" cy="521212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018"/>
            <a:ext cx="10522634" cy="591898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F1E808-B3BD-4E2D-AB7A-EC882B07A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53" y="1188531"/>
            <a:ext cx="3183925" cy="1030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420" y="3371859"/>
            <a:ext cx="8413245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420" y="4920938"/>
            <a:ext cx="8413245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7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790620"/>
            <a:ext cx="12192000" cy="108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778755" y="4764210"/>
            <a:ext cx="7808408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313"/>
            <a:ext cx="9258622" cy="5207975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C61F418-604D-40AF-BEDE-DCAB87A2D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55" y="1261821"/>
            <a:ext cx="5097390" cy="1649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755" y="3371859"/>
            <a:ext cx="8413245" cy="1270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4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755" y="4892802"/>
            <a:ext cx="8413245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893733"/>
            <a:ext cx="1225296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3"/>
          <a:stretch/>
        </p:blipFill>
        <p:spPr>
          <a:xfrm>
            <a:off x="2726268" y="-15375"/>
            <a:ext cx="9526692" cy="689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475489"/>
            <a:ext cx="6756400" cy="37747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503336"/>
            <a:ext cx="6756400" cy="16557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3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4893733"/>
            <a:ext cx="12192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6"/>
          <a:stretch/>
        </p:blipFill>
        <p:spPr>
          <a:xfrm>
            <a:off x="8707902" y="-15375"/>
            <a:ext cx="3484098" cy="6890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" y="-15375"/>
            <a:ext cx="11562050" cy="6890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6400" y="643467"/>
            <a:ext cx="8686800" cy="36067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600">
                <a:solidFill>
                  <a:schemeClr val="bg1"/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400" y="4435603"/>
            <a:ext cx="8686800" cy="16557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2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12748"/>
            <a:ext cx="12192000" cy="38892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371155"/>
            <a:ext cx="12192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venirNext LT Pro Regular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3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134068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venir Next LT Pro Demi" panose="020B07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5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307641"/>
            <a:ext cx="10872057" cy="4946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54" b="23034"/>
          <a:stretch/>
        </p:blipFill>
        <p:spPr>
          <a:xfrm>
            <a:off x="0" y="6778476"/>
            <a:ext cx="12198096" cy="81634"/>
          </a:xfrm>
          <a:prstGeom prst="rect">
            <a:avLst/>
          </a:prstGeom>
        </p:spPr>
      </p:pic>
      <p:sp>
        <p:nvSpPr>
          <p:cNvPr id="27" name="Title Placeholder 26"/>
          <p:cNvSpPr>
            <a:spLocks noGrp="1"/>
          </p:cNvSpPr>
          <p:nvPr>
            <p:ph type="title"/>
          </p:nvPr>
        </p:nvSpPr>
        <p:spPr>
          <a:xfrm>
            <a:off x="838200" y="133610"/>
            <a:ext cx="10872056" cy="11676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A63EAF9-CD0E-470F-B9F7-98763E36981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629" y="6407867"/>
            <a:ext cx="912204" cy="29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5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fontAlgn="base" latinLnBrk="0" hangingPunct="1">
        <a:lnSpc>
          <a:spcPct val="9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1pPr>
      <a:lvl2pPr marL="6858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2pPr>
      <a:lvl3pPr marL="11430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3pPr>
      <a:lvl4pPr marL="16002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4pPr>
      <a:lvl5pPr marL="2057400" indent="-228600" algn="l" defTabSz="914400" rtl="0" eaLnBrk="1" fontAlgn="base" latinLnBrk="0" hangingPunct="1">
        <a:lnSpc>
          <a:spcPct val="90000"/>
        </a:lnSpc>
        <a:spcBef>
          <a:spcPts val="500"/>
        </a:spcBef>
        <a:buClr>
          <a:schemeClr val="tx2">
            <a:lumMod val="50000"/>
            <a:lumOff val="50000"/>
          </a:schemeClr>
        </a:buClr>
        <a:buFont typeface="Arial" panose="020B0604020202020204" pitchFamily="34" charset="0"/>
        <a:buChar char="•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AvenirNext LT Pro Regular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nfluence.quavo.com/x/ZwD0Cw" TargetMode="External"/><Relationship Id="rId13" Type="http://schemas.openxmlformats.org/officeDocument/2006/relationships/slide" Target="slide23.xml"/><Relationship Id="rId3" Type="http://schemas.openxmlformats.org/officeDocument/2006/relationships/slide" Target="slide7.xml"/><Relationship Id="rId7" Type="http://schemas.openxmlformats.org/officeDocument/2006/relationships/slide" Target="slide14.xml"/><Relationship Id="rId12" Type="http://schemas.openxmlformats.org/officeDocument/2006/relationships/hyperlink" Target="https://confluence.quavo.com/x/pgD0Cw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onfluence.quavo.com/x/BYBED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nfluence.quavo.com/x/WQD0Cw" TargetMode="External"/><Relationship Id="rId11" Type="http://schemas.openxmlformats.org/officeDocument/2006/relationships/slide" Target="slide20.xml"/><Relationship Id="rId5" Type="http://schemas.openxmlformats.org/officeDocument/2006/relationships/slide" Target="slide10.xml"/><Relationship Id="rId15" Type="http://schemas.openxmlformats.org/officeDocument/2006/relationships/slide" Target="slide26.xml"/><Relationship Id="rId10" Type="http://schemas.openxmlformats.org/officeDocument/2006/relationships/hyperlink" Target="https://confluence.quavo.com/x/EIBED" TargetMode="External"/><Relationship Id="rId4" Type="http://schemas.openxmlformats.org/officeDocument/2006/relationships/hyperlink" Target="https://confluence.quavo.com/x/fgD0Cw" TargetMode="External"/><Relationship Id="rId9" Type="http://schemas.openxmlformats.org/officeDocument/2006/relationships/slide" Target="slide16.xml"/><Relationship Id="rId14" Type="http://schemas.openxmlformats.org/officeDocument/2006/relationships/hyperlink" Target="https://confluence.quavo.com/x/WwD0Cw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8.png"/><Relationship Id="rId7" Type="http://schemas.openxmlformats.org/officeDocument/2006/relationships/image" Target="../media/image25.svg"/><Relationship Id="rId12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8.png"/><Relationship Id="rId7" Type="http://schemas.openxmlformats.org/officeDocument/2006/relationships/image" Target="../media/image2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10" Type="http://schemas.openxmlformats.org/officeDocument/2006/relationships/image" Target="../media/image50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onfluence.quavo.com/x/ngD0Cw" TargetMode="External"/><Relationship Id="rId7" Type="http://schemas.openxmlformats.org/officeDocument/2006/relationships/hyperlink" Target="https://confluence.quavo.com/x/fAD0Cw" TargetMode="External"/><Relationship Id="rId2" Type="http://schemas.openxmlformats.org/officeDocument/2006/relationships/hyperlink" Target="https://confluence.quavo.com/x/nAD0Cw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nfluence.quavo.com/x/VQAtD" TargetMode="External"/><Relationship Id="rId5" Type="http://schemas.openxmlformats.org/officeDocument/2006/relationships/hyperlink" Target="https://confluence.quavo.com/x/UgAtD" TargetMode="External"/><Relationship Id="rId4" Type="http://schemas.openxmlformats.org/officeDocument/2006/relationships/hyperlink" Target="https://confluence.quavo.com/x/oAD0Cw" TargetMode="External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3034F-41EC-4734-92B8-FC41B4950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Execute Assignments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CDE3-B8D1-42EB-BD7F-1EC450641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Back-office Part III</a:t>
            </a:r>
          </a:p>
        </p:txBody>
      </p:sp>
    </p:spTree>
    <p:extLst>
      <p:ext uri="{BB962C8B-B14F-4D97-AF65-F5344CB8AC3E}">
        <p14:creationId xmlns:p14="http://schemas.microsoft.com/office/powerpoint/2010/main" val="298137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ACCOUNTING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C31D-C5B2-5499-15D5-19A041CCC1B2}"/>
              </a:ext>
            </a:extLst>
          </p:cNvPr>
          <p:cNvSpPr txBox="1"/>
          <p:nvPr/>
        </p:nvSpPr>
        <p:spPr>
          <a:xfrm>
            <a:off x="838200" y="1797784"/>
            <a:ext cx="54159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QFD handles accounting but should there be a failure, we’ll need to step-in and process the money movement.</a:t>
            </a:r>
          </a:p>
          <a:p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Analysts will use their firm’s system of choice to complete the accounting adjustment.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54D03-D7C8-0D5B-1702-52D3E41DD147}"/>
              </a:ext>
            </a:extLst>
          </p:cNvPr>
          <p:cNvSpPr txBox="1"/>
          <p:nvPr/>
        </p:nvSpPr>
        <p:spPr>
          <a:xfrm>
            <a:off x="838200" y="4255526"/>
            <a:ext cx="53210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Goal: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Complete the accounting adjustment in your firm’s system of choice.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51B51-88E8-E0A9-BA49-927857A85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t="2862" r="898" b="1270"/>
          <a:stretch/>
        </p:blipFill>
        <p:spPr>
          <a:xfrm>
            <a:off x="6758690" y="1345721"/>
            <a:ext cx="4740321" cy="44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6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24E-2593-DA75-1414-FF878614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EXECUTE ACCOUNTING</a:t>
            </a:r>
            <a:br>
              <a:rPr lang="en-US" dirty="0">
                <a:latin typeface="Avenir Next LT Pro Demi" panose="020B0704020202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rPr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FB4E0-C015-A563-8411-8FDC671F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937" y="728686"/>
            <a:ext cx="7237561" cy="3869420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590670-C889-A71F-F95F-49E80563B98E}"/>
              </a:ext>
            </a:extLst>
          </p:cNvPr>
          <p:cNvSpPr txBox="1"/>
          <p:nvPr/>
        </p:nvSpPr>
        <p:spPr>
          <a:xfrm>
            <a:off x="1322712" y="5701524"/>
            <a:ext cx="41579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Access your firm’s system and complete the accounting adjustment.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FA9A2-0C6F-584F-82C7-5755E3153ED2}"/>
              </a:ext>
            </a:extLst>
          </p:cNvPr>
          <p:cNvSpPr txBox="1"/>
          <p:nvPr/>
        </p:nvSpPr>
        <p:spPr>
          <a:xfrm>
            <a:off x="1322712" y="4716396"/>
            <a:ext cx="31285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Review the required accounting adjustment.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820F2-BBD5-36CA-F479-F6D9FD5F1C5C}"/>
              </a:ext>
            </a:extLst>
          </p:cNvPr>
          <p:cNvSpPr txBox="1"/>
          <p:nvPr/>
        </p:nvSpPr>
        <p:spPr>
          <a:xfrm>
            <a:off x="6096000" y="4716396"/>
            <a:ext cx="47732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Return to QFD and check the box to certify you’ve completed the required steps.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B70DC-4510-492E-8DF7-F83FB9538A6E}"/>
              </a:ext>
            </a:extLst>
          </p:cNvPr>
          <p:cNvSpPr txBox="1"/>
          <p:nvPr/>
        </p:nvSpPr>
        <p:spPr>
          <a:xfrm>
            <a:off x="6096001" y="5535796"/>
            <a:ext cx="39667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Apply</a:t>
            </a:r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button.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95ECC8-4337-AD7B-36C9-7A204508607F}"/>
              </a:ext>
            </a:extLst>
          </p:cNvPr>
          <p:cNvSpPr txBox="1"/>
          <p:nvPr/>
        </p:nvSpPr>
        <p:spPr>
          <a:xfrm>
            <a:off x="6096001" y="6170602"/>
            <a:ext cx="39667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Process Actions </a:t>
            </a:r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button.</a:t>
            </a:r>
          </a:p>
        </p:txBody>
      </p:sp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90F641D5-9358-3EC8-B829-DC131CC0A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955" y="5782434"/>
            <a:ext cx="484512" cy="484512"/>
          </a:xfrm>
          <a:prstGeom prst="rect">
            <a:avLst/>
          </a:prstGeom>
        </p:spPr>
      </p:pic>
      <p:pic>
        <p:nvPicPr>
          <p:cNvPr id="14" name="Graphic 13" descr="Badge 3 with solid fill">
            <a:extLst>
              <a:ext uri="{FF2B5EF4-FFF2-40B4-BE49-F238E27FC236}">
                <a16:creationId xmlns:a16="http://schemas.microsoft.com/office/drawing/2014/main" id="{7716DB11-AD4B-8FAC-7DBF-FFE5D101B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1488" y="4754509"/>
            <a:ext cx="484512" cy="484512"/>
          </a:xfrm>
          <a:prstGeom prst="rect">
            <a:avLst/>
          </a:prstGeom>
        </p:spPr>
      </p:pic>
      <p:pic>
        <p:nvPicPr>
          <p:cNvPr id="15" name="Graphic 14" descr="Badge 1 with solid fill">
            <a:extLst>
              <a:ext uri="{FF2B5EF4-FFF2-40B4-BE49-F238E27FC236}">
                <a16:creationId xmlns:a16="http://schemas.microsoft.com/office/drawing/2014/main" id="{283E5810-0393-BAE7-7F91-4F411FFFBF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4754509"/>
            <a:ext cx="484512" cy="484512"/>
          </a:xfrm>
          <a:prstGeom prst="rect">
            <a:avLst/>
          </a:prstGeom>
        </p:spPr>
      </p:pic>
      <p:pic>
        <p:nvPicPr>
          <p:cNvPr id="16" name="Graphic 15" descr="Badge 4 with solid fill">
            <a:extLst>
              <a:ext uri="{FF2B5EF4-FFF2-40B4-BE49-F238E27FC236}">
                <a16:creationId xmlns:a16="http://schemas.microsoft.com/office/drawing/2014/main" id="{A3B60902-5E68-50E9-9A90-766558E355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11489" y="5483954"/>
            <a:ext cx="484512" cy="484512"/>
          </a:xfrm>
          <a:prstGeom prst="rect">
            <a:avLst/>
          </a:prstGeom>
        </p:spPr>
      </p:pic>
      <p:pic>
        <p:nvPicPr>
          <p:cNvPr id="17" name="Graphic 16" descr="Badge 5 with solid fill">
            <a:extLst>
              <a:ext uri="{FF2B5EF4-FFF2-40B4-BE49-F238E27FC236}">
                <a16:creationId xmlns:a16="http://schemas.microsoft.com/office/drawing/2014/main" id="{0C0AA2F8-0112-F709-D7D2-5D0D68A83F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11489" y="6119562"/>
            <a:ext cx="484512" cy="4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0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3637-76EA-4C29-BA1A-CC8D54A2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maintenance</a:t>
            </a:r>
          </a:p>
        </p:txBody>
      </p:sp>
    </p:spTree>
    <p:extLst>
      <p:ext uri="{BB962C8B-B14F-4D97-AF65-F5344CB8AC3E}">
        <p14:creationId xmlns:p14="http://schemas.microsoft.com/office/powerpoint/2010/main" val="32577919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MAINTENANCE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C31D-C5B2-5499-15D5-19A041CCC1B2}"/>
              </a:ext>
            </a:extLst>
          </p:cNvPr>
          <p:cNvSpPr txBox="1"/>
          <p:nvPr/>
        </p:nvSpPr>
        <p:spPr>
          <a:xfrm>
            <a:off x="838200" y="1873277"/>
            <a:ext cx="54677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The Account Maintenance node houses many automated tasks. In the event of a failure, we’ll need to manually complete the process.</a:t>
            </a:r>
          </a:p>
          <a:p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These processes include blocking and reissuing the card in the event of fraud and updating the credit report status.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6435E-3D49-8D05-AB6D-09325A69C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" t="2941"/>
          <a:stretch/>
        </p:blipFill>
        <p:spPr>
          <a:xfrm>
            <a:off x="6633712" y="1701186"/>
            <a:ext cx="4606712" cy="39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8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SERVICE BLOCK REISSUE CARD FAILED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C31D-C5B2-5499-15D5-19A041CCC1B2}"/>
              </a:ext>
            </a:extLst>
          </p:cNvPr>
          <p:cNvSpPr txBox="1"/>
          <p:nvPr/>
        </p:nvSpPr>
        <p:spPr>
          <a:xfrm>
            <a:off x="838199" y="2135753"/>
            <a:ext cx="57092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QFD handles the block and reissue request automatically. In the event of a failure, analysts will need to complete the required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tasks in their firm’s system of choice.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A5E0E-2C95-C19D-A54C-4895B3E48D5B}"/>
              </a:ext>
            </a:extLst>
          </p:cNvPr>
          <p:cNvSpPr txBox="1"/>
          <p:nvPr/>
        </p:nvSpPr>
        <p:spPr>
          <a:xfrm>
            <a:off x="838200" y="4229408"/>
            <a:ext cx="53210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Goal: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Complete the block and reissue tasks in your firm’s external system.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29637-F473-D2C3-9DD7-DE9E74184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" t="2134" r="2807" b="3452"/>
          <a:stretch/>
        </p:blipFill>
        <p:spPr>
          <a:xfrm>
            <a:off x="7007108" y="1604512"/>
            <a:ext cx="3957067" cy="39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7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24E-2593-DA75-1414-FF878614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SERVICE BLOCK REISSUE CARD FAILED</a:t>
            </a:r>
            <a:br>
              <a:rPr lang="en-US" dirty="0">
                <a:latin typeface="Avenir Next LT Pro Demi" panose="020B0704020202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rPr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B854B-3E18-A65E-AF3E-7AAAFEEAC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"/>
          <a:stretch/>
        </p:blipFill>
        <p:spPr>
          <a:xfrm>
            <a:off x="2242867" y="1066879"/>
            <a:ext cx="8650478" cy="3071927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1FFB1A-EFB9-F1CE-B853-2B21EA9E3612}"/>
              </a:ext>
            </a:extLst>
          </p:cNvPr>
          <p:cNvSpPr txBox="1"/>
          <p:nvPr/>
        </p:nvSpPr>
        <p:spPr>
          <a:xfrm>
            <a:off x="1322714" y="5267761"/>
            <a:ext cx="45274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Complete the action in your firm’s system.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D8290-E683-9175-7DEE-BE76DE14A6F1}"/>
              </a:ext>
            </a:extLst>
          </p:cNvPr>
          <p:cNvSpPr txBox="1"/>
          <p:nvPr/>
        </p:nvSpPr>
        <p:spPr>
          <a:xfrm>
            <a:off x="1322712" y="4353728"/>
            <a:ext cx="50780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Review the action that needs to be taken: Block card, reissue card, block &amp; reissue card.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B5D5C-D252-3989-E0D5-A1B0CF508C0E}"/>
              </a:ext>
            </a:extLst>
          </p:cNvPr>
          <p:cNvSpPr txBox="1"/>
          <p:nvPr/>
        </p:nvSpPr>
        <p:spPr>
          <a:xfrm>
            <a:off x="1322714" y="5886337"/>
            <a:ext cx="46898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Return to QFD and check the box to certify you’ve completed the required steps.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DD311-3C28-1A9A-1457-C45801149C5D}"/>
              </a:ext>
            </a:extLst>
          </p:cNvPr>
          <p:cNvSpPr txBox="1"/>
          <p:nvPr/>
        </p:nvSpPr>
        <p:spPr>
          <a:xfrm>
            <a:off x="7425970" y="4406266"/>
            <a:ext cx="28265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Apply</a:t>
            </a:r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button.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6F316-492A-15BA-7C72-68452470279B}"/>
              </a:ext>
            </a:extLst>
          </p:cNvPr>
          <p:cNvSpPr txBox="1"/>
          <p:nvPr/>
        </p:nvSpPr>
        <p:spPr>
          <a:xfrm>
            <a:off x="7425970" y="5239969"/>
            <a:ext cx="39667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Process Actions </a:t>
            </a:r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button.</a:t>
            </a:r>
          </a:p>
        </p:txBody>
      </p:sp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65E23742-757E-5465-17E3-4F7C8626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185089"/>
            <a:ext cx="484512" cy="484512"/>
          </a:xfrm>
          <a:prstGeom prst="rect">
            <a:avLst/>
          </a:prstGeom>
        </p:spPr>
      </p:pic>
      <p:pic>
        <p:nvPicPr>
          <p:cNvPr id="14" name="Graphic 13" descr="Badge 3 with solid fill">
            <a:extLst>
              <a:ext uri="{FF2B5EF4-FFF2-40B4-BE49-F238E27FC236}">
                <a16:creationId xmlns:a16="http://schemas.microsoft.com/office/drawing/2014/main" id="{22EF1E4F-0ADB-2711-ED51-FEA3B687A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5925953"/>
            <a:ext cx="484512" cy="484512"/>
          </a:xfrm>
          <a:prstGeom prst="rect">
            <a:avLst/>
          </a:prstGeom>
        </p:spPr>
      </p:pic>
      <p:pic>
        <p:nvPicPr>
          <p:cNvPr id="15" name="Graphic 14" descr="Badge 1 with solid fill">
            <a:extLst>
              <a:ext uri="{FF2B5EF4-FFF2-40B4-BE49-F238E27FC236}">
                <a16:creationId xmlns:a16="http://schemas.microsoft.com/office/drawing/2014/main" id="{445B49C5-C9A3-3EF4-9481-97F08A42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4348676"/>
            <a:ext cx="484512" cy="484512"/>
          </a:xfrm>
          <a:prstGeom prst="rect">
            <a:avLst/>
          </a:prstGeom>
        </p:spPr>
      </p:pic>
      <p:pic>
        <p:nvPicPr>
          <p:cNvPr id="16" name="Graphic 15" descr="Badge 4 with solid fill">
            <a:extLst>
              <a:ext uri="{FF2B5EF4-FFF2-40B4-BE49-F238E27FC236}">
                <a16:creationId xmlns:a16="http://schemas.microsoft.com/office/drawing/2014/main" id="{A5AAB78C-98F3-CF1C-98AB-18CB66B3EF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41458" y="4348676"/>
            <a:ext cx="484512" cy="484512"/>
          </a:xfrm>
          <a:prstGeom prst="rect">
            <a:avLst/>
          </a:prstGeom>
        </p:spPr>
      </p:pic>
      <p:pic>
        <p:nvPicPr>
          <p:cNvPr id="17" name="Graphic 16" descr="Badge 5 with solid fill">
            <a:extLst>
              <a:ext uri="{FF2B5EF4-FFF2-40B4-BE49-F238E27FC236}">
                <a16:creationId xmlns:a16="http://schemas.microsoft.com/office/drawing/2014/main" id="{584846E3-8E50-104C-93F1-2B5AB257AE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41458" y="5210171"/>
            <a:ext cx="484512" cy="4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0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UPDATE CREDIT REPORTING STATUS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C31D-C5B2-5499-15D5-19A041CCC1B2}"/>
              </a:ext>
            </a:extLst>
          </p:cNvPr>
          <p:cNvSpPr txBox="1"/>
          <p:nvPr/>
        </p:nvSpPr>
        <p:spPr>
          <a:xfrm>
            <a:off x="838200" y="2172737"/>
            <a:ext cx="5165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Analysts will update the credit report status in an external system to reflect correctly.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EF2E9-DDDA-9103-D1DD-B4DE1C73A303}"/>
              </a:ext>
            </a:extLst>
          </p:cNvPr>
          <p:cNvSpPr txBox="1"/>
          <p:nvPr/>
        </p:nvSpPr>
        <p:spPr>
          <a:xfrm>
            <a:off x="838200" y="3536911"/>
            <a:ext cx="490699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Goal: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Update the credit reporting status in you firm’s system of choice.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77A0E-D32E-5FD3-881A-D5215A012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7" t="1753" r="4793" b="4023"/>
          <a:stretch/>
        </p:blipFill>
        <p:spPr>
          <a:xfrm>
            <a:off x="6751765" y="1311215"/>
            <a:ext cx="4267805" cy="42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24E-2593-DA75-1414-FF878614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UPDATE CREDIT REPORTING STATUS</a:t>
            </a:r>
            <a:br>
              <a:rPr lang="en-US" dirty="0">
                <a:latin typeface="Avenir Next LT Pro Demi" panose="020B0704020202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rPr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3DE31-DE62-CA3C-3CFE-52EBC685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"/>
          <a:stretch/>
        </p:blipFill>
        <p:spPr>
          <a:xfrm>
            <a:off x="2734574" y="813071"/>
            <a:ext cx="8176039" cy="3095144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FE414-5446-0992-DF98-27CD713D50E7}"/>
              </a:ext>
            </a:extLst>
          </p:cNvPr>
          <p:cNvSpPr txBox="1"/>
          <p:nvPr/>
        </p:nvSpPr>
        <p:spPr>
          <a:xfrm>
            <a:off x="1322714" y="5129262"/>
            <a:ext cx="45274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Update the credit report status in your firm’s system.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15648-F161-2B51-8896-48B1983CB929}"/>
              </a:ext>
            </a:extLst>
          </p:cNvPr>
          <p:cNvSpPr txBox="1"/>
          <p:nvPr/>
        </p:nvSpPr>
        <p:spPr>
          <a:xfrm>
            <a:off x="1322712" y="4353728"/>
            <a:ext cx="431896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Review the dispute status (paid, denied, reopened, etc.).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C3C3C-D943-0DED-6A61-2DA0F4772867}"/>
              </a:ext>
            </a:extLst>
          </p:cNvPr>
          <p:cNvSpPr txBox="1"/>
          <p:nvPr/>
        </p:nvSpPr>
        <p:spPr>
          <a:xfrm>
            <a:off x="1322714" y="5886337"/>
            <a:ext cx="46898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Return to QFD and check the box to certify you’ve completed the required steps.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4F136-3F62-6605-3AEC-52E25A0C3C73}"/>
              </a:ext>
            </a:extLst>
          </p:cNvPr>
          <p:cNvSpPr txBox="1"/>
          <p:nvPr/>
        </p:nvSpPr>
        <p:spPr>
          <a:xfrm>
            <a:off x="7034839" y="4406266"/>
            <a:ext cx="28265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Apply</a:t>
            </a:r>
            <a:r>
              <a:rPr lang="en-US" dirty="0">
                <a:solidFill>
                  <a:schemeClr val="accent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button.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AB534-E39A-C49E-F497-F2E1D1E19B4F}"/>
              </a:ext>
            </a:extLst>
          </p:cNvPr>
          <p:cNvSpPr txBox="1"/>
          <p:nvPr/>
        </p:nvSpPr>
        <p:spPr>
          <a:xfrm>
            <a:off x="7034839" y="5239969"/>
            <a:ext cx="39667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Process Actions </a:t>
            </a:r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button.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70986A51-86ED-2B5D-C56F-0B82173AB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185089"/>
            <a:ext cx="484512" cy="484512"/>
          </a:xfrm>
          <a:prstGeom prst="rect">
            <a:avLst/>
          </a:prstGeom>
        </p:spPr>
      </p:pic>
      <p:pic>
        <p:nvPicPr>
          <p:cNvPr id="13" name="Graphic 12" descr="Badge 3 with solid fill">
            <a:extLst>
              <a:ext uri="{FF2B5EF4-FFF2-40B4-BE49-F238E27FC236}">
                <a16:creationId xmlns:a16="http://schemas.microsoft.com/office/drawing/2014/main" id="{55E78178-DBF1-98E3-ABA5-4040A0996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5925953"/>
            <a:ext cx="484512" cy="484512"/>
          </a:xfrm>
          <a:prstGeom prst="rect">
            <a:avLst/>
          </a:prstGeom>
        </p:spPr>
      </p:pic>
      <p:pic>
        <p:nvPicPr>
          <p:cNvPr id="14" name="Graphic 13" descr="Badge 1 with solid fill">
            <a:extLst>
              <a:ext uri="{FF2B5EF4-FFF2-40B4-BE49-F238E27FC236}">
                <a16:creationId xmlns:a16="http://schemas.microsoft.com/office/drawing/2014/main" id="{92ECF140-D1A2-34EE-367A-54A38F4BD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4348676"/>
            <a:ext cx="484512" cy="484512"/>
          </a:xfrm>
          <a:prstGeom prst="rect">
            <a:avLst/>
          </a:prstGeom>
        </p:spPr>
      </p:pic>
      <p:pic>
        <p:nvPicPr>
          <p:cNvPr id="15" name="Graphic 14" descr="Badge 4 with solid fill">
            <a:extLst>
              <a:ext uri="{FF2B5EF4-FFF2-40B4-BE49-F238E27FC236}">
                <a16:creationId xmlns:a16="http://schemas.microsoft.com/office/drawing/2014/main" id="{9E6DFAF3-A05B-8B10-FFEE-A77997CDE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0327" y="4348676"/>
            <a:ext cx="484512" cy="484512"/>
          </a:xfrm>
          <a:prstGeom prst="rect">
            <a:avLst/>
          </a:prstGeom>
        </p:spPr>
      </p:pic>
      <p:pic>
        <p:nvPicPr>
          <p:cNvPr id="16" name="Graphic 15" descr="Badge 5 with solid fill">
            <a:extLst>
              <a:ext uri="{FF2B5EF4-FFF2-40B4-BE49-F238E27FC236}">
                <a16:creationId xmlns:a16="http://schemas.microsoft.com/office/drawing/2014/main" id="{DC9DC16B-DE2E-B066-7CBC-D3A583539D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50327" y="5210171"/>
            <a:ext cx="484512" cy="4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8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E141-AA0D-4708-AA4F-B52E297C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Fraud reporting</a:t>
            </a:r>
          </a:p>
        </p:txBody>
      </p:sp>
    </p:spTree>
    <p:extLst>
      <p:ext uri="{BB962C8B-B14F-4D97-AF65-F5344CB8AC3E}">
        <p14:creationId xmlns:p14="http://schemas.microsoft.com/office/powerpoint/2010/main" val="164255787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FRAUD REPORTING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C31D-C5B2-5499-15D5-19A041CCC1B2}"/>
              </a:ext>
            </a:extLst>
          </p:cNvPr>
          <p:cNvSpPr txBox="1"/>
          <p:nvPr/>
        </p:nvSpPr>
        <p:spPr>
          <a:xfrm>
            <a:off x="838200" y="1873277"/>
            <a:ext cx="54677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The Fraud Reporting node houses assignments that involve fraud reporting.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Expect fraud reporting to be processed automatically.</a:t>
            </a:r>
            <a:endParaRPr lang="en-US" sz="2000" b="0" i="0" dirty="0">
              <a:solidFill>
                <a:srgbClr val="6F6868"/>
              </a:solidFill>
              <a:effectLst/>
              <a:latin typeface="Avenir Next LT Pro" panose="020B0504020202020204" pitchFamily="34" charset="0"/>
            </a:endParaRPr>
          </a:p>
          <a:p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In some cases, we’ll need to manually complete fraud reporting.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93C28-5B9B-BC18-1E12-F805AD3CB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" r="2412"/>
          <a:stretch/>
        </p:blipFill>
        <p:spPr>
          <a:xfrm>
            <a:off x="6096000" y="1216324"/>
            <a:ext cx="5178188" cy="426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7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5D313C-F06D-F311-874C-FA4D25AF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134068"/>
          </a:xfrm>
        </p:spPr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67FE7-780F-A556-A36A-252B3B928B82}"/>
              </a:ext>
            </a:extLst>
          </p:cNvPr>
          <p:cNvSpPr txBox="1"/>
          <p:nvPr/>
        </p:nvSpPr>
        <p:spPr>
          <a:xfrm>
            <a:off x="838200" y="1166842"/>
            <a:ext cx="8125326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3" action="ppaction://hlinksldjump"/>
              </a:rPr>
              <a:t>Execute Chargeback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4"/>
              </a:rPr>
              <a:t>Confluence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5" action="ppaction://hlinksldjump"/>
              </a:rPr>
              <a:t>Execute Accounting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6"/>
              </a:rPr>
              <a:t>Confluence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7" action="ppaction://hlinksldjump"/>
              </a:rPr>
              <a:t>Service Block Reissue Card Failed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8"/>
              </a:rPr>
              <a:t>Confluence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</a:t>
            </a: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9" action="ppaction://hlinksldjump"/>
              </a:rPr>
              <a:t>Update Credit Reporting Status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0"/>
              </a:rPr>
              <a:t>Confluence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1" action="ppaction://hlinksldjump"/>
              </a:rPr>
              <a:t>Manual Fraud Reporting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2"/>
              </a:rPr>
              <a:t>Confluence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3" action="ppaction://hlinksldjump"/>
              </a:rPr>
              <a:t>Execute Stop Payment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4"/>
              </a:rPr>
              <a:t>Confluence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  <a:p>
            <a:pPr marL="342900" indent="-342900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5" action="ppaction://hlinksldjump"/>
              </a:rPr>
              <a:t>Refund Fee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|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  <a:hlinkClick r:id="rId16"/>
              </a:rPr>
              <a:t>Confluence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85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MANUAL FRAUD REPORTING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C31D-C5B2-5499-15D5-19A041CCC1B2}"/>
              </a:ext>
            </a:extLst>
          </p:cNvPr>
          <p:cNvSpPr txBox="1"/>
          <p:nvPr/>
        </p:nvSpPr>
        <p:spPr>
          <a:xfrm>
            <a:off x="838200" y="1784725"/>
            <a:ext cx="56143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The Manual Fraud Reporting assignment requires analysts to manually submit fraud reporting in an external system. </a:t>
            </a:r>
          </a:p>
          <a:p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This is usually because the disputed charge was placed on an alternate network.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645B-EF1E-6F4D-E5FB-BF1CB53E629E}"/>
              </a:ext>
            </a:extLst>
          </p:cNvPr>
          <p:cNvSpPr txBox="1"/>
          <p:nvPr/>
        </p:nvSpPr>
        <p:spPr>
          <a:xfrm>
            <a:off x="838200" y="4229408"/>
            <a:ext cx="476897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Goal: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Submit fraud reporting in your firm’s system of choice.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86B6E-6054-79AB-59DD-C89C01940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" r="3882" b="1840"/>
          <a:stretch/>
        </p:blipFill>
        <p:spPr>
          <a:xfrm>
            <a:off x="6684335" y="1526876"/>
            <a:ext cx="4228080" cy="42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5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24E-2593-DA75-1414-FF878614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MANUAL FRAUD REPORTING</a:t>
            </a:r>
            <a:br>
              <a:rPr lang="en-US" dirty="0">
                <a:latin typeface="Avenir Next LT Pro Demi" panose="020B0704020202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rPr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D04B4-7776-C713-1A49-0A104CAD0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02" y="1491657"/>
            <a:ext cx="9321482" cy="1956717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73E081-AAFC-8721-F392-797DAA7B4ED0}"/>
              </a:ext>
            </a:extLst>
          </p:cNvPr>
          <p:cNvSpPr txBox="1"/>
          <p:nvPr/>
        </p:nvSpPr>
        <p:spPr>
          <a:xfrm>
            <a:off x="1322714" y="4749700"/>
            <a:ext cx="45274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Submit the fraud report for the dispute in your firm’s system of choice.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DA9A5-DF56-7CFD-6E18-C71CCEDA0E2A}"/>
              </a:ext>
            </a:extLst>
          </p:cNvPr>
          <p:cNvSpPr txBox="1"/>
          <p:nvPr/>
        </p:nvSpPr>
        <p:spPr>
          <a:xfrm>
            <a:off x="1322712" y="4026704"/>
            <a:ext cx="45274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Review the instructions provided by QFD.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6438A-D1B6-7461-6437-7A8505E20AB9}"/>
              </a:ext>
            </a:extLst>
          </p:cNvPr>
          <p:cNvSpPr txBox="1"/>
          <p:nvPr/>
        </p:nvSpPr>
        <p:spPr>
          <a:xfrm>
            <a:off x="1322712" y="5641940"/>
            <a:ext cx="46898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Return to QFD and check the box to certify you’ve completed the required steps.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0E919-0077-CFBE-C2A1-65966A3F8E77}"/>
              </a:ext>
            </a:extLst>
          </p:cNvPr>
          <p:cNvSpPr txBox="1"/>
          <p:nvPr/>
        </p:nvSpPr>
        <p:spPr>
          <a:xfrm>
            <a:off x="7034839" y="4026704"/>
            <a:ext cx="282659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Apply</a:t>
            </a:r>
            <a:r>
              <a:rPr lang="en-US" dirty="0">
                <a:solidFill>
                  <a:schemeClr val="accent2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button.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D923B-C021-B672-BF55-85F7060A3551}"/>
              </a:ext>
            </a:extLst>
          </p:cNvPr>
          <p:cNvSpPr txBox="1"/>
          <p:nvPr/>
        </p:nvSpPr>
        <p:spPr>
          <a:xfrm>
            <a:off x="7034839" y="4860407"/>
            <a:ext cx="39667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Process Actions </a:t>
            </a:r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button.</a:t>
            </a:r>
          </a:p>
        </p:txBody>
      </p:sp>
      <p:pic>
        <p:nvPicPr>
          <p:cNvPr id="12" name="Graphic 11" descr="Badge with solid fill">
            <a:extLst>
              <a:ext uri="{FF2B5EF4-FFF2-40B4-BE49-F238E27FC236}">
                <a16:creationId xmlns:a16="http://schemas.microsoft.com/office/drawing/2014/main" id="{7BC35AA9-05BF-329C-70FB-CC3EA2228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4805527"/>
            <a:ext cx="484512" cy="484512"/>
          </a:xfrm>
          <a:prstGeom prst="rect">
            <a:avLst/>
          </a:prstGeom>
        </p:spPr>
      </p:pic>
      <p:pic>
        <p:nvPicPr>
          <p:cNvPr id="13" name="Graphic 12" descr="Badge 3 with solid fill">
            <a:extLst>
              <a:ext uri="{FF2B5EF4-FFF2-40B4-BE49-F238E27FC236}">
                <a16:creationId xmlns:a16="http://schemas.microsoft.com/office/drawing/2014/main" id="{497D7C6C-2ADC-9F7B-38C0-A733F9E668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198" y="5681556"/>
            <a:ext cx="484512" cy="484512"/>
          </a:xfrm>
          <a:prstGeom prst="rect">
            <a:avLst/>
          </a:prstGeom>
        </p:spPr>
      </p:pic>
      <p:pic>
        <p:nvPicPr>
          <p:cNvPr id="14" name="Graphic 13" descr="Badge 1 with solid fill">
            <a:extLst>
              <a:ext uri="{FF2B5EF4-FFF2-40B4-BE49-F238E27FC236}">
                <a16:creationId xmlns:a16="http://schemas.microsoft.com/office/drawing/2014/main" id="{0932F198-F610-8312-98AC-1736471DC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3969114"/>
            <a:ext cx="484512" cy="484512"/>
          </a:xfrm>
          <a:prstGeom prst="rect">
            <a:avLst/>
          </a:prstGeom>
        </p:spPr>
      </p:pic>
      <p:pic>
        <p:nvPicPr>
          <p:cNvPr id="15" name="Graphic 14" descr="Badge 4 with solid fill">
            <a:extLst>
              <a:ext uri="{FF2B5EF4-FFF2-40B4-BE49-F238E27FC236}">
                <a16:creationId xmlns:a16="http://schemas.microsoft.com/office/drawing/2014/main" id="{BFDB5E87-0403-3F12-23C5-16FD65B3AA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0327" y="3969114"/>
            <a:ext cx="484512" cy="484512"/>
          </a:xfrm>
          <a:prstGeom prst="rect">
            <a:avLst/>
          </a:prstGeom>
        </p:spPr>
      </p:pic>
      <p:pic>
        <p:nvPicPr>
          <p:cNvPr id="16" name="Graphic 15" descr="Badge 5 with solid fill">
            <a:extLst>
              <a:ext uri="{FF2B5EF4-FFF2-40B4-BE49-F238E27FC236}">
                <a16:creationId xmlns:a16="http://schemas.microsoft.com/office/drawing/2014/main" id="{FC37F89E-A3D6-2A13-9EB3-42033839D4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50327" y="4830609"/>
            <a:ext cx="484512" cy="4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4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2743-3721-451C-B925-F7E9048F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payment</a:t>
            </a:r>
          </a:p>
        </p:txBody>
      </p:sp>
    </p:spTree>
    <p:extLst>
      <p:ext uri="{BB962C8B-B14F-4D97-AF65-F5344CB8AC3E}">
        <p14:creationId xmlns:p14="http://schemas.microsoft.com/office/powerpoint/2010/main" val="101959296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EXECUTE STOP PAYMENT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C31D-C5B2-5499-15D5-19A041CCC1B2}"/>
              </a:ext>
            </a:extLst>
          </p:cNvPr>
          <p:cNvSpPr txBox="1"/>
          <p:nvPr/>
        </p:nvSpPr>
        <p:spPr>
          <a:xfrm>
            <a:off x="838200" y="1797784"/>
            <a:ext cx="53210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If an organization has a stop payment option, analysts will see this assignment should the accountholder request a stop payment to be processed.</a:t>
            </a:r>
          </a:p>
          <a:p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Stop payment requests are processed outside of QFD.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F0787-AC36-C3C7-707F-635A2B04AF8A}"/>
              </a:ext>
            </a:extLst>
          </p:cNvPr>
          <p:cNvSpPr txBox="1"/>
          <p:nvPr/>
        </p:nvSpPr>
        <p:spPr>
          <a:xfrm>
            <a:off x="838200" y="4324299"/>
            <a:ext cx="499325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Goal: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Complete the stop payment request in your firm’s system of choice.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BD7CE-C51F-BFE7-10DD-381099CD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1" t="7265" r="7023" b="2405"/>
          <a:stretch/>
        </p:blipFill>
        <p:spPr>
          <a:xfrm>
            <a:off x="6521572" y="1901301"/>
            <a:ext cx="4071668" cy="34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13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24E-2593-DA75-1414-FF878614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EXECUTE STOP PAYMENT</a:t>
            </a:r>
            <a:br>
              <a:rPr lang="en-US" dirty="0">
                <a:latin typeface="Avenir Next LT Pro Demi" panose="020B0704020202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rPr>
              <a:t>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0554E-96FE-2EF3-9F98-8C58C16E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604" y="734136"/>
            <a:ext cx="7137884" cy="4115885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3C5949-A89D-888C-2B7B-673E168E2549}"/>
              </a:ext>
            </a:extLst>
          </p:cNvPr>
          <p:cNvSpPr txBox="1"/>
          <p:nvPr/>
        </p:nvSpPr>
        <p:spPr>
          <a:xfrm>
            <a:off x="1322713" y="5800699"/>
            <a:ext cx="55884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Select the appropriate response based on whether the stop payment was placed or not needed.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2C82C-8B98-535D-2CE7-370D6F6E21A7}"/>
              </a:ext>
            </a:extLst>
          </p:cNvPr>
          <p:cNvSpPr txBox="1"/>
          <p:nvPr/>
        </p:nvSpPr>
        <p:spPr>
          <a:xfrm>
            <a:off x="1322713" y="5044309"/>
            <a:ext cx="355624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Process the stop payment request in your firm’s system.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F55AF-64A5-2298-ECD9-3EA7CE264FED}"/>
              </a:ext>
            </a:extLst>
          </p:cNvPr>
          <p:cNvSpPr txBox="1"/>
          <p:nvPr/>
        </p:nvSpPr>
        <p:spPr>
          <a:xfrm>
            <a:off x="7522201" y="5184479"/>
            <a:ext cx="30077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Apply</a:t>
            </a:r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button.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255B81-A48F-E386-912B-C6773983F93A}"/>
              </a:ext>
            </a:extLst>
          </p:cNvPr>
          <p:cNvSpPr txBox="1"/>
          <p:nvPr/>
        </p:nvSpPr>
        <p:spPr>
          <a:xfrm>
            <a:off x="7522201" y="5939198"/>
            <a:ext cx="396671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dirty="0">
                <a:solidFill>
                  <a:schemeClr val="accent3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Process Actions </a:t>
            </a:r>
            <a:r>
              <a:rPr lang="en-US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button.</a:t>
            </a:r>
          </a:p>
        </p:txBody>
      </p:sp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4BDEE042-D0F4-2165-B511-594E3393F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881608"/>
            <a:ext cx="484512" cy="484512"/>
          </a:xfrm>
          <a:prstGeom prst="rect">
            <a:avLst/>
          </a:prstGeom>
        </p:spPr>
      </p:pic>
      <p:pic>
        <p:nvPicPr>
          <p:cNvPr id="14" name="Graphic 13" descr="Badge 3 with solid fill">
            <a:extLst>
              <a:ext uri="{FF2B5EF4-FFF2-40B4-BE49-F238E27FC236}">
                <a16:creationId xmlns:a16="http://schemas.microsoft.com/office/drawing/2014/main" id="{BA32E69C-441C-CEE5-4259-F34376EE7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1233" y="5125218"/>
            <a:ext cx="484512" cy="484512"/>
          </a:xfrm>
          <a:prstGeom prst="rect">
            <a:avLst/>
          </a:prstGeom>
        </p:spPr>
      </p:pic>
      <p:pic>
        <p:nvPicPr>
          <p:cNvPr id="15" name="Graphic 14" descr="Badge 1 with solid fill">
            <a:extLst>
              <a:ext uri="{FF2B5EF4-FFF2-40B4-BE49-F238E27FC236}">
                <a16:creationId xmlns:a16="http://schemas.microsoft.com/office/drawing/2014/main" id="{AFFE28C3-BC4F-3BC9-7FCD-571A7DCAD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" y="5125218"/>
            <a:ext cx="484512" cy="484512"/>
          </a:xfrm>
          <a:prstGeom prst="rect">
            <a:avLst/>
          </a:prstGeom>
        </p:spPr>
      </p:pic>
      <p:pic>
        <p:nvPicPr>
          <p:cNvPr id="16" name="Graphic 15" descr="Badge 4 with solid fill">
            <a:extLst>
              <a:ext uri="{FF2B5EF4-FFF2-40B4-BE49-F238E27FC236}">
                <a16:creationId xmlns:a16="http://schemas.microsoft.com/office/drawing/2014/main" id="{6AF52266-8F50-4456-C584-8381562A65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41233" y="5881608"/>
            <a:ext cx="484512" cy="4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49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3637-76EA-4C29-BA1A-CC8D54A2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 maintenance</a:t>
            </a:r>
          </a:p>
        </p:txBody>
      </p:sp>
    </p:spTree>
    <p:extLst>
      <p:ext uri="{BB962C8B-B14F-4D97-AF65-F5344CB8AC3E}">
        <p14:creationId xmlns:p14="http://schemas.microsoft.com/office/powerpoint/2010/main" val="311616216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24E-2593-DA75-1414-FF878614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REFUND FEE</a:t>
            </a:r>
            <a:br>
              <a:rPr lang="en-US" dirty="0">
                <a:latin typeface="Avenir Next LT Pro Demi" panose="020B0704020202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rPr>
              <a:t>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7A1CB-C5F8-646B-8330-91ECCBF38AA9}"/>
              </a:ext>
            </a:extLst>
          </p:cNvPr>
          <p:cNvSpPr txBox="1"/>
          <p:nvPr/>
        </p:nvSpPr>
        <p:spPr>
          <a:xfrm>
            <a:off x="838200" y="1439281"/>
            <a:ext cx="48063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Fees on accounts that may be related </a:t>
            </a:r>
            <a:b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</a:b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to the disputed charge will need to be refunded if the claim is paid. 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This assignment prompts analysts to match the fee to its related disputed transaction or identify that the fee is not associated with the claim.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88229-3021-EAB5-0891-6DD279ACA078}"/>
              </a:ext>
            </a:extLst>
          </p:cNvPr>
          <p:cNvSpPr txBox="1"/>
          <p:nvPr/>
        </p:nvSpPr>
        <p:spPr>
          <a:xfrm>
            <a:off x="838200" y="4789914"/>
            <a:ext cx="44670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Goal: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Match the fee to its related disputed charge or identify that the fee isn’t associated with the claim.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3F447-A216-15E3-6DE2-D523413BD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" t="1502" r="1447" b="1752"/>
          <a:stretch/>
        </p:blipFill>
        <p:spPr>
          <a:xfrm>
            <a:off x="6138252" y="1544128"/>
            <a:ext cx="4190178" cy="418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25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24E-2593-DA75-1414-FF878614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REFUND FEE</a:t>
            </a:r>
            <a:br>
              <a:rPr lang="en-US" dirty="0">
                <a:latin typeface="Avenir Next LT Pro Demi" panose="020B0704020202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rPr>
              <a:t>EXAMPLE I: MATCH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91A02D-ED66-E775-61F6-6D652D2B7F1A}"/>
              </a:ext>
            </a:extLst>
          </p:cNvPr>
          <p:cNvGrpSpPr/>
          <p:nvPr/>
        </p:nvGrpSpPr>
        <p:grpSpPr>
          <a:xfrm>
            <a:off x="4019909" y="244085"/>
            <a:ext cx="7469037" cy="4649264"/>
            <a:chOff x="3510951" y="541781"/>
            <a:chExt cx="7723517" cy="5201948"/>
          </a:xfrm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BCE05A-DC7D-B068-61B8-82A0F7E0B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0951" y="541781"/>
              <a:ext cx="7723517" cy="44236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BBC1E7-AB0F-77B6-6EA1-1FE119323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0951" y="4936705"/>
              <a:ext cx="7723517" cy="80702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737E4A-C9CE-308B-471B-0D9F7BD24C21}"/>
              </a:ext>
            </a:extLst>
          </p:cNvPr>
          <p:cNvSpPr txBox="1"/>
          <p:nvPr/>
        </p:nvSpPr>
        <p:spPr>
          <a:xfrm>
            <a:off x="1595374" y="5115200"/>
            <a:ext cx="41064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Select the related transaction.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3CD02-E490-30AF-9D1F-A1227A443752}"/>
              </a:ext>
            </a:extLst>
          </p:cNvPr>
          <p:cNvSpPr txBox="1"/>
          <p:nvPr/>
        </p:nvSpPr>
        <p:spPr>
          <a:xfrm>
            <a:off x="6902159" y="5891049"/>
            <a:ext cx="3950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11" name="Graphic 10" descr="Badge with solid fill">
            <a:extLst>
              <a:ext uri="{FF2B5EF4-FFF2-40B4-BE49-F238E27FC236}">
                <a16:creationId xmlns:a16="http://schemas.microsoft.com/office/drawing/2014/main" id="{7C16EF92-CF7F-DDB1-A4A7-AFCB88D06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574" y="5828204"/>
            <a:ext cx="525800" cy="525800"/>
          </a:xfrm>
          <a:prstGeom prst="rect">
            <a:avLst/>
          </a:prstGeom>
        </p:spPr>
      </p:pic>
      <p:pic>
        <p:nvPicPr>
          <p:cNvPr id="12" name="Graphic 11" descr="Badge 3 with solid fill">
            <a:extLst>
              <a:ext uri="{FF2B5EF4-FFF2-40B4-BE49-F238E27FC236}">
                <a16:creationId xmlns:a16="http://schemas.microsoft.com/office/drawing/2014/main" id="{543CA0F0-C650-D2B4-42DC-A0DCFB4D9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76359" y="5052355"/>
            <a:ext cx="525800" cy="525800"/>
          </a:xfrm>
          <a:prstGeom prst="rect">
            <a:avLst/>
          </a:prstGeom>
        </p:spPr>
      </p:pic>
      <p:pic>
        <p:nvPicPr>
          <p:cNvPr id="13" name="Graphic 12" descr="Badge 1 with solid fill">
            <a:extLst>
              <a:ext uri="{FF2B5EF4-FFF2-40B4-BE49-F238E27FC236}">
                <a16:creationId xmlns:a16="http://schemas.microsoft.com/office/drawing/2014/main" id="{4707DDF3-3842-8D6E-101A-679EB9D7E9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574" y="5052355"/>
            <a:ext cx="525800" cy="525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F87234-C0B4-E831-A76F-BFF4C573DAA7}"/>
              </a:ext>
            </a:extLst>
          </p:cNvPr>
          <p:cNvSpPr txBox="1"/>
          <p:nvPr/>
        </p:nvSpPr>
        <p:spPr>
          <a:xfrm>
            <a:off x="1595374" y="5737161"/>
            <a:ext cx="43984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Select the </a:t>
            </a: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</a:rPr>
              <a:t>Refund Fee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option from the</a:t>
            </a: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</a:rPr>
              <a:t> Fee Review Action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drop-down.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ABF45-903D-2234-C4E4-799455D095C3}"/>
              </a:ext>
            </a:extLst>
          </p:cNvPr>
          <p:cNvSpPr txBox="1"/>
          <p:nvPr/>
        </p:nvSpPr>
        <p:spPr>
          <a:xfrm>
            <a:off x="6902159" y="5115200"/>
            <a:ext cx="3208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</a:rPr>
              <a:t>Apply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 button.</a:t>
            </a:r>
          </a:p>
        </p:txBody>
      </p:sp>
      <p:pic>
        <p:nvPicPr>
          <p:cNvPr id="16" name="Graphic 15" descr="Badge 4 with solid fill">
            <a:extLst>
              <a:ext uri="{FF2B5EF4-FFF2-40B4-BE49-F238E27FC236}">
                <a16:creationId xmlns:a16="http://schemas.microsoft.com/office/drawing/2014/main" id="{AAE24180-F310-944B-15DF-3549EB3141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76359" y="5828204"/>
            <a:ext cx="525800" cy="52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0CCBCB-52E8-C6A0-2376-FB7FA3C71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90952" y="3649264"/>
            <a:ext cx="1699407" cy="10440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AE97E9-E401-10A7-AAA1-A8B45447DDA8}"/>
              </a:ext>
            </a:extLst>
          </p:cNvPr>
          <p:cNvSpPr/>
          <p:nvPr/>
        </p:nvSpPr>
        <p:spPr>
          <a:xfrm>
            <a:off x="8436634" y="862642"/>
            <a:ext cx="1104181" cy="378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1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24E-2593-DA75-1414-FF878614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REFUND FEE</a:t>
            </a:r>
            <a:br>
              <a:rPr lang="en-US" dirty="0">
                <a:latin typeface="Avenir Next LT Pro Demi" panose="020B0704020202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rPr>
              <a:t>EXAMPLE II: NOT ASSOCIATED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91A02D-ED66-E775-61F6-6D652D2B7F1A}"/>
              </a:ext>
            </a:extLst>
          </p:cNvPr>
          <p:cNvGrpSpPr/>
          <p:nvPr/>
        </p:nvGrpSpPr>
        <p:grpSpPr>
          <a:xfrm>
            <a:off x="2493033" y="1119198"/>
            <a:ext cx="7205933" cy="4495376"/>
            <a:chOff x="3510951" y="541781"/>
            <a:chExt cx="7723517" cy="5201948"/>
          </a:xfrm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BCE05A-DC7D-B068-61B8-82A0F7E0B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0951" y="541781"/>
              <a:ext cx="7723517" cy="44236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BBC1E7-AB0F-77B6-6EA1-1FE119323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0951" y="4936705"/>
              <a:ext cx="7723517" cy="80702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737E4A-C9CE-308B-471B-0D9F7BD24C21}"/>
              </a:ext>
            </a:extLst>
          </p:cNvPr>
          <p:cNvSpPr txBox="1"/>
          <p:nvPr/>
        </p:nvSpPr>
        <p:spPr>
          <a:xfrm>
            <a:off x="1302948" y="5859644"/>
            <a:ext cx="5037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Select the </a:t>
            </a: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</a:rPr>
              <a:t>Fees Does Not Apply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option from the Fee </a:t>
            </a: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</a:rPr>
              <a:t>Review Action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drop-down.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3CD02-E490-30AF-9D1F-A1227A443752}"/>
              </a:ext>
            </a:extLst>
          </p:cNvPr>
          <p:cNvSpPr txBox="1"/>
          <p:nvPr/>
        </p:nvSpPr>
        <p:spPr>
          <a:xfrm>
            <a:off x="6788577" y="6313845"/>
            <a:ext cx="3950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</a:rPr>
              <a:t>Process Actions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button.</a:t>
            </a:r>
          </a:p>
        </p:txBody>
      </p:sp>
      <p:pic>
        <p:nvPicPr>
          <p:cNvPr id="11" name="Graphic 10" descr="Badge with solid fill">
            <a:extLst>
              <a:ext uri="{FF2B5EF4-FFF2-40B4-BE49-F238E27FC236}">
                <a16:creationId xmlns:a16="http://schemas.microsoft.com/office/drawing/2014/main" id="{7C16EF92-CF7F-DDB1-A4A7-AFCB88D06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0413" y="5654907"/>
            <a:ext cx="525800" cy="525800"/>
          </a:xfrm>
          <a:prstGeom prst="rect">
            <a:avLst/>
          </a:prstGeom>
        </p:spPr>
      </p:pic>
      <p:pic>
        <p:nvPicPr>
          <p:cNvPr id="12" name="Graphic 11" descr="Badge 3 with solid fill">
            <a:extLst>
              <a:ext uri="{FF2B5EF4-FFF2-40B4-BE49-F238E27FC236}">
                <a16:creationId xmlns:a16="http://schemas.microsoft.com/office/drawing/2014/main" id="{543CA0F0-C650-D2B4-42DC-A0DCFB4D93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413" y="6221040"/>
            <a:ext cx="525800" cy="525800"/>
          </a:xfrm>
          <a:prstGeom prst="rect">
            <a:avLst/>
          </a:prstGeom>
        </p:spPr>
      </p:pic>
      <p:pic>
        <p:nvPicPr>
          <p:cNvPr id="13" name="Graphic 12" descr="Badge 1 with solid fill">
            <a:extLst>
              <a:ext uri="{FF2B5EF4-FFF2-40B4-BE49-F238E27FC236}">
                <a16:creationId xmlns:a16="http://schemas.microsoft.com/office/drawing/2014/main" id="{4707DDF3-3842-8D6E-101A-679EB9D7E9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784" y="5950650"/>
            <a:ext cx="525800" cy="52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6ABF45-903D-2234-C4E4-799455D095C3}"/>
              </a:ext>
            </a:extLst>
          </p:cNvPr>
          <p:cNvSpPr txBox="1"/>
          <p:nvPr/>
        </p:nvSpPr>
        <p:spPr>
          <a:xfrm>
            <a:off x="6788577" y="5703412"/>
            <a:ext cx="3208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Click the </a:t>
            </a:r>
            <a:r>
              <a:rPr lang="en-US" sz="2000" dirty="0">
                <a:solidFill>
                  <a:schemeClr val="accent2"/>
                </a:solidFill>
                <a:latin typeface="Avenir Next LT Pro Demi" panose="020B0704020202020204" pitchFamily="34" charset="0"/>
              </a:rPr>
              <a:t>Apply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 button.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96441-5D4D-C6DB-EDA3-B39D9E03D4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065" y="3693539"/>
            <a:ext cx="1882303" cy="107451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B53B8E-EBDD-0162-5103-1FE1793778E1}"/>
              </a:ext>
            </a:extLst>
          </p:cNvPr>
          <p:cNvSpPr/>
          <p:nvPr/>
        </p:nvSpPr>
        <p:spPr>
          <a:xfrm>
            <a:off x="6694098" y="1781865"/>
            <a:ext cx="1104181" cy="378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33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16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E8EA81-4498-CE97-D280-E5F6FBBD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25" y="1229316"/>
            <a:ext cx="7981950" cy="12391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STAGE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782A1-ECEA-499D-2EAF-AE19EA65B72D}"/>
              </a:ext>
            </a:extLst>
          </p:cNvPr>
          <p:cNvSpPr txBox="1"/>
          <p:nvPr/>
        </p:nvSpPr>
        <p:spPr>
          <a:xfrm>
            <a:off x="835325" y="2831785"/>
            <a:ext cx="8532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0" i="0" dirty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The Execute stage focuses on maintenance tasks like fraud reporting and card block/reissue. These tasks will be completed through automation unless there is a workflow failure or by client request.</a:t>
            </a:r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8114BE-4CEA-ED83-C1BC-67C6B875B7A1}"/>
              </a:ext>
            </a:extLst>
          </p:cNvPr>
          <p:cNvSpPr/>
          <p:nvPr/>
        </p:nvSpPr>
        <p:spPr>
          <a:xfrm>
            <a:off x="835325" y="4210762"/>
            <a:ext cx="2717321" cy="857759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FAE9A-E3B7-2208-6459-213A4274DDA2}"/>
              </a:ext>
            </a:extLst>
          </p:cNvPr>
          <p:cNvSpPr txBox="1"/>
          <p:nvPr/>
        </p:nvSpPr>
        <p:spPr>
          <a:xfrm>
            <a:off x="1245079" y="4439586"/>
            <a:ext cx="18978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Recovery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08F8BB-AD10-D3BE-FB70-9408F1A6913F}"/>
              </a:ext>
            </a:extLst>
          </p:cNvPr>
          <p:cNvSpPr/>
          <p:nvPr/>
        </p:nvSpPr>
        <p:spPr>
          <a:xfrm>
            <a:off x="4264325" y="4210762"/>
            <a:ext cx="2717321" cy="85775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99287-D509-3538-DF67-992E55C8779B}"/>
              </a:ext>
            </a:extLst>
          </p:cNvPr>
          <p:cNvSpPr txBox="1"/>
          <p:nvPr/>
        </p:nvSpPr>
        <p:spPr>
          <a:xfrm>
            <a:off x="4402348" y="4296271"/>
            <a:ext cx="24412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Account Maintenance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FFD5A6-8C34-C05F-C28B-C80872DC30C2}"/>
              </a:ext>
            </a:extLst>
          </p:cNvPr>
          <p:cNvSpPr/>
          <p:nvPr/>
        </p:nvSpPr>
        <p:spPr>
          <a:xfrm>
            <a:off x="4361935" y="5464499"/>
            <a:ext cx="2717321" cy="85775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EAB27-0B93-8353-A99C-FE2501683501}"/>
              </a:ext>
            </a:extLst>
          </p:cNvPr>
          <p:cNvSpPr txBox="1"/>
          <p:nvPr/>
        </p:nvSpPr>
        <p:spPr>
          <a:xfrm>
            <a:off x="4715618" y="5539435"/>
            <a:ext cx="20099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Fraud Reporting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223F16-2B13-996D-1493-6F2F718CCB86}"/>
              </a:ext>
            </a:extLst>
          </p:cNvPr>
          <p:cNvSpPr/>
          <p:nvPr/>
        </p:nvSpPr>
        <p:spPr>
          <a:xfrm>
            <a:off x="835325" y="5464499"/>
            <a:ext cx="2717321" cy="8577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D18C4D-352A-36EB-0D78-093F9AE52EF7}"/>
              </a:ext>
            </a:extLst>
          </p:cNvPr>
          <p:cNvSpPr txBox="1"/>
          <p:nvPr/>
        </p:nvSpPr>
        <p:spPr>
          <a:xfrm>
            <a:off x="1245079" y="5693323"/>
            <a:ext cx="18978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Accounting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CC36BC-E717-F483-7D02-A8890473A1B4}"/>
              </a:ext>
            </a:extLst>
          </p:cNvPr>
          <p:cNvSpPr/>
          <p:nvPr/>
        </p:nvSpPr>
        <p:spPr>
          <a:xfrm>
            <a:off x="7693325" y="4210762"/>
            <a:ext cx="2717321" cy="85775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FA90B6-A0CD-FE2A-7B61-B8F00B4AE976}"/>
              </a:ext>
            </a:extLst>
          </p:cNvPr>
          <p:cNvSpPr txBox="1"/>
          <p:nvPr/>
        </p:nvSpPr>
        <p:spPr>
          <a:xfrm>
            <a:off x="8103079" y="4439586"/>
            <a:ext cx="18978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Stop Payment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AC92FD4-3D50-2646-89D3-7203816BB5AD}"/>
              </a:ext>
            </a:extLst>
          </p:cNvPr>
          <p:cNvSpPr/>
          <p:nvPr/>
        </p:nvSpPr>
        <p:spPr>
          <a:xfrm>
            <a:off x="7693325" y="5464499"/>
            <a:ext cx="2717321" cy="857759"/>
          </a:xfrm>
          <a:prstGeom prst="roundRect">
            <a:avLst/>
          </a:prstGeom>
          <a:solidFill>
            <a:srgbClr val="1F2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06328F-AC99-27E8-EE2B-C099E7D5BEB4}"/>
              </a:ext>
            </a:extLst>
          </p:cNvPr>
          <p:cNvSpPr txBox="1"/>
          <p:nvPr/>
        </p:nvSpPr>
        <p:spPr>
          <a:xfrm>
            <a:off x="8103079" y="5539435"/>
            <a:ext cx="189781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Fee Maintenance</a:t>
            </a:r>
          </a:p>
        </p:txBody>
      </p:sp>
    </p:spTree>
    <p:extLst>
      <p:ext uri="{BB962C8B-B14F-4D97-AF65-F5344CB8AC3E}">
        <p14:creationId xmlns:p14="http://schemas.microsoft.com/office/powerpoint/2010/main" val="34328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5" grpId="0" animBg="1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/>
              <a:t>EXECUTE STAGE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CAN WE 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490E7-47D2-114C-8678-CDE57C46AAD6}"/>
              </a:ext>
            </a:extLst>
          </p:cNvPr>
          <p:cNvSpPr txBox="1"/>
          <p:nvPr/>
        </p:nvSpPr>
        <p:spPr>
          <a:xfrm>
            <a:off x="838200" y="1899155"/>
            <a:ext cx="92109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If we need to pend, pay, or deny the dispute, we’ll need to choose the </a:t>
            </a:r>
            <a:r>
              <a:rPr lang="en-US" sz="2000" dirty="0">
                <a:solidFill>
                  <a:srgbClr val="1F2654"/>
                </a:solidFill>
                <a:latin typeface="Avenir Next LT Pro Demi" panose="020B0704020202020204" pitchFamily="34" charset="0"/>
              </a:rPr>
              <a:t>Cancel Recovery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option from the </a:t>
            </a:r>
            <a:r>
              <a:rPr lang="en-US" sz="2000" dirty="0">
                <a:solidFill>
                  <a:srgbClr val="1F2654"/>
                </a:solidFill>
                <a:latin typeface="Avenir Next LT Pro Demi" panose="020B0704020202020204" pitchFamily="34" charset="0"/>
              </a:rPr>
              <a:t>Other Options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menu. The dispute will move to the Disposition node where we can pend, pay, or deny the dispute.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CED79-33D2-3E26-D268-0FD9C177F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" t="1601" r="576" b="5198"/>
          <a:stretch/>
        </p:blipFill>
        <p:spPr>
          <a:xfrm>
            <a:off x="838200" y="3751250"/>
            <a:ext cx="9513783" cy="924268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27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E141-AA0D-4708-AA4F-B52E297C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1926337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77F2E3-9888-A813-8DFD-E1E24A006947}"/>
              </a:ext>
            </a:extLst>
          </p:cNvPr>
          <p:cNvSpPr/>
          <p:nvPr/>
        </p:nvSpPr>
        <p:spPr>
          <a:xfrm>
            <a:off x="6664489" y="2581932"/>
            <a:ext cx="2154658" cy="4848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E990A7-BEE6-CF07-C228-C1798C4E7A66}"/>
              </a:ext>
            </a:extLst>
          </p:cNvPr>
          <p:cNvSpPr/>
          <p:nvPr/>
        </p:nvSpPr>
        <p:spPr>
          <a:xfrm>
            <a:off x="838199" y="2581933"/>
            <a:ext cx="1004637" cy="4848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86C3-6CFA-41E0-9BF9-5AF6AA9C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</a:t>
            </a:r>
            <a:br>
              <a:rPr lang="en-US" dirty="0"/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DETAILS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C31D-C5B2-5499-15D5-19A041CCC1B2}"/>
              </a:ext>
            </a:extLst>
          </p:cNvPr>
          <p:cNvSpPr txBox="1"/>
          <p:nvPr/>
        </p:nvSpPr>
        <p:spPr>
          <a:xfrm>
            <a:off x="838199" y="1279034"/>
            <a:ext cx="9460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The </a:t>
            </a:r>
            <a:r>
              <a:rPr lang="en-US" sz="2000" dirty="0">
                <a:solidFill>
                  <a:srgbClr val="1F2654"/>
                </a:solidFill>
                <a:latin typeface="Avenir Next LT Pro Demi" panose="020B0704020202020204" pitchFamily="34" charset="0"/>
              </a:rPr>
              <a:t>Recovery node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houses assignments that could not be complete through automation. Many </a:t>
            </a:r>
            <a:r>
              <a:rPr lang="en-US" sz="2000" b="0" i="0" dirty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of these assignments are unique to either Visa or Mastercard. Use these li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nks for details on Association-specific assignments.</a:t>
            </a:r>
            <a:endParaRPr lang="en-US" sz="2000" b="0" i="0" dirty="0">
              <a:solidFill>
                <a:srgbClr val="6F6868"/>
              </a:solidFill>
              <a:effectLst/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F978-F695-323C-BA1B-907F68D565FD}"/>
              </a:ext>
            </a:extLst>
          </p:cNvPr>
          <p:cNvSpPr txBox="1"/>
          <p:nvPr/>
        </p:nvSpPr>
        <p:spPr>
          <a:xfrm>
            <a:off x="807116" y="5414158"/>
            <a:ext cx="7150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The following assignment requires manual submission of the chargeback in your firm’s Association system of choice.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8BD2C-1B00-4BCB-C295-118EA26BCCF5}"/>
              </a:ext>
            </a:extLst>
          </p:cNvPr>
          <p:cNvSpPr txBox="1"/>
          <p:nvPr/>
        </p:nvSpPr>
        <p:spPr>
          <a:xfrm>
            <a:off x="838199" y="3189186"/>
            <a:ext cx="49128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hlinkClick r:id="rId2"/>
              </a:rPr>
              <a:t>Accept Dispute</a:t>
            </a:r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hlinkClick r:id="rId3"/>
              </a:rPr>
              <a:t>Execute Accept Dispute Failed</a:t>
            </a:r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hlinkClick r:id="rId4"/>
              </a:rPr>
              <a:t>Execute Pre-arb Failed</a:t>
            </a:r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hlinkClick r:id="rId5"/>
              </a:rPr>
              <a:t>Update Associated Tran Selection Failed</a:t>
            </a:r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hlinkClick r:id="rId6"/>
              </a:rPr>
              <a:t>Withdraw Case Filing</a:t>
            </a:r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FC901-1937-F016-30CB-78E4BA4B7C21}"/>
              </a:ext>
            </a:extLst>
          </p:cNvPr>
          <p:cNvSpPr txBox="1"/>
          <p:nvPr/>
        </p:nvSpPr>
        <p:spPr>
          <a:xfrm>
            <a:off x="6664489" y="3189186"/>
            <a:ext cx="2586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hlinkClick r:id="rId7"/>
              </a:rPr>
              <a:t>Execute Case Filing</a:t>
            </a:r>
            <a:endParaRPr lang="en-US" sz="2000" dirty="0">
              <a:solidFill>
                <a:srgbClr val="6F686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0651C-86D2-8750-6FB5-34E9DCA513A6}"/>
              </a:ext>
            </a:extLst>
          </p:cNvPr>
          <p:cNvSpPr txBox="1"/>
          <p:nvPr/>
        </p:nvSpPr>
        <p:spPr>
          <a:xfrm>
            <a:off x="838200" y="2624313"/>
            <a:ext cx="10046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Visa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6F70E-7A0C-A1AB-8AB4-5AAB0C88A147}"/>
              </a:ext>
            </a:extLst>
          </p:cNvPr>
          <p:cNvSpPr txBox="1"/>
          <p:nvPr/>
        </p:nvSpPr>
        <p:spPr>
          <a:xfrm>
            <a:off x="6695573" y="2624313"/>
            <a:ext cx="1666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Mastercard</a:t>
            </a:r>
          </a:p>
        </p:txBody>
      </p:sp>
      <p:pic>
        <p:nvPicPr>
          <p:cNvPr id="13" name="Graphic 12" descr="Credit card with solid fill">
            <a:extLst>
              <a:ext uri="{FF2B5EF4-FFF2-40B4-BE49-F238E27FC236}">
                <a16:creationId xmlns:a16="http://schemas.microsoft.com/office/drawing/2014/main" id="{83B65C56-D7EF-9FB4-2713-AABF89DEC4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102887">
            <a:off x="6941551" y="3664279"/>
            <a:ext cx="1600532" cy="16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24E-2593-DA75-1414-FF878614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EXECUTE CHARGEBACK</a:t>
            </a:r>
            <a:br>
              <a:rPr lang="en-US" dirty="0">
                <a:latin typeface="Avenir Next LT Pro Demi" panose="020B0704020202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rPr>
              <a:t>HOW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340935-1EDE-D70C-8D54-AF92F1FD1286}"/>
              </a:ext>
            </a:extLst>
          </p:cNvPr>
          <p:cNvSpPr txBox="1"/>
          <p:nvPr/>
        </p:nvSpPr>
        <p:spPr>
          <a:xfrm>
            <a:off x="838200" y="4531333"/>
            <a:ext cx="53210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Goal: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Manually submit the chargeback in your firm’s Association system of choice.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C4FEA-89E3-9436-2056-15C3BE9DDF4C}"/>
              </a:ext>
            </a:extLst>
          </p:cNvPr>
          <p:cNvSpPr txBox="1"/>
          <p:nvPr/>
        </p:nvSpPr>
        <p:spPr>
          <a:xfrm>
            <a:off x="838200" y="1885208"/>
            <a:ext cx="60629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Manual submission of the chargeback is required in a few assignments, one of them being the </a:t>
            </a:r>
            <a:r>
              <a:rPr lang="en-US" sz="2000" b="0" i="0" dirty="0">
                <a:solidFill>
                  <a:srgbClr val="1F2654"/>
                </a:solidFill>
                <a:effectLst/>
                <a:latin typeface="Avenir Next LT Pro Demi" panose="020B0704020202020204" pitchFamily="34" charset="0"/>
              </a:rPr>
              <a:t>Execute Chargeback </a:t>
            </a:r>
            <a:r>
              <a:rPr lang="en-US" sz="2000" b="0" i="0" dirty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  <a:t>assignment. </a:t>
            </a:r>
            <a:br>
              <a:rPr lang="en-US" sz="2000" b="0" i="0" dirty="0">
                <a:solidFill>
                  <a:srgbClr val="6F6868"/>
                </a:solidFill>
                <a:effectLst/>
                <a:latin typeface="Avenir Next LT Pro" panose="020B0504020202020204" pitchFamily="34" charset="0"/>
              </a:rPr>
            </a:br>
            <a:endParaRPr lang="en-US" sz="2000" b="0" i="0" dirty="0">
              <a:solidFill>
                <a:srgbClr val="6F6868"/>
              </a:solidFill>
              <a:effectLst/>
              <a:latin typeface="Avenir Next LT Pro" panose="020B0504020202020204" pitchFamily="34" charset="0"/>
            </a:endParaRPr>
          </a:p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</a:rPr>
              <a:t>We’ll see this assignment when QFD could not submit the chargeback through automation.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1F9E1-1E85-3D0A-4D21-378C86DEF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2" t="4213" r="1286"/>
          <a:stretch/>
        </p:blipFill>
        <p:spPr>
          <a:xfrm>
            <a:off x="7375585" y="1643256"/>
            <a:ext cx="3209171" cy="39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39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55A24E-2593-DA75-1414-FF878614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1033109"/>
          </a:xfrm>
        </p:spPr>
        <p:txBody>
          <a:bodyPr/>
          <a:lstStyle/>
          <a:p>
            <a:r>
              <a:rPr lang="en-US" dirty="0">
                <a:latin typeface="Avenir Next LT Pro Demi" panose="020B0704020202020204" pitchFamily="34" charset="0"/>
              </a:rPr>
              <a:t>EXECUTE CHARGEBACK</a:t>
            </a:r>
            <a:br>
              <a:rPr lang="en-US" dirty="0">
                <a:latin typeface="Avenir Next LT Pro Demi" panose="020B070402020202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Demi" panose="020B0704020202020204" pitchFamily="34" charset="0"/>
              </a:rPr>
              <a:t>EXAMPLE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F271AD-D4B5-B3F9-DBBA-0D35B4CD080C}"/>
              </a:ext>
            </a:extLst>
          </p:cNvPr>
          <p:cNvGrpSpPr/>
          <p:nvPr/>
        </p:nvGrpSpPr>
        <p:grpSpPr>
          <a:xfrm>
            <a:off x="5106838" y="1144166"/>
            <a:ext cx="6757694" cy="4660791"/>
            <a:chOff x="4093952" y="116399"/>
            <a:chExt cx="7675689" cy="5103265"/>
          </a:xfrm>
          <a:effectLst>
            <a:outerShdw blurRad="50800" dist="38100" dir="2700000" algn="tl" rotWithShape="0">
              <a:schemeClr val="tx2">
                <a:lumMod val="25000"/>
                <a:lumOff val="75000"/>
                <a:alpha val="40000"/>
              </a:scheme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F5C3F7-C9BE-8BA9-CABD-44DB36C7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3952" y="116399"/>
              <a:ext cx="7675689" cy="467551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E38B84-3546-BC0F-7A82-827B89439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3952" y="4791916"/>
              <a:ext cx="7675689" cy="42774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340935-1EDE-D70C-8D54-AF92F1FD1286}"/>
              </a:ext>
            </a:extLst>
          </p:cNvPr>
          <p:cNvSpPr txBox="1"/>
          <p:nvPr/>
        </p:nvSpPr>
        <p:spPr>
          <a:xfrm>
            <a:off x="1322714" y="2054269"/>
            <a:ext cx="45274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Access your firm’s Association system and submit the chargeback.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31222-ADA8-7493-7210-B393D19A339B}"/>
              </a:ext>
            </a:extLst>
          </p:cNvPr>
          <p:cNvSpPr txBox="1"/>
          <p:nvPr/>
        </p:nvSpPr>
        <p:spPr>
          <a:xfrm>
            <a:off x="1322714" y="1271470"/>
            <a:ext cx="482935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Review the disputed charge for rights.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B9FA9-3CBD-156E-8632-9CB61D3BEEA9}"/>
              </a:ext>
            </a:extLst>
          </p:cNvPr>
          <p:cNvSpPr txBox="1"/>
          <p:nvPr/>
        </p:nvSpPr>
        <p:spPr>
          <a:xfrm>
            <a:off x="1322714" y="3140457"/>
            <a:ext cx="546771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Return to QFD and provide the claim ID and answer any additional questions that present.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C2A0E-F4C1-1E4D-B0DA-42453BE06248}"/>
              </a:ext>
            </a:extLst>
          </p:cNvPr>
          <p:cNvSpPr txBox="1"/>
          <p:nvPr/>
        </p:nvSpPr>
        <p:spPr>
          <a:xfrm>
            <a:off x="1322713" y="4226645"/>
            <a:ext cx="396671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Check the box to certify you’ve completed the required steps.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A15195-76F8-31B7-E100-BD89319C18A4}"/>
              </a:ext>
            </a:extLst>
          </p:cNvPr>
          <p:cNvSpPr txBox="1"/>
          <p:nvPr/>
        </p:nvSpPr>
        <p:spPr>
          <a:xfrm>
            <a:off x="1322713" y="5312833"/>
            <a:ext cx="39667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sz="2000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Apply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 button.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BF855-2D85-478D-FE8A-4DA9E2038653}"/>
              </a:ext>
            </a:extLst>
          </p:cNvPr>
          <p:cNvSpPr txBox="1"/>
          <p:nvPr/>
        </p:nvSpPr>
        <p:spPr>
          <a:xfrm>
            <a:off x="1322712" y="6144830"/>
            <a:ext cx="396671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Click the </a:t>
            </a:r>
            <a:r>
              <a:rPr lang="en-US" sz="2000" dirty="0">
                <a:solidFill>
                  <a:srgbClr val="1F2654"/>
                </a:solidFill>
                <a:latin typeface="Avenir Next LT Pro Demi" panose="020B0704020202020204" pitchFamily="34" charset="0"/>
                <a:ea typeface="Arial" charset="0"/>
                <a:cs typeface="Arial" charset="0"/>
              </a:rPr>
              <a:t>Process Actions </a:t>
            </a:r>
            <a:r>
              <a:rPr lang="en-US" sz="2000" dirty="0">
                <a:solidFill>
                  <a:srgbClr val="6F6868"/>
                </a:solidFill>
                <a:latin typeface="Avenir Next LT Pro" panose="020B0504020202020204" pitchFamily="34" charset="0"/>
                <a:ea typeface="Arial" charset="0"/>
                <a:cs typeface="Arial" charset="0"/>
              </a:rPr>
              <a:t>button.</a:t>
            </a:r>
          </a:p>
        </p:txBody>
      </p:sp>
      <p:pic>
        <p:nvPicPr>
          <p:cNvPr id="17" name="Graphic 16" descr="Badge with solid fill">
            <a:extLst>
              <a:ext uri="{FF2B5EF4-FFF2-40B4-BE49-F238E27FC236}">
                <a16:creationId xmlns:a16="http://schemas.microsoft.com/office/drawing/2014/main" id="{3506983E-FEED-BFA4-E392-32D1871A0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2140874"/>
            <a:ext cx="484512" cy="484512"/>
          </a:xfrm>
          <a:prstGeom prst="rect">
            <a:avLst/>
          </a:prstGeom>
        </p:spPr>
      </p:pic>
      <p:pic>
        <p:nvPicPr>
          <p:cNvPr id="18" name="Graphic 17" descr="Badge 3 with solid fill">
            <a:extLst>
              <a:ext uri="{FF2B5EF4-FFF2-40B4-BE49-F238E27FC236}">
                <a16:creationId xmlns:a16="http://schemas.microsoft.com/office/drawing/2014/main" id="{AE838045-2F4D-003A-28F8-89392FDD27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" y="3210850"/>
            <a:ext cx="484512" cy="484512"/>
          </a:xfrm>
          <a:prstGeom prst="rect">
            <a:avLst/>
          </a:prstGeom>
        </p:spPr>
      </p:pic>
      <p:pic>
        <p:nvPicPr>
          <p:cNvPr id="19" name="Graphic 18" descr="Badge 1 with solid fill">
            <a:extLst>
              <a:ext uri="{FF2B5EF4-FFF2-40B4-BE49-F238E27FC236}">
                <a16:creationId xmlns:a16="http://schemas.microsoft.com/office/drawing/2014/main" id="{4C3F33A0-7B96-D826-C7FD-6037BF144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" y="1242204"/>
            <a:ext cx="484512" cy="484512"/>
          </a:xfrm>
          <a:prstGeom prst="rect">
            <a:avLst/>
          </a:prstGeom>
        </p:spPr>
      </p:pic>
      <p:pic>
        <p:nvPicPr>
          <p:cNvPr id="20" name="Graphic 19" descr="Badge 4 with solid fill">
            <a:extLst>
              <a:ext uri="{FF2B5EF4-FFF2-40B4-BE49-F238E27FC236}">
                <a16:creationId xmlns:a16="http://schemas.microsoft.com/office/drawing/2014/main" id="{F7AEB833-B144-E525-1C4A-040D88F36E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" y="4346247"/>
            <a:ext cx="484512" cy="484512"/>
          </a:xfrm>
          <a:prstGeom prst="rect">
            <a:avLst/>
          </a:prstGeom>
        </p:spPr>
      </p:pic>
      <p:pic>
        <p:nvPicPr>
          <p:cNvPr id="21" name="Graphic 20" descr="Badge 5 with solid fill">
            <a:extLst>
              <a:ext uri="{FF2B5EF4-FFF2-40B4-BE49-F238E27FC236}">
                <a16:creationId xmlns:a16="http://schemas.microsoft.com/office/drawing/2014/main" id="{A47D7BFA-DCA3-1186-0126-121DAFDA9C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00" y="5300053"/>
            <a:ext cx="484512" cy="484512"/>
          </a:xfrm>
          <a:prstGeom prst="rect">
            <a:avLst/>
          </a:prstGeom>
        </p:spPr>
      </p:pic>
      <p:pic>
        <p:nvPicPr>
          <p:cNvPr id="22" name="Graphic 21" descr="Badge 6 with solid fill">
            <a:extLst>
              <a:ext uri="{FF2B5EF4-FFF2-40B4-BE49-F238E27FC236}">
                <a16:creationId xmlns:a16="http://schemas.microsoft.com/office/drawing/2014/main" id="{3D6F9B60-5D7E-C9BF-E677-C95F7086E3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200" y="6127772"/>
            <a:ext cx="484513" cy="4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4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2743-3721-451C-B925-F7E9048F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</a:t>
            </a:r>
          </a:p>
        </p:txBody>
      </p:sp>
    </p:spTree>
    <p:extLst>
      <p:ext uri="{BB962C8B-B14F-4D97-AF65-F5344CB8AC3E}">
        <p14:creationId xmlns:p14="http://schemas.microsoft.com/office/powerpoint/2010/main" val="28549491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Quavo Theme">
  <a:themeElements>
    <a:clrScheme name="Quavo">
      <a:dk1>
        <a:srgbClr val="1D1B1B"/>
      </a:dk1>
      <a:lt1>
        <a:srgbClr val="FFFFFF"/>
      </a:lt1>
      <a:dk2>
        <a:srgbClr val="1D1B1B"/>
      </a:dk2>
      <a:lt2>
        <a:srgbClr val="FFFFFF"/>
      </a:lt2>
      <a:accent1>
        <a:srgbClr val="1F2654"/>
      </a:accent1>
      <a:accent2>
        <a:srgbClr val="216F81"/>
      </a:accent2>
      <a:accent3>
        <a:srgbClr val="5778A3"/>
      </a:accent3>
      <a:accent4>
        <a:srgbClr val="A9BAD1"/>
      </a:accent4>
      <a:accent5>
        <a:srgbClr val="F5F5FA"/>
      </a:accent5>
      <a:accent6>
        <a:srgbClr val="BD8F33"/>
      </a:accent6>
      <a:hlink>
        <a:srgbClr val="5778A3"/>
      </a:hlink>
      <a:folHlink>
        <a:srgbClr val="BD8F3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>
          <a:defRPr sz="1200" dirty="0" smtClean="0">
            <a:solidFill>
              <a:schemeClr val="tx1">
                <a:lumMod val="65000"/>
                <a:lumOff val="35000"/>
              </a:schemeClr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Quavo Theme" id="{471BD898-720F-4F34-8887-7BD7AEBD726E}" vid="{BFFFE257-F5B3-40EA-876D-210E6D5809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Quavo Theme</Template>
  <TotalTime>1312</TotalTime>
  <Words>1061</Words>
  <Application>Microsoft Office PowerPoint</Application>
  <PresentationFormat>Widescreen</PresentationFormat>
  <Paragraphs>121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Athelas</vt:lpstr>
      <vt:lpstr>Avenir Next LT Pro</vt:lpstr>
      <vt:lpstr>Avenir Next LT Pro Demi</vt:lpstr>
      <vt:lpstr>AvenirNext LT Pro Regular</vt:lpstr>
      <vt:lpstr>Calibri</vt:lpstr>
      <vt:lpstr>Courier New</vt:lpstr>
      <vt:lpstr>Quavo Theme</vt:lpstr>
      <vt:lpstr>Execute Assignments</vt:lpstr>
      <vt:lpstr>Assignments</vt:lpstr>
      <vt:lpstr>EXECUTE STAGE</vt:lpstr>
      <vt:lpstr>EXECUTE STAGE WHAT CAN WE DO</vt:lpstr>
      <vt:lpstr>recovery</vt:lpstr>
      <vt:lpstr>RECOVERY DETAILS</vt:lpstr>
      <vt:lpstr>EXECUTE CHARGEBACK HOW TO</vt:lpstr>
      <vt:lpstr>EXECUTE CHARGEBACK EXAMPLE</vt:lpstr>
      <vt:lpstr>accounting</vt:lpstr>
      <vt:lpstr>EXECUTE ACCOUNTING DETAILS</vt:lpstr>
      <vt:lpstr>EXECUTE ACCOUNTING EXAMPLE</vt:lpstr>
      <vt:lpstr>Account maintenance</vt:lpstr>
      <vt:lpstr>ACCOUNT MAINTENANCE DETAILS</vt:lpstr>
      <vt:lpstr>SERVICE BLOCK REISSUE CARD FAILED DETAILS</vt:lpstr>
      <vt:lpstr>SERVICE BLOCK REISSUE CARD FAILED EXAMPLE</vt:lpstr>
      <vt:lpstr>UPDATE CREDIT REPORTING STATUS DETAILS</vt:lpstr>
      <vt:lpstr>UPDATE CREDIT REPORTING STATUS EXAMPLE</vt:lpstr>
      <vt:lpstr>Fraud reporting</vt:lpstr>
      <vt:lpstr>FRAUD REPORTING DETAILS</vt:lpstr>
      <vt:lpstr>MANUAL FRAUD REPORTING DETAILS</vt:lpstr>
      <vt:lpstr>MANUAL FRAUD REPORTING EXAMPLE</vt:lpstr>
      <vt:lpstr>Stop payment</vt:lpstr>
      <vt:lpstr>EXECUTE STOP PAYMENT DETAILS</vt:lpstr>
      <vt:lpstr>EXECUTE STOP PAYMENT EXAMPLE</vt:lpstr>
      <vt:lpstr>fee maintenance</vt:lpstr>
      <vt:lpstr>REFUND FEE DETAILS</vt:lpstr>
      <vt:lpstr>REFUND FEE EXAMPLE I: MATCH</vt:lpstr>
      <vt:lpstr>REFUND FEE EXAMPLE II: NOT ASSOCIATED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Aafie Somers</dc:creator>
  <cp:lastModifiedBy>Aafie Somers</cp:lastModifiedBy>
  <cp:revision>21</cp:revision>
  <dcterms:created xsi:type="dcterms:W3CDTF">2022-04-25T23:44:40Z</dcterms:created>
  <dcterms:modified xsi:type="dcterms:W3CDTF">2023-02-14T19:50:43Z</dcterms:modified>
</cp:coreProperties>
</file>