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70" r:id="rId5"/>
    <p:sldId id="263" r:id="rId6"/>
    <p:sldId id="267" r:id="rId7"/>
    <p:sldId id="290" r:id="rId8"/>
    <p:sldId id="264" r:id="rId9"/>
    <p:sldId id="268" r:id="rId10"/>
    <p:sldId id="276" r:id="rId11"/>
    <p:sldId id="271" r:id="rId12"/>
    <p:sldId id="279" r:id="rId13"/>
    <p:sldId id="278" r:id="rId14"/>
    <p:sldId id="280" r:id="rId15"/>
    <p:sldId id="265" r:id="rId16"/>
    <p:sldId id="275" r:id="rId17"/>
    <p:sldId id="277" r:id="rId18"/>
    <p:sldId id="272" r:id="rId19"/>
    <p:sldId id="281" r:id="rId20"/>
    <p:sldId id="288" r:id="rId21"/>
    <p:sldId id="287" r:id="rId22"/>
    <p:sldId id="282" r:id="rId23"/>
    <p:sldId id="283" r:id="rId24"/>
    <p:sldId id="284" r:id="rId25"/>
    <p:sldId id="266" r:id="rId26"/>
    <p:sldId id="285" r:id="rId27"/>
    <p:sldId id="286" r:id="rId28"/>
    <p:sldId id="273" r:id="rId29"/>
    <p:sldId id="289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868"/>
    <a:srgbClr val="1F2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6CC73-1B70-446C-9142-58A537911BA0}" v="421" dt="2023-02-08T18:29:40.938"/>
    <p1510:client id="{40817E72-2215-FCA6-69F5-E6CDE204346A}" v="146" dt="2023-02-08T18:28:22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52E5-B6C3-44B6-878D-F81523E8FC5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4F02-055E-4F4F-85AD-41CBF4DE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E2D7-5BD5-4B3E-BD53-E6650BD9F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34F02-055E-4F4F-85AD-41CBF4DE0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34F02-055E-4F4F-85AD-41CBF4DE0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Merchant split the authorization into 2 pending charges. We can recover on the $160 and not the $24.90 so use the $160.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34F02-055E-4F4F-85AD-41CBF4DE0D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34F02-055E-4F4F-85AD-41CBF4DE0D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753578" cy="11340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304963"/>
            <a:ext cx="10753578" cy="5114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0118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063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62824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127" y="5747657"/>
            <a:ext cx="11485266" cy="98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75095-9C0A-4EA5-B37F-6D788A09D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5" y="2315266"/>
            <a:ext cx="6883790" cy="2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2CDF84-74CF-4015-99AE-85E2AE145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FADB2-1AA9-4E76-A8C4-195BF773696A}"/>
              </a:ext>
            </a:extLst>
          </p:cNvPr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</p:spTree>
    <p:extLst>
      <p:ext uri="{BB962C8B-B14F-4D97-AF65-F5344CB8AC3E}">
        <p14:creationId xmlns:p14="http://schemas.microsoft.com/office/powerpoint/2010/main" val="10643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59CB95-31DF-4789-8FBA-DA4B09B5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06"/>
            <a:ext cx="10522634" cy="591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1" y="3371859"/>
            <a:ext cx="8328580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1" y="4920938"/>
            <a:ext cx="832858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A6AD37-5153-457E-9CFB-C79740E7D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738"/>
            <a:ext cx="13968045" cy="7857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2683" y="4025093"/>
            <a:ext cx="735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59AF29-B94E-4512-B993-22975D13E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3" y="1639491"/>
            <a:ext cx="6686045" cy="21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8645" y="1443055"/>
            <a:ext cx="0" cy="521212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18"/>
            <a:ext cx="10522634" cy="591898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F1E808-B3BD-4E2D-AB7A-EC882B07A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3" y="1188531"/>
            <a:ext cx="3183925" cy="103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0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0" y="4920938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1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78755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313"/>
            <a:ext cx="9258622" cy="52079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61F418-604D-40AF-BEDE-DCAB87A2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755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755" y="4892802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0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93733"/>
            <a:ext cx="1225296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/>
          <a:stretch/>
        </p:blipFill>
        <p:spPr>
          <a:xfrm>
            <a:off x="2726268" y="-15375"/>
            <a:ext cx="9526692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75489"/>
            <a:ext cx="6756400" cy="3774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03336"/>
            <a:ext cx="67564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2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893733"/>
            <a:ext cx="12192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/>
          <a:stretch/>
        </p:blipFill>
        <p:spPr>
          <a:xfrm>
            <a:off x="8707902" y="-15375"/>
            <a:ext cx="3484098" cy="689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" y="-15375"/>
            <a:ext cx="11562050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643467"/>
            <a:ext cx="8686800" cy="36067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6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435603"/>
            <a:ext cx="86868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8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2748"/>
            <a:ext cx="12192000" cy="3889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71155"/>
            <a:ext cx="12192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2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8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307641"/>
            <a:ext cx="10872057" cy="494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4" b="23034"/>
          <a:stretch/>
        </p:blipFill>
        <p:spPr>
          <a:xfrm>
            <a:off x="0" y="6778476"/>
            <a:ext cx="12198096" cy="81634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838200" y="133610"/>
            <a:ext cx="10872056" cy="1167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63EAF9-CD0E-470F-B9F7-98763E36981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29" y="6407867"/>
            <a:ext cx="912204" cy="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png"/><Relationship Id="rId3" Type="http://schemas.openxmlformats.org/officeDocument/2006/relationships/image" Target="../media/image36.png"/><Relationship Id="rId7" Type="http://schemas.openxmlformats.org/officeDocument/2006/relationships/image" Target="../media/image27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5.svg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svg"/><Relationship Id="rId1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3.svg"/><Relationship Id="rId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7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2.png"/><Relationship Id="rId1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26.png"/><Relationship Id="rId5" Type="http://schemas.openxmlformats.org/officeDocument/2006/relationships/image" Target="../media/image47.png"/><Relationship Id="rId15" Type="http://schemas.openxmlformats.org/officeDocument/2006/relationships/image" Target="../media/image34.png"/><Relationship Id="rId10" Type="http://schemas.openxmlformats.org/officeDocument/2006/relationships/image" Target="../media/image30.svg"/><Relationship Id="rId19" Type="http://schemas.openxmlformats.org/officeDocument/2006/relationships/slide" Target="slide19.xml"/><Relationship Id="rId4" Type="http://schemas.openxmlformats.org/officeDocument/2006/relationships/image" Target="../media/image46.png"/><Relationship Id="rId9" Type="http://schemas.openxmlformats.org/officeDocument/2006/relationships/image" Target="../media/image29.png"/><Relationship Id="rId1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svg"/><Relationship Id="rId3" Type="http://schemas.openxmlformats.org/officeDocument/2006/relationships/image" Target="../media/image53.png"/><Relationship Id="rId7" Type="http://schemas.openxmlformats.org/officeDocument/2006/relationships/image" Target="../media/image30.svg"/><Relationship Id="rId12" Type="http://schemas.openxmlformats.org/officeDocument/2006/relationships/image" Target="../media/image34.png"/><Relationship Id="rId2" Type="http://schemas.openxmlformats.org/officeDocument/2006/relationships/image" Target="../media/image52.png"/><Relationship Id="rId16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3.svg"/><Relationship Id="rId5" Type="http://schemas.openxmlformats.org/officeDocument/2006/relationships/image" Target="../media/image25.svg"/><Relationship Id="rId15" Type="http://schemas.openxmlformats.org/officeDocument/2006/relationships/image" Target="../media/image50.sv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5.png"/><Relationship Id="rId7" Type="http://schemas.openxmlformats.org/officeDocument/2006/relationships/image" Target="../media/image30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luence.quavo.com/x/YQD0Cw" TargetMode="External"/><Relationship Id="rId13" Type="http://schemas.openxmlformats.org/officeDocument/2006/relationships/slide" Target="slide21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hyperlink" Target="https://confluence.quavo.com/x/PwA2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onfluence.quavo.com/x/MgA2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nfluence.quavo.com/x/VAD0Cw" TargetMode="External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5.xml"/><Relationship Id="rId10" Type="http://schemas.openxmlformats.org/officeDocument/2006/relationships/hyperlink" Target="https://confluence.quavo.com/x/IQARD" TargetMode="External"/><Relationship Id="rId4" Type="http://schemas.openxmlformats.org/officeDocument/2006/relationships/hyperlink" Target="https://confluence.quavo.com/x/SwD0Cw" TargetMode="External"/><Relationship Id="rId9" Type="http://schemas.openxmlformats.org/officeDocument/2006/relationships/slide" Target="slide19.xml"/><Relationship Id="rId14" Type="http://schemas.openxmlformats.org/officeDocument/2006/relationships/hyperlink" Target="https://confluence.quavo.com/x/ngA2D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11" Type="http://schemas.openxmlformats.org/officeDocument/2006/relationships/image" Target="../media/image61.png"/><Relationship Id="rId5" Type="http://schemas.openxmlformats.org/officeDocument/2006/relationships/image" Target="../media/image29.png"/><Relationship Id="rId10" Type="http://schemas.openxmlformats.org/officeDocument/2006/relationships/image" Target="../media/image33.sv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11" Type="http://schemas.openxmlformats.org/officeDocument/2006/relationships/image" Target="../media/image62.png"/><Relationship Id="rId5" Type="http://schemas.openxmlformats.org/officeDocument/2006/relationships/image" Target="../media/image29.png"/><Relationship Id="rId10" Type="http://schemas.openxmlformats.org/officeDocument/2006/relationships/image" Target="../media/image33.sv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0.sv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5.sv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F49A-232C-4EB0-6E17-74276DBF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Enhance Assignments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B4096-F458-B46F-9F62-EE7123777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Back-office Part I</a:t>
            </a:r>
          </a:p>
        </p:txBody>
      </p:sp>
    </p:spTree>
    <p:extLst>
      <p:ext uri="{BB962C8B-B14F-4D97-AF65-F5344CB8AC3E}">
        <p14:creationId xmlns:p14="http://schemas.microsoft.com/office/powerpoint/2010/main" val="117969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III: NO RESULTS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2D3A4-0425-0B62-36FF-73253315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3221"/>
            <a:ext cx="7733145" cy="341697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165D805F-82C5-2D5E-D583-1ADAE6383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363581"/>
            <a:ext cx="525800" cy="525800"/>
          </a:xfrm>
          <a:prstGeom prst="rect">
            <a:avLst/>
          </a:prstGeom>
        </p:spPr>
      </p:pic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798E16EF-C164-5D77-FF99-539B732F9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765184"/>
            <a:ext cx="525800" cy="52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BB8B1-4849-EC47-33C1-1ACD63793CB2}"/>
              </a:ext>
            </a:extLst>
          </p:cNvPr>
          <p:cNvSpPr txBox="1"/>
          <p:nvPr/>
        </p:nvSpPr>
        <p:spPr>
          <a:xfrm>
            <a:off x="1364000" y="4843418"/>
            <a:ext cx="2741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Cancel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7BE62-5354-030E-75AE-C07F7C171860}"/>
              </a:ext>
            </a:extLst>
          </p:cNvPr>
          <p:cNvSpPr txBox="1"/>
          <p:nvPr/>
        </p:nvSpPr>
        <p:spPr>
          <a:xfrm>
            <a:off x="1363999" y="5441815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Other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A5982651-244A-5000-EAC9-73E4BFFD1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5572" y="5451568"/>
            <a:ext cx="525800" cy="525800"/>
          </a:xfrm>
          <a:prstGeom prst="rect">
            <a:avLst/>
          </a:prstGeom>
        </p:spPr>
      </p:pic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87854C3E-523B-8C69-4BF5-BD7E0CD72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5572" y="6080607"/>
            <a:ext cx="525800" cy="52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F1B80B-5E4D-E911-C74F-455FADF41BBE}"/>
              </a:ext>
            </a:extLst>
          </p:cNvPr>
          <p:cNvSpPr txBox="1"/>
          <p:nvPr/>
        </p:nvSpPr>
        <p:spPr>
          <a:xfrm>
            <a:off x="6941372" y="5573192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02EA0-8981-7B15-B883-829357104864}"/>
              </a:ext>
            </a:extLst>
          </p:cNvPr>
          <p:cNvSpPr txBox="1"/>
          <p:nvPr/>
        </p:nvSpPr>
        <p:spPr>
          <a:xfrm>
            <a:off x="6941372" y="6158841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3A5B1E-C0BC-022B-B7EE-EF155AC7A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2145" y="3103419"/>
            <a:ext cx="7200390" cy="132421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3" name="Graphic 2" descr="Badge 3 with solid fill">
            <a:extLst>
              <a:ext uri="{FF2B5EF4-FFF2-40B4-BE49-F238E27FC236}">
                <a16:creationId xmlns:a16="http://schemas.microsoft.com/office/drawing/2014/main" id="{CE283191-B14A-45A3-3F3D-DB542A3B8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1" y="6002373"/>
            <a:ext cx="525800" cy="52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DA766-2E67-4395-4B92-F75AC8C517E0}"/>
              </a:ext>
            </a:extLst>
          </p:cNvPr>
          <p:cNvSpPr txBox="1"/>
          <p:nvPr/>
        </p:nvSpPr>
        <p:spPr>
          <a:xfrm>
            <a:off x="1363999" y="6036074"/>
            <a:ext cx="473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A. 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Still Pending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 if it hasn’t been 5 days since the authorization date.</a:t>
            </a:r>
          </a:p>
        </p:txBody>
      </p:sp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5F52A1AD-92F4-2FAC-8A3C-381A717FB8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5570" y="4847534"/>
            <a:ext cx="525800" cy="525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73D13A-37FE-388F-7313-0F1C3F075A50}"/>
              </a:ext>
            </a:extLst>
          </p:cNvPr>
          <p:cNvSpPr txBox="1"/>
          <p:nvPr/>
        </p:nvSpPr>
        <p:spPr>
          <a:xfrm>
            <a:off x="6941371" y="4837846"/>
            <a:ext cx="496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B. 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Deny Dispute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 if it has been 5 days since the authorization date.</a:t>
            </a:r>
          </a:p>
        </p:txBody>
      </p:sp>
    </p:spTree>
    <p:extLst>
      <p:ext uri="{BB962C8B-B14F-4D97-AF65-F5344CB8AC3E}">
        <p14:creationId xmlns:p14="http://schemas.microsoft.com/office/powerpoint/2010/main" val="202206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IV: SPLIT AUTHORIZATION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6B24E-843C-3D54-29B7-42195BCA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633"/>
            <a:ext cx="6791036" cy="3773966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8AD83A3C-82CA-5EA5-35F9-F20B23547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5873246"/>
            <a:ext cx="525800" cy="525800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841758B8-CAE2-8F32-1DB0-C6695343F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5056084"/>
            <a:ext cx="525800" cy="52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FCB47-84CF-2F6D-87E6-81DFA552F522}"/>
              </a:ext>
            </a:extLst>
          </p:cNvPr>
          <p:cNvSpPr txBox="1"/>
          <p:nvPr/>
        </p:nvSpPr>
        <p:spPr>
          <a:xfrm>
            <a:off x="1364000" y="5013786"/>
            <a:ext cx="3431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Verify the approval code using your firm’s preferred system.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73CCC-350E-5B8B-5299-AC31CEEC7A23}"/>
              </a:ext>
            </a:extLst>
          </p:cNvPr>
          <p:cNvSpPr txBox="1"/>
          <p:nvPr/>
        </p:nvSpPr>
        <p:spPr>
          <a:xfrm>
            <a:off x="1364000" y="5812980"/>
            <a:ext cx="473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Select the authorization that has the higher dollar amount in QFD or the transaction with the matching approval code.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634D8-80BF-2426-CEA2-ED820D552442}"/>
              </a:ext>
            </a:extLst>
          </p:cNvPr>
          <p:cNvSpPr txBox="1"/>
          <p:nvPr/>
        </p:nvSpPr>
        <p:spPr>
          <a:xfrm>
            <a:off x="6785818" y="5128131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06E76-FB36-2C6A-A5CC-23E4E222EDEA}"/>
              </a:ext>
            </a:extLst>
          </p:cNvPr>
          <p:cNvSpPr txBox="1"/>
          <p:nvPr/>
        </p:nvSpPr>
        <p:spPr>
          <a:xfrm>
            <a:off x="6785818" y="5967882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C13A87EF-96D9-985A-E690-CF554927E3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1491" y="5061795"/>
            <a:ext cx="525800" cy="525800"/>
          </a:xfrm>
          <a:prstGeom prst="rect">
            <a:avLst/>
          </a:prstGeom>
        </p:spPr>
      </p:pic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1DFE979A-92FE-14A5-EF48-C987BAA39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1491" y="5873246"/>
            <a:ext cx="525800" cy="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2743-3721-451C-B925-F7E9048F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Enrichment</a:t>
            </a:r>
          </a:p>
        </p:txBody>
      </p:sp>
    </p:spTree>
    <p:extLst>
      <p:ext uri="{BB962C8B-B14F-4D97-AF65-F5344CB8AC3E}">
        <p14:creationId xmlns:p14="http://schemas.microsoft.com/office/powerpoint/2010/main" val="28549491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ENRICHMENT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406669"/>
            <a:ext cx="60336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QFD gets transaction data from the client’s system of record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 during the claim intake process. </a:t>
            </a:r>
          </a:p>
          <a:p>
            <a:pPr>
              <a:spcAft>
                <a:spcPts val="1200"/>
              </a:spcAft>
            </a:pPr>
            <a:endParaRPr lang="en-US" sz="2000" b="0" i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QFD will make a call to the network to get richer transaction data that will assist in the investigation. </a:t>
            </a:r>
          </a:p>
          <a:p>
            <a:pPr>
              <a:spcAft>
                <a:spcPts val="1200"/>
              </a:spcAft>
            </a:pPr>
            <a:endParaRPr lang="en-US" sz="2000" b="0" i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process of getting more transaction info is called </a:t>
            </a:r>
            <a:r>
              <a:rPr lang="en-US" sz="2000" b="0" i="0">
                <a:solidFill>
                  <a:srgbClr val="1F2654"/>
                </a:solidFill>
                <a:effectLst/>
                <a:latin typeface="Avenir Next LT Pro Demi" panose="020B0704020202020204" pitchFamily="34" charset="0"/>
              </a:rPr>
              <a:t>enrichment</a:t>
            </a: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endParaRPr lang="en-US" sz="2000" b="0" i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Manual enrichment assignments include transaction matching and data entry.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F2F66-292D-7AC3-CBD3-57D6748D7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" t="1" r="2799" b="818"/>
          <a:stretch/>
        </p:blipFill>
        <p:spPr>
          <a:xfrm>
            <a:off x="7170807" y="1406669"/>
            <a:ext cx="4361576" cy="40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ENRICHMENT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HOW TO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49204-83AD-B117-4432-7B0D8A72839D}"/>
              </a:ext>
            </a:extLst>
          </p:cNvPr>
          <p:cNvSpPr txBox="1"/>
          <p:nvPr/>
        </p:nvSpPr>
        <p:spPr>
          <a:xfrm>
            <a:off x="838200" y="1279034"/>
            <a:ext cx="63814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>
                <a:solidFill>
                  <a:schemeClr val="accent2"/>
                </a:solidFill>
                <a:effectLst/>
                <a:latin typeface="Avenir Next LT Pro Demi" panose="020B0704020202020204" pitchFamily="34" charset="0"/>
              </a:rPr>
              <a:t>Goal: </a:t>
            </a:r>
            <a: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Get more transaction data. </a:t>
            </a:r>
            <a:b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There are two types of enrichment assignments: Transaction match and provide data. </a:t>
            </a:r>
            <a:endParaRPr lang="en-US" sz="220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F9028-EDE3-E218-596B-D3CE094D2C69}"/>
              </a:ext>
            </a:extLst>
          </p:cNvPr>
          <p:cNvSpPr txBox="1"/>
          <p:nvPr/>
        </p:nvSpPr>
        <p:spPr>
          <a:xfrm>
            <a:off x="1302068" y="2531979"/>
            <a:ext cx="638143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venir Next LT Pro Demi"/>
              </a:rPr>
              <a:t>Transaction Match: </a:t>
            </a:r>
            <a:br>
              <a:rPr lang="en-US" sz="2000">
                <a:latin typeface="Avenir Next LT Pro Demi" panose="020B0704020202020204" pitchFamily="34" charset="0"/>
              </a:rPr>
            </a:br>
            <a:r>
              <a:rPr lang="en-US" sz="2000">
                <a:solidFill>
                  <a:srgbClr val="6F6868"/>
                </a:solidFill>
                <a:latin typeface="Avenir Next LT Pro"/>
              </a:rPr>
              <a:t>Match the disputed transaction to the potential matches from the network. Match the merchant name, transaction amount and date.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/>
              </a:rPr>
              <a:t>Select Transaction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/>
              </a:rPr>
              <a:t>Provide Reference Key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26185-396D-BCB8-03F2-0EE2DBF4BA62}"/>
              </a:ext>
            </a:extLst>
          </p:cNvPr>
          <p:cNvSpPr txBox="1"/>
          <p:nvPr/>
        </p:nvSpPr>
        <p:spPr>
          <a:xfrm>
            <a:off x="1377603" y="4615920"/>
            <a:ext cx="6381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venir Next LT Pro Demi" panose="020B0704020202020204" pitchFamily="34" charset="0"/>
              </a:rPr>
              <a:t>Provide Data:  </a:t>
            </a:r>
            <a:br>
              <a:rPr lang="en-US" sz="2000">
                <a:solidFill>
                  <a:schemeClr val="accent2"/>
                </a:solidFill>
                <a:latin typeface="Avenir Next LT Pro Demi" panose="020B0704020202020204" pitchFamily="34" charset="0"/>
              </a:rPr>
            </a:b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You’ll need to fill out the transaction information to make a manual call to the network. Assignments: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Process Enrichment Manually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Provide Enrichment Prerequisite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Provide Required Enrichment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929C5-88AA-2B79-1873-FDAF37295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"/>
          <a:stretch/>
        </p:blipFill>
        <p:spPr>
          <a:xfrm>
            <a:off x="7436169" y="1324667"/>
            <a:ext cx="3842096" cy="4478660"/>
          </a:xfrm>
          <a:prstGeom prst="rect">
            <a:avLst/>
          </a:prstGeom>
        </p:spPr>
      </p:pic>
      <p:pic>
        <p:nvPicPr>
          <p:cNvPr id="5" name="Graphic 4" descr="Football with solid fill">
            <a:extLst>
              <a:ext uri="{FF2B5EF4-FFF2-40B4-BE49-F238E27FC236}">
                <a16:creationId xmlns:a16="http://schemas.microsoft.com/office/drawing/2014/main" id="{D43D0983-620D-3C2B-8E51-F4B1F7FB4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531247"/>
            <a:ext cx="463868" cy="463868"/>
          </a:xfrm>
          <a:prstGeom prst="rect">
            <a:avLst/>
          </a:prstGeom>
        </p:spPr>
      </p:pic>
      <p:pic>
        <p:nvPicPr>
          <p:cNvPr id="6" name="Graphic 5" descr="Football with solid fill">
            <a:extLst>
              <a:ext uri="{FF2B5EF4-FFF2-40B4-BE49-F238E27FC236}">
                <a16:creationId xmlns:a16="http://schemas.microsoft.com/office/drawing/2014/main" id="{E9412629-212E-D6DA-D528-C110FCC9F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35" y="4615920"/>
            <a:ext cx="463868" cy="4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TRANSACTION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I: MATCH</a:t>
            </a:r>
            <a:endParaRPr 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BF7D73-8E70-41D8-183D-F0E7EE2899B1}"/>
              </a:ext>
            </a:extLst>
          </p:cNvPr>
          <p:cNvGrpSpPr/>
          <p:nvPr/>
        </p:nvGrpSpPr>
        <p:grpSpPr>
          <a:xfrm>
            <a:off x="838200" y="1060704"/>
            <a:ext cx="7592256" cy="4771158"/>
            <a:chOff x="535744" y="144966"/>
            <a:chExt cx="9845893" cy="6266742"/>
          </a:xfrm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591D77-2D9C-3E26-7279-A49B128B7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744" y="144966"/>
              <a:ext cx="9845893" cy="57002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DC9CD-F271-EF29-DC36-D074437E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44" y="5786814"/>
              <a:ext cx="9845893" cy="624894"/>
            </a:xfrm>
            <a:prstGeom prst="rect">
              <a:avLst/>
            </a:prstGeom>
          </p:spPr>
        </p:pic>
      </p:grpSp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ACE72A7F-E279-7485-D821-54367F1A1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6018606"/>
            <a:ext cx="525800" cy="525800"/>
          </a:xfrm>
          <a:prstGeom prst="rect">
            <a:avLst/>
          </a:prstGeom>
        </p:spPr>
      </p:pic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EF5C545E-7AE6-36D2-96C2-B7E20C9FE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6018606"/>
            <a:ext cx="525800" cy="52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0FC47-9A70-CEBA-4AA4-6131496DD3DE}"/>
              </a:ext>
            </a:extLst>
          </p:cNvPr>
          <p:cNvSpPr txBox="1"/>
          <p:nvPr/>
        </p:nvSpPr>
        <p:spPr>
          <a:xfrm>
            <a:off x="1364000" y="6096840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84F21-A88A-05A6-B5CA-FB560F6D5376}"/>
              </a:ext>
            </a:extLst>
          </p:cNvPr>
          <p:cNvSpPr txBox="1"/>
          <p:nvPr/>
        </p:nvSpPr>
        <p:spPr>
          <a:xfrm>
            <a:off x="5526425" y="609684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</p:spTree>
    <p:extLst>
      <p:ext uri="{BB962C8B-B14F-4D97-AF65-F5344CB8AC3E}">
        <p14:creationId xmlns:p14="http://schemas.microsoft.com/office/powerpoint/2010/main" val="249718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TRANSACTION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I: NO MATCH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D48F5-65E7-4A93-6E16-FB87EFF4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40" y="4803343"/>
            <a:ext cx="7120081" cy="155935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C5C1E9-F506-09FC-D20A-B4410496EC01}"/>
              </a:ext>
            </a:extLst>
          </p:cNvPr>
          <p:cNvGrpSpPr>
            <a:grpSpLocks/>
          </p:cNvGrpSpPr>
          <p:nvPr/>
        </p:nvGrpSpPr>
        <p:grpSpPr>
          <a:xfrm>
            <a:off x="5162550" y="251761"/>
            <a:ext cx="6813794" cy="4396455"/>
            <a:chOff x="4381501" y="727995"/>
            <a:chExt cx="7642468" cy="4777454"/>
          </a:xfrm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53659B-683B-FD1B-4C42-16F1C529774E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81501" y="727995"/>
              <a:ext cx="7642442" cy="4339305"/>
              <a:chOff x="1173053" y="582683"/>
              <a:chExt cx="9845893" cy="5692633"/>
            </a:xfrm>
            <a:effectLst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C8627E-B4E8-3923-C1CB-D2D49BC83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053" y="582683"/>
                <a:ext cx="9845893" cy="5692633"/>
              </a:xfrm>
              <a:prstGeom prst="rect">
                <a:avLst/>
              </a:prstGeom>
              <a:effectLst/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332958E-C8BB-C3CE-B811-EA8EEDE2B4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398" t="62557" r="85706" b="32260"/>
              <a:stretch/>
            </p:blipFill>
            <p:spPr>
              <a:xfrm>
                <a:off x="1828799" y="5338618"/>
                <a:ext cx="1012355" cy="32327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120407A-EA83-D41A-1A04-D3A4D1F7B5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9347" t="65385" r="3948" b="31744"/>
              <a:stretch/>
            </p:blipFill>
            <p:spPr>
              <a:xfrm>
                <a:off x="9505700" y="5452377"/>
                <a:ext cx="762972" cy="179087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45AEE5-A944-68F0-C4B0-A36655B3C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2" r="1"/>
            <a:stretch/>
          </p:blipFill>
          <p:spPr>
            <a:xfrm>
              <a:off x="4381501" y="5032512"/>
              <a:ext cx="7642468" cy="472937"/>
            </a:xfrm>
            <a:prstGeom prst="rect">
              <a:avLst/>
            </a:prstGeom>
          </p:spPr>
        </p:pic>
      </p:grpSp>
      <p:pic>
        <p:nvPicPr>
          <p:cNvPr id="18" name="Graphic 17" descr="Badge with solid fill">
            <a:extLst>
              <a:ext uri="{FF2B5EF4-FFF2-40B4-BE49-F238E27FC236}">
                <a16:creationId xmlns:a16="http://schemas.microsoft.com/office/drawing/2014/main" id="{259D88F2-2B27-6C4B-3F5D-638A56B20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1" y="2066277"/>
            <a:ext cx="525800" cy="525800"/>
          </a:xfrm>
          <a:prstGeom prst="rect">
            <a:avLst/>
          </a:prstGeom>
        </p:spPr>
      </p:pic>
      <p:pic>
        <p:nvPicPr>
          <p:cNvPr id="19" name="Graphic 18" descr="Badge 3 with solid fill">
            <a:extLst>
              <a:ext uri="{FF2B5EF4-FFF2-40B4-BE49-F238E27FC236}">
                <a16:creationId xmlns:a16="http://schemas.microsoft.com/office/drawing/2014/main" id="{FCBB6FF0-926A-765C-94E0-ACCD70C280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200" y="2747634"/>
            <a:ext cx="525800" cy="525800"/>
          </a:xfrm>
          <a:prstGeom prst="rect">
            <a:avLst/>
          </a:prstGeom>
        </p:spPr>
      </p:pic>
      <p:pic>
        <p:nvPicPr>
          <p:cNvPr id="20" name="Graphic 19" descr="Badge 1 with solid fill">
            <a:extLst>
              <a:ext uri="{FF2B5EF4-FFF2-40B4-BE49-F238E27FC236}">
                <a16:creationId xmlns:a16="http://schemas.microsoft.com/office/drawing/2014/main" id="{1BA5F70E-904C-B0B8-5EA4-2CF05E3FD1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1434161"/>
            <a:ext cx="525800" cy="52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667A0F-3A55-912C-1961-4CC19194B322}"/>
              </a:ext>
            </a:extLst>
          </p:cNvPr>
          <p:cNvSpPr txBox="1"/>
          <p:nvPr/>
        </p:nvSpPr>
        <p:spPr>
          <a:xfrm>
            <a:off x="1364000" y="1512395"/>
            <a:ext cx="2741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Cancel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ECE33-B55B-90A8-A8F0-CA4E566C2260}"/>
              </a:ext>
            </a:extLst>
          </p:cNvPr>
          <p:cNvSpPr txBox="1"/>
          <p:nvPr/>
        </p:nvSpPr>
        <p:spPr>
          <a:xfrm>
            <a:off x="1364000" y="2144511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Other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06C700-CFEE-34B4-1651-98FD33144A0D}"/>
              </a:ext>
            </a:extLst>
          </p:cNvPr>
          <p:cNvSpPr txBox="1"/>
          <p:nvPr/>
        </p:nvSpPr>
        <p:spPr>
          <a:xfrm>
            <a:off x="1363999" y="2687368"/>
            <a:ext cx="3431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Enrichment Manually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option.</a:t>
            </a:r>
          </a:p>
        </p:txBody>
      </p:sp>
      <p:pic>
        <p:nvPicPr>
          <p:cNvPr id="24" name="Graphic 23" descr="Badge 4 with solid fill">
            <a:extLst>
              <a:ext uri="{FF2B5EF4-FFF2-40B4-BE49-F238E27FC236}">
                <a16:creationId xmlns:a16="http://schemas.microsoft.com/office/drawing/2014/main" id="{83647A7B-BF6F-FB54-5F92-51F7127EC6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3523791"/>
            <a:ext cx="525800" cy="525800"/>
          </a:xfrm>
          <a:prstGeom prst="rect">
            <a:avLst/>
          </a:prstGeom>
        </p:spPr>
      </p:pic>
      <p:pic>
        <p:nvPicPr>
          <p:cNvPr id="25" name="Graphic 24" descr="Badge 5 with solid fill">
            <a:extLst>
              <a:ext uri="{FF2B5EF4-FFF2-40B4-BE49-F238E27FC236}">
                <a16:creationId xmlns:a16="http://schemas.microsoft.com/office/drawing/2014/main" id="{C9D979DA-CF6F-5D70-0D8E-AC2655C022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8200" y="4176916"/>
            <a:ext cx="525800" cy="525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B206C2-459D-FCD2-8257-693570CD3B36}"/>
              </a:ext>
            </a:extLst>
          </p:cNvPr>
          <p:cNvSpPr txBox="1"/>
          <p:nvPr/>
        </p:nvSpPr>
        <p:spPr>
          <a:xfrm>
            <a:off x="1365902" y="3433731"/>
            <a:ext cx="391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Follow the instructions provided by QFD and enter the required data.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1C211-76EE-D84F-E637-F57EB8E27B48}"/>
              </a:ext>
            </a:extLst>
          </p:cNvPr>
          <p:cNvSpPr txBox="1"/>
          <p:nvPr/>
        </p:nvSpPr>
        <p:spPr>
          <a:xfrm>
            <a:off x="1364000" y="425515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28" name="Graphic 27" descr="Badge 6 with solid fill">
            <a:extLst>
              <a:ext uri="{FF2B5EF4-FFF2-40B4-BE49-F238E27FC236}">
                <a16:creationId xmlns:a16="http://schemas.microsoft.com/office/drawing/2014/main" id="{31E945E4-CE38-E6E3-1FEB-BAA326EF90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" y="4800256"/>
            <a:ext cx="525800" cy="52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2C7AF1-F809-1851-0B68-73237E7B32A6}"/>
              </a:ext>
            </a:extLst>
          </p:cNvPr>
          <p:cNvSpPr txBox="1"/>
          <p:nvPr/>
        </p:nvSpPr>
        <p:spPr>
          <a:xfrm>
            <a:off x="1364000" y="487410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2CAFA9-FF42-E1F8-E70C-5511A879010C}"/>
              </a:ext>
            </a:extLst>
          </p:cNvPr>
          <p:cNvGrpSpPr/>
          <p:nvPr/>
        </p:nvGrpSpPr>
        <p:grpSpPr>
          <a:xfrm>
            <a:off x="1257300" y="5624167"/>
            <a:ext cx="2952750" cy="833783"/>
            <a:chOff x="1257300" y="5624167"/>
            <a:chExt cx="2952750" cy="833783"/>
          </a:xfrm>
        </p:grpSpPr>
        <p:sp>
          <p:nvSpPr>
            <p:cNvPr id="31" name="Rectangle: Rounded Corners 30">
              <a:hlinkClick r:id="rId19" action="ppaction://hlinksldjump"/>
              <a:extLst>
                <a:ext uri="{FF2B5EF4-FFF2-40B4-BE49-F238E27FC236}">
                  <a16:creationId xmlns:a16="http://schemas.microsoft.com/office/drawing/2014/main" id="{19BD6386-6C61-72D5-A760-32FE2B0CA876}"/>
                </a:ext>
              </a:extLst>
            </p:cNvPr>
            <p:cNvSpPr/>
            <p:nvPr/>
          </p:nvSpPr>
          <p:spPr>
            <a:xfrm>
              <a:off x="1257300" y="5624167"/>
              <a:ext cx="2952750" cy="8337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hlinkClick r:id="rId19" action="ppaction://hlinksldjump"/>
              <a:extLst>
                <a:ext uri="{FF2B5EF4-FFF2-40B4-BE49-F238E27FC236}">
                  <a16:creationId xmlns:a16="http://schemas.microsoft.com/office/drawing/2014/main" id="{5D96241C-F75E-32D3-9FDC-9D5DF634593E}"/>
                </a:ext>
              </a:extLst>
            </p:cNvPr>
            <p:cNvSpPr txBox="1"/>
            <p:nvPr/>
          </p:nvSpPr>
          <p:spPr>
            <a:xfrm>
              <a:off x="1363999" y="5716369"/>
              <a:ext cx="26479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Next LT Pro" panose="020B0504020202020204" pitchFamily="34" charset="0"/>
                  <a:ea typeface="Arial" charset="0"/>
                  <a:cs typeface="Arial" charset="0"/>
                </a:rPr>
                <a:t>Jump to </a:t>
              </a:r>
              <a:r>
                <a:rPr lang="en-US">
                  <a:solidFill>
                    <a:schemeClr val="bg1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Process Enrichment Manually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10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 REFERENCE KEY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I: MATCH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D1E65-F5C1-75CD-6BC1-F5C11EA2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1498"/>
            <a:ext cx="8137270" cy="4200897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809DC4AA-E8CF-9973-DACB-884081CC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1075" y="5850697"/>
            <a:ext cx="525800" cy="5258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C4BDD682-5577-9BF1-E70D-EEF660F0D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810461"/>
            <a:ext cx="525800" cy="52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B710C8-EB43-4F66-4751-B95B5C45CE9C}"/>
              </a:ext>
            </a:extLst>
          </p:cNvPr>
          <p:cNvSpPr txBox="1"/>
          <p:nvPr/>
        </p:nvSpPr>
        <p:spPr>
          <a:xfrm>
            <a:off x="1364000" y="5888695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58402-C68F-2FD5-B4D9-423784C84467}"/>
              </a:ext>
            </a:extLst>
          </p:cNvPr>
          <p:cNvSpPr txBox="1"/>
          <p:nvPr/>
        </p:nvSpPr>
        <p:spPr>
          <a:xfrm>
            <a:off x="5476875" y="592071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</p:spTree>
    <p:extLst>
      <p:ext uri="{BB962C8B-B14F-4D97-AF65-F5344CB8AC3E}">
        <p14:creationId xmlns:p14="http://schemas.microsoft.com/office/powerpoint/2010/main" val="425439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 REFERENCE KEY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II: NO MATCH </a:t>
            </a:r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3BF5A-0554-EED9-4BC3-5167C6FB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42" y="718178"/>
            <a:ext cx="6949802" cy="3458738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ED017-7173-BD72-0E30-9435AAE7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52" y="4402707"/>
            <a:ext cx="6580140" cy="1546201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6FFE698F-6548-CC66-1044-A0DB0D603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2066277"/>
            <a:ext cx="525800" cy="525800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3836B64A-FFB1-1F1E-D55D-97B2FA75D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747634"/>
            <a:ext cx="525800" cy="525800"/>
          </a:xfrm>
          <a:prstGeom prst="rect">
            <a:avLst/>
          </a:prstGeom>
        </p:spPr>
      </p:pic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5B45323D-3634-7C50-B353-46CFB6C97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1434161"/>
            <a:ext cx="525800" cy="52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688BD9-6D50-811B-ECA7-514FEE588249}"/>
              </a:ext>
            </a:extLst>
          </p:cNvPr>
          <p:cNvSpPr txBox="1"/>
          <p:nvPr/>
        </p:nvSpPr>
        <p:spPr>
          <a:xfrm>
            <a:off x="1364000" y="1512395"/>
            <a:ext cx="2741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Cancel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111B6-3B73-4950-E8ED-A15616DD54FC}"/>
              </a:ext>
            </a:extLst>
          </p:cNvPr>
          <p:cNvSpPr txBox="1"/>
          <p:nvPr/>
        </p:nvSpPr>
        <p:spPr>
          <a:xfrm>
            <a:off x="1364000" y="2144511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Other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C534D-B907-1F2F-7ED3-EE13B8376878}"/>
              </a:ext>
            </a:extLst>
          </p:cNvPr>
          <p:cNvSpPr txBox="1"/>
          <p:nvPr/>
        </p:nvSpPr>
        <p:spPr>
          <a:xfrm>
            <a:off x="1363999" y="2687368"/>
            <a:ext cx="3431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Enrichment Manually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option.</a:t>
            </a:r>
          </a:p>
        </p:txBody>
      </p:sp>
      <p:pic>
        <p:nvPicPr>
          <p:cNvPr id="17" name="Graphic 16" descr="Badge 4 with solid fill">
            <a:extLst>
              <a:ext uri="{FF2B5EF4-FFF2-40B4-BE49-F238E27FC236}">
                <a16:creationId xmlns:a16="http://schemas.microsoft.com/office/drawing/2014/main" id="{28B3BCFC-E7AA-093C-F56E-4D6D3CAF0F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3523791"/>
            <a:ext cx="525800" cy="525800"/>
          </a:xfrm>
          <a:prstGeom prst="rect">
            <a:avLst/>
          </a:prstGeom>
        </p:spPr>
      </p:pic>
      <p:pic>
        <p:nvPicPr>
          <p:cNvPr id="18" name="Graphic 17" descr="Badge 5 with solid fill">
            <a:extLst>
              <a:ext uri="{FF2B5EF4-FFF2-40B4-BE49-F238E27FC236}">
                <a16:creationId xmlns:a16="http://schemas.microsoft.com/office/drawing/2014/main" id="{E55C4AD6-1F13-C2A6-F765-872AD954C6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" y="4176916"/>
            <a:ext cx="525800" cy="525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5C1F43-5DD5-1444-0FD5-B03D7199A280}"/>
              </a:ext>
            </a:extLst>
          </p:cNvPr>
          <p:cNvSpPr txBox="1"/>
          <p:nvPr/>
        </p:nvSpPr>
        <p:spPr>
          <a:xfrm>
            <a:off x="1365902" y="3433731"/>
            <a:ext cx="391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Follow the instructions provided by QFD and enter the required data.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7DD41-2772-1330-12E9-63CF00E3A848}"/>
              </a:ext>
            </a:extLst>
          </p:cNvPr>
          <p:cNvSpPr txBox="1"/>
          <p:nvPr/>
        </p:nvSpPr>
        <p:spPr>
          <a:xfrm>
            <a:off x="1364000" y="425515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21" name="Graphic 20" descr="Badge 6 with solid fill">
            <a:extLst>
              <a:ext uri="{FF2B5EF4-FFF2-40B4-BE49-F238E27FC236}">
                <a16:creationId xmlns:a16="http://schemas.microsoft.com/office/drawing/2014/main" id="{BE6DF60A-EB56-9DA0-B02B-EFDD41208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4800256"/>
            <a:ext cx="525800" cy="525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1990C7-529C-9E96-BFF7-2BA7EBFFABB6}"/>
              </a:ext>
            </a:extLst>
          </p:cNvPr>
          <p:cNvSpPr txBox="1"/>
          <p:nvPr/>
        </p:nvSpPr>
        <p:spPr>
          <a:xfrm>
            <a:off x="1364000" y="487410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E7572F-2415-407F-2D06-32879FCB25D4}"/>
              </a:ext>
            </a:extLst>
          </p:cNvPr>
          <p:cNvGrpSpPr/>
          <p:nvPr/>
        </p:nvGrpSpPr>
        <p:grpSpPr>
          <a:xfrm>
            <a:off x="1257300" y="5624167"/>
            <a:ext cx="2952750" cy="833783"/>
            <a:chOff x="1257300" y="5624167"/>
            <a:chExt cx="2952750" cy="833783"/>
          </a:xfrm>
        </p:grpSpPr>
        <p:sp>
          <p:nvSpPr>
            <p:cNvPr id="10" name="Rectangle: Rounded Corners 9">
              <a:hlinkClick r:id="rId16" action="ppaction://hlinksldjump"/>
              <a:extLst>
                <a:ext uri="{FF2B5EF4-FFF2-40B4-BE49-F238E27FC236}">
                  <a16:creationId xmlns:a16="http://schemas.microsoft.com/office/drawing/2014/main" id="{5EAB9A6E-3B90-FD82-A8AF-5F21BC210D3F}"/>
                </a:ext>
              </a:extLst>
            </p:cNvPr>
            <p:cNvSpPr/>
            <p:nvPr/>
          </p:nvSpPr>
          <p:spPr>
            <a:xfrm>
              <a:off x="1257300" y="5624167"/>
              <a:ext cx="2952750" cy="8337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hlinkClick r:id="rId16" action="ppaction://hlinksldjump"/>
              <a:extLst>
                <a:ext uri="{FF2B5EF4-FFF2-40B4-BE49-F238E27FC236}">
                  <a16:creationId xmlns:a16="http://schemas.microsoft.com/office/drawing/2014/main" id="{C8FC1F59-40D4-40B1-B02E-173E8EE6FCAD}"/>
                </a:ext>
              </a:extLst>
            </p:cNvPr>
            <p:cNvSpPr txBox="1"/>
            <p:nvPr/>
          </p:nvSpPr>
          <p:spPr>
            <a:xfrm>
              <a:off x="1363999" y="5716369"/>
              <a:ext cx="26479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venir Next LT Pro" panose="020B0504020202020204" pitchFamily="34" charset="0"/>
                  <a:ea typeface="Arial" charset="0"/>
                  <a:cs typeface="Arial" charset="0"/>
                </a:rPr>
                <a:t>Jump to </a:t>
              </a:r>
              <a:r>
                <a:rPr lang="en-US">
                  <a:solidFill>
                    <a:schemeClr val="bg1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Process Enrichment Manually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3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ENRICHMENT MANUALLY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3396E7-7AB4-3FEA-CC58-A08FA55FB8AD}"/>
              </a:ext>
            </a:extLst>
          </p:cNvPr>
          <p:cNvGrpSpPr/>
          <p:nvPr/>
        </p:nvGrpSpPr>
        <p:grpSpPr>
          <a:xfrm>
            <a:off x="4914899" y="849147"/>
            <a:ext cx="6886575" cy="5452634"/>
            <a:chOff x="2681814" y="763715"/>
            <a:chExt cx="7843312" cy="6219084"/>
          </a:xfrm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F4E993-5637-EE3F-0C0D-DDD2100C4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1814" y="763715"/>
              <a:ext cx="7843312" cy="35054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F833C4-D974-1721-7553-4C7BE589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814" y="4269207"/>
              <a:ext cx="7843312" cy="27135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91414D-7C1D-EBF5-1FE1-AD670BBCAB9E}"/>
              </a:ext>
            </a:extLst>
          </p:cNvPr>
          <p:cNvSpPr txBox="1"/>
          <p:nvPr/>
        </p:nvSpPr>
        <p:spPr>
          <a:xfrm>
            <a:off x="1364000" y="2025018"/>
            <a:ext cx="391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Follow the instructions provided by QFD and enter the required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9FD40-84AB-D494-4F48-6F2A5D5CD59B}"/>
              </a:ext>
            </a:extLst>
          </p:cNvPr>
          <p:cNvSpPr txBox="1"/>
          <p:nvPr/>
        </p:nvSpPr>
        <p:spPr>
          <a:xfrm>
            <a:off x="1364000" y="3206132"/>
            <a:ext cx="292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A4BBE-A474-3FB0-C3D0-49A853E90043}"/>
              </a:ext>
            </a:extLst>
          </p:cNvPr>
          <p:cNvSpPr txBox="1"/>
          <p:nvPr/>
        </p:nvSpPr>
        <p:spPr>
          <a:xfrm>
            <a:off x="1364000" y="4167837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DBA7BF8B-1FA5-3200-7B9B-C0A43FFB6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127898"/>
            <a:ext cx="525800" cy="525800"/>
          </a:xfrm>
          <a:prstGeom prst="rect">
            <a:avLst/>
          </a:prstGeom>
        </p:spPr>
      </p:pic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16F77AD9-411A-E12D-4668-F6A0F53EA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089603"/>
            <a:ext cx="525800" cy="525800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D5721E37-0AD4-BDF7-FEEE-A4F3FB944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085284"/>
            <a:ext cx="525800" cy="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5D313C-F06D-F311-874C-FA4D25AF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7FE7-780F-A556-A36A-252B3B928B82}"/>
              </a:ext>
            </a:extLst>
          </p:cNvPr>
          <p:cNvSpPr txBox="1"/>
          <p:nvPr/>
        </p:nvSpPr>
        <p:spPr>
          <a:xfrm>
            <a:off x="838200" y="1031260"/>
            <a:ext cx="9565257" cy="4985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3" action="ppaction://hlinksldjump"/>
              </a:rPr>
              <a:t>Authorization Review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4"/>
              </a:rPr>
              <a:t>Confluence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5" action="ppaction://hlinksldjump"/>
              </a:rPr>
              <a:t>Select Transaction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6"/>
              </a:rPr>
              <a:t>Confluence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7" action="ppaction://hlinksldjump"/>
              </a:rPr>
              <a:t>Provide Reference Key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8"/>
              </a:rPr>
              <a:t>Confluence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9" action="ppaction://hlinksldjump"/>
              </a:rPr>
              <a:t>Process Enrichment Manually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0"/>
              </a:rPr>
              <a:t>Confluence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1" action="ppaction://hlinksldjump"/>
              </a:rPr>
              <a:t>Provide Enrichment Prerequisite Data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2"/>
              </a:rPr>
              <a:t>Confluence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3" action="ppaction://hlinksldjump"/>
              </a:rPr>
              <a:t>Provide Required Enrichment Data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4"/>
              </a:rPr>
              <a:t>Confluence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3000"/>
              </a:spcAft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5" action="ppaction://hlinksldjump"/>
              </a:rPr>
              <a:t>Review Documents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6"/>
              </a:rPr>
              <a:t>Confluence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3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 ENRICHMENT PREREQUISITE DATA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E33EE-E56E-648A-0D4E-C68CD05C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93658"/>
            <a:ext cx="7799496" cy="423780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1BBEE-EE91-CB0B-A9AD-7CDB0EF1280B}"/>
              </a:ext>
            </a:extLst>
          </p:cNvPr>
          <p:cNvSpPr txBox="1"/>
          <p:nvPr/>
        </p:nvSpPr>
        <p:spPr>
          <a:xfrm>
            <a:off x="2226925" y="5374015"/>
            <a:ext cx="281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Enter the required data.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722D7-CFF4-EF87-B65E-24802CB5CDE2}"/>
              </a:ext>
            </a:extLst>
          </p:cNvPr>
          <p:cNvSpPr txBox="1"/>
          <p:nvPr/>
        </p:nvSpPr>
        <p:spPr>
          <a:xfrm>
            <a:off x="2226925" y="6054606"/>
            <a:ext cx="292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966A1-9EAA-1FE1-5FEA-172B658E0E1E}"/>
              </a:ext>
            </a:extLst>
          </p:cNvPr>
          <p:cNvSpPr txBox="1"/>
          <p:nvPr/>
        </p:nvSpPr>
        <p:spPr>
          <a:xfrm>
            <a:off x="6096000" y="5434035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C5B77B1A-1745-6A0D-AA23-FE590CD62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1125" y="5976372"/>
            <a:ext cx="525800" cy="525800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F830F0B6-7A04-05E8-B57F-41BD47C47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0200" y="5355801"/>
            <a:ext cx="525800" cy="525800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2D3E88E4-B845-8683-2816-94FBE372A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1125" y="5277567"/>
            <a:ext cx="525800" cy="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9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 REQUIRED ENRICHMENT DATA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C3351-514B-D62A-19B7-7F8A979B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05" y="1113162"/>
            <a:ext cx="8307916" cy="392621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387A3-8D06-222A-05AE-D5CF66A65761}"/>
              </a:ext>
            </a:extLst>
          </p:cNvPr>
          <p:cNvSpPr txBox="1"/>
          <p:nvPr/>
        </p:nvSpPr>
        <p:spPr>
          <a:xfrm>
            <a:off x="1364000" y="5272399"/>
            <a:ext cx="571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Select the correct card number from the drop-down.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1E8D0-2689-A6D2-63A2-A0D3C7DA4899}"/>
              </a:ext>
            </a:extLst>
          </p:cNvPr>
          <p:cNvSpPr txBox="1"/>
          <p:nvPr/>
        </p:nvSpPr>
        <p:spPr>
          <a:xfrm>
            <a:off x="1364000" y="5952990"/>
            <a:ext cx="292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222F7-EC61-5364-8399-508597BE043C}"/>
              </a:ext>
            </a:extLst>
          </p:cNvPr>
          <p:cNvSpPr txBox="1"/>
          <p:nvPr/>
        </p:nvSpPr>
        <p:spPr>
          <a:xfrm>
            <a:off x="6621800" y="5952990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4CCCDCA9-05ED-743E-240B-314A8BE2B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874756"/>
            <a:ext cx="525800" cy="525800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FE3847D5-6496-C676-8A5C-C04D4DD2C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5874756"/>
            <a:ext cx="525800" cy="525800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95CC0BFA-A789-5D20-1FB8-4FF5498B6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5175951"/>
            <a:ext cx="525800" cy="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3637-76EA-4C29-BA1A-CC8D54A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577919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6E083-4097-9E0C-9ABC-26A85DA273B0}"/>
              </a:ext>
            </a:extLst>
          </p:cNvPr>
          <p:cNvSpPr txBox="1"/>
          <p:nvPr/>
        </p:nvSpPr>
        <p:spPr>
          <a:xfrm>
            <a:off x="838201" y="1528002"/>
            <a:ext cx="5600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Some claim types require documentation in order to pursue recovery. These claims will reflect the </a:t>
            </a:r>
            <a:r>
              <a:rPr lang="en-US" sz="2000" b="0" i="0">
                <a:solidFill>
                  <a:schemeClr val="accent3"/>
                </a:solidFill>
                <a:effectLst/>
                <a:latin typeface="Avenir Next LT Pro Demi" panose="020B0704020202020204" pitchFamily="34" charset="0"/>
              </a:rPr>
              <a:t>Review Documents </a:t>
            </a: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assignments once the accountholder submits the requested documentation. </a:t>
            </a:r>
            <a:endParaRPr lang="en-US" sz="200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D867D-39BF-7EFD-85F3-5F0E7E352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0" r="3891"/>
          <a:stretch/>
        </p:blipFill>
        <p:spPr>
          <a:xfrm>
            <a:off x="6908021" y="1535690"/>
            <a:ext cx="4445778" cy="4220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4428F-B0A2-3A7D-AE96-004CF8009397}"/>
              </a:ext>
            </a:extLst>
          </p:cNvPr>
          <p:cNvSpPr txBox="1"/>
          <p:nvPr/>
        </p:nvSpPr>
        <p:spPr>
          <a:xfrm>
            <a:off x="838201" y="3509202"/>
            <a:ext cx="5600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Documents that are required based on </a:t>
            </a:r>
            <a:b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claim type: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Proof of payment by other means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Proof credit is due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Written Statement of Unauthorized Debit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Statement of Dispute</a:t>
            </a:r>
          </a:p>
        </p:txBody>
      </p:sp>
    </p:spTree>
    <p:extLst>
      <p:ext uri="{BB962C8B-B14F-4D97-AF65-F5344CB8AC3E}">
        <p14:creationId xmlns:p14="http://schemas.microsoft.com/office/powerpoint/2010/main" val="38300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HOW TO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49204-83AD-B117-4432-7B0D8A72839D}"/>
              </a:ext>
            </a:extLst>
          </p:cNvPr>
          <p:cNvSpPr txBox="1"/>
          <p:nvPr/>
        </p:nvSpPr>
        <p:spPr>
          <a:xfrm>
            <a:off x="838200" y="1562792"/>
            <a:ext cx="657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>
                <a:solidFill>
                  <a:schemeClr val="accent3"/>
                </a:solidFill>
                <a:effectLst/>
                <a:latin typeface="Avenir Next LT Pro Demi" panose="020B0704020202020204" pitchFamily="34" charset="0"/>
              </a:rPr>
              <a:t>Goal: </a:t>
            </a:r>
            <a: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Review the required documentation that the accountholder submitted or that was uploaded by a front-office specialist.</a:t>
            </a:r>
            <a:endParaRPr lang="en-US" sz="220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11A8C-752B-EDA9-2E50-7E77A5AE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1" t="2041" r="1272"/>
          <a:stretch/>
        </p:blipFill>
        <p:spPr>
          <a:xfrm>
            <a:off x="7414246" y="1256459"/>
            <a:ext cx="3758579" cy="4678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85FB3A-253F-4879-848A-1E0973C5EF3C}"/>
              </a:ext>
            </a:extLst>
          </p:cNvPr>
          <p:cNvSpPr txBox="1"/>
          <p:nvPr/>
        </p:nvSpPr>
        <p:spPr>
          <a:xfrm>
            <a:off x="838200" y="3075414"/>
            <a:ext cx="5553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If the document satisfies the requirement, we can complete the assignment. </a:t>
            </a:r>
          </a:p>
          <a:p>
            <a:r>
              <a:rPr lang="en-US" sz="2200">
                <a:solidFill>
                  <a:srgbClr val="6F6868"/>
                </a:solidFill>
                <a:latin typeface="Avenir Next LT Pro" panose="020B0504020202020204" pitchFamily="34" charset="0"/>
              </a:rPr>
              <a:t>If the document doesn’t satisfy the requirement, we may need to request the document a second time.  </a:t>
            </a:r>
          </a:p>
        </p:txBody>
      </p:sp>
    </p:spTree>
    <p:extLst>
      <p:ext uri="{BB962C8B-B14F-4D97-AF65-F5344CB8AC3E}">
        <p14:creationId xmlns:p14="http://schemas.microsoft.com/office/powerpoint/2010/main" val="266831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DOCUMENTS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I: DOCUMENTS MEET REQUIREMENTS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815E8-B1EA-25F1-F43F-8247FBE9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208359"/>
            <a:ext cx="7899229" cy="361002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6E095EB9-6E86-3F28-56B3-E89524E1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9" y="5803545"/>
            <a:ext cx="525800" cy="525800"/>
          </a:xfrm>
          <a:prstGeom prst="rect">
            <a:avLst/>
          </a:prstGeom>
        </p:spPr>
      </p:pic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327565A6-96C6-1D51-6355-3CCCEEAF3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0200" y="4987752"/>
            <a:ext cx="525800" cy="525800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5AF4C8A1-F5F6-BA49-CA69-A3A8F59C1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197" y="4985772"/>
            <a:ext cx="525800" cy="525800"/>
          </a:xfrm>
          <a:prstGeom prst="rect">
            <a:avLst/>
          </a:prstGeom>
        </p:spPr>
      </p:pic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E5CAB382-5E38-CD8F-D615-C8482CFA4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0200" y="5803545"/>
            <a:ext cx="525800" cy="52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DE4170-9C13-7144-7E58-EE581620DCF0}"/>
              </a:ext>
            </a:extLst>
          </p:cNvPr>
          <p:cNvSpPr txBox="1"/>
          <p:nvPr/>
        </p:nvSpPr>
        <p:spPr>
          <a:xfrm>
            <a:off x="1363997" y="4985772"/>
            <a:ext cx="3627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Show File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hyperlink to view the document.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B5916-5AE3-5983-8809-065620D0A99A}"/>
              </a:ext>
            </a:extLst>
          </p:cNvPr>
          <p:cNvSpPr txBox="1"/>
          <p:nvPr/>
        </p:nvSpPr>
        <p:spPr>
          <a:xfrm>
            <a:off x="1363997" y="5884194"/>
            <a:ext cx="411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Select the correct document type from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Doc Type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drop-down.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F6F67-3404-AE3E-22AF-89DDD20CE904}"/>
              </a:ext>
            </a:extLst>
          </p:cNvPr>
          <p:cNvSpPr txBox="1"/>
          <p:nvPr/>
        </p:nvSpPr>
        <p:spPr>
          <a:xfrm>
            <a:off x="6095999" y="5052060"/>
            <a:ext cx="3217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ECAB0-DF2F-8423-F20C-B4A5EBC20861}"/>
              </a:ext>
            </a:extLst>
          </p:cNvPr>
          <p:cNvSpPr txBox="1"/>
          <p:nvPr/>
        </p:nvSpPr>
        <p:spPr>
          <a:xfrm>
            <a:off x="6095999" y="5881779"/>
            <a:ext cx="358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23D7E-48CE-C576-12C7-FDDEB5F6DCA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653" t="22456" r="30638" b="-1201"/>
          <a:stretch/>
        </p:blipFill>
        <p:spPr>
          <a:xfrm>
            <a:off x="8594388" y="1774523"/>
            <a:ext cx="2988012" cy="2835543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80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DOCUMENTS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II: DOCUMENTS DO NOT MEET REQUIREMENTS</a:t>
            </a:r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4CF9D-8C1D-F9C7-D95D-F7D0F4D5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208359"/>
            <a:ext cx="7899229" cy="361002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AEF55F3C-461E-8066-A4E2-7D2DA132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49" y="5822595"/>
            <a:ext cx="525800" cy="525800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4A41DD07-ADE5-0BC7-7D32-8392035B3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3971" y="5006802"/>
            <a:ext cx="525800" cy="525800"/>
          </a:xfrm>
          <a:prstGeom prst="rect">
            <a:avLst/>
          </a:prstGeom>
        </p:spPr>
      </p:pic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36AD7A56-FA52-20A0-7030-71DC2C682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747" y="5004822"/>
            <a:ext cx="525800" cy="525800"/>
          </a:xfrm>
          <a:prstGeom prst="rect">
            <a:avLst/>
          </a:prstGeom>
        </p:spPr>
      </p:pic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45716951-8ECA-6BC8-335F-6C9CAF69F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3971" y="5822595"/>
            <a:ext cx="525800" cy="52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04325-6B2C-C444-0DB3-1A385934BDDF}"/>
              </a:ext>
            </a:extLst>
          </p:cNvPr>
          <p:cNvSpPr txBox="1"/>
          <p:nvPr/>
        </p:nvSpPr>
        <p:spPr>
          <a:xfrm>
            <a:off x="1192547" y="5004822"/>
            <a:ext cx="3217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Show File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hyperlink to view the document.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2ED69-74F7-6E80-02F4-604E0E647D86}"/>
              </a:ext>
            </a:extLst>
          </p:cNvPr>
          <p:cNvSpPr txBox="1"/>
          <p:nvPr/>
        </p:nvSpPr>
        <p:spPr>
          <a:xfrm>
            <a:off x="1192548" y="5903244"/>
            <a:ext cx="2931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Proceed without documents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1F902-724D-61FA-C0A2-E4F3E8746CBB}"/>
              </a:ext>
            </a:extLst>
          </p:cNvPr>
          <p:cNvSpPr txBox="1"/>
          <p:nvPr/>
        </p:nvSpPr>
        <p:spPr>
          <a:xfrm>
            <a:off x="5179770" y="5071110"/>
            <a:ext cx="3217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68187-B1DA-30BA-4307-92CA81A3498B}"/>
              </a:ext>
            </a:extLst>
          </p:cNvPr>
          <p:cNvSpPr txBox="1"/>
          <p:nvPr/>
        </p:nvSpPr>
        <p:spPr>
          <a:xfrm>
            <a:off x="5179770" y="5900829"/>
            <a:ext cx="358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BECBE-BA32-0330-1B2F-38DEECDF71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900" y="1901541"/>
            <a:ext cx="4571999" cy="276836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622322-ACC0-ACE6-36AB-CBDCD9050D12}"/>
              </a:ext>
            </a:extLst>
          </p:cNvPr>
          <p:cNvSpPr txBox="1"/>
          <p:nvPr/>
        </p:nvSpPr>
        <p:spPr>
          <a:xfrm>
            <a:off x="9189798" y="5068957"/>
            <a:ext cx="2906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Send an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Additional Information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letter from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Communication HUB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. </a:t>
            </a:r>
          </a:p>
        </p:txBody>
      </p:sp>
      <p:pic>
        <p:nvPicPr>
          <p:cNvPr id="18" name="Graphic 17" descr="Badge 5 with solid fill">
            <a:extLst>
              <a:ext uri="{FF2B5EF4-FFF2-40B4-BE49-F238E27FC236}">
                <a16:creationId xmlns:a16="http://schemas.microsoft.com/office/drawing/2014/main" id="{253297F3-A377-97CF-A194-6DE140F62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41193" y="5004822"/>
            <a:ext cx="612480" cy="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8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6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665917"/>
          </a:xfrm>
        </p:spPr>
        <p:txBody>
          <a:bodyPr/>
          <a:lstStyle/>
          <a:p>
            <a:r>
              <a:rPr lang="en-US"/>
              <a:t>ENHANCE STAGE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490E7-47D2-114C-8678-CDE57C46AAD6}"/>
              </a:ext>
            </a:extLst>
          </p:cNvPr>
          <p:cNvSpPr txBox="1"/>
          <p:nvPr/>
        </p:nvSpPr>
        <p:spPr>
          <a:xfrm>
            <a:off x="835325" y="2797696"/>
            <a:ext cx="7382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Enhance stage is the first point where actions are taken in the back office following claim intake. </a:t>
            </a:r>
          </a:p>
          <a:p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Analysts</a:t>
            </a: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 work Enhance assignments to prepare disputed transactions for recovery.</a:t>
            </a:r>
            <a:endParaRPr lang="en-US" sz="200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00CC4-A097-3A4B-B4B7-CDA602AA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26" y="1236397"/>
            <a:ext cx="7788215" cy="11650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B585A-7A12-2A85-752E-F71080174285}"/>
              </a:ext>
            </a:extLst>
          </p:cNvPr>
          <p:cNvSpPr/>
          <p:nvPr/>
        </p:nvSpPr>
        <p:spPr>
          <a:xfrm>
            <a:off x="838200" y="4822166"/>
            <a:ext cx="2717321" cy="8577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303ED-F7A7-2471-DFC5-2897444D891E}"/>
              </a:ext>
            </a:extLst>
          </p:cNvPr>
          <p:cNvSpPr txBox="1"/>
          <p:nvPr/>
        </p:nvSpPr>
        <p:spPr>
          <a:xfrm>
            <a:off x="1247954" y="5050990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Authorization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BEF89-C16D-4266-55CB-B53A4D2488A6}"/>
              </a:ext>
            </a:extLst>
          </p:cNvPr>
          <p:cNvSpPr/>
          <p:nvPr/>
        </p:nvSpPr>
        <p:spPr>
          <a:xfrm>
            <a:off x="4238445" y="4822166"/>
            <a:ext cx="2717321" cy="85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5FBBB-8134-F55F-E3C3-356A41451082}"/>
              </a:ext>
            </a:extLst>
          </p:cNvPr>
          <p:cNvSpPr txBox="1"/>
          <p:nvPr/>
        </p:nvSpPr>
        <p:spPr>
          <a:xfrm>
            <a:off x="4648199" y="5050990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Enrichment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28E848-1D15-729C-20E8-AC83C5DEDEE1}"/>
              </a:ext>
            </a:extLst>
          </p:cNvPr>
          <p:cNvSpPr/>
          <p:nvPr/>
        </p:nvSpPr>
        <p:spPr>
          <a:xfrm>
            <a:off x="7638690" y="4822166"/>
            <a:ext cx="2717321" cy="85775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DD25B-D64E-17F1-17D2-0F6D609B971B}"/>
              </a:ext>
            </a:extLst>
          </p:cNvPr>
          <p:cNvSpPr txBox="1"/>
          <p:nvPr/>
        </p:nvSpPr>
        <p:spPr>
          <a:xfrm>
            <a:off x="7992373" y="5050990"/>
            <a:ext cx="20099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5458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/>
              <a:t>ENHANCE STAGE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WHAT CAN 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490E7-47D2-114C-8678-CDE57C46AAD6}"/>
              </a:ext>
            </a:extLst>
          </p:cNvPr>
          <p:cNvSpPr txBox="1"/>
          <p:nvPr/>
        </p:nvSpPr>
        <p:spPr>
          <a:xfrm>
            <a:off x="838200" y="1406900"/>
            <a:ext cx="9210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We may determine to deny, pay, or pend the claim when the dispute is in the Enhance stage. You can access these functions from the </a:t>
            </a:r>
            <a:r>
              <a:rPr lang="en-US" sz="2000">
                <a:solidFill>
                  <a:schemeClr val="accent3"/>
                </a:solidFill>
                <a:latin typeface="Avenir Next LT Pro Demi" panose="020B0704020202020204" pitchFamily="34" charset="0"/>
              </a:rPr>
              <a:t>Other Actions 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menu.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B585A-7A12-2A85-752E-F71080174285}"/>
              </a:ext>
            </a:extLst>
          </p:cNvPr>
          <p:cNvSpPr/>
          <p:nvPr/>
        </p:nvSpPr>
        <p:spPr>
          <a:xfrm>
            <a:off x="838200" y="2610716"/>
            <a:ext cx="2717321" cy="8577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303ED-F7A7-2471-DFC5-2897444D891E}"/>
              </a:ext>
            </a:extLst>
          </p:cNvPr>
          <p:cNvSpPr txBox="1"/>
          <p:nvPr/>
        </p:nvSpPr>
        <p:spPr>
          <a:xfrm>
            <a:off x="1247954" y="2839540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Authorization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BEF89-C16D-4266-55CB-B53A4D2488A6}"/>
              </a:ext>
            </a:extLst>
          </p:cNvPr>
          <p:cNvSpPr/>
          <p:nvPr/>
        </p:nvSpPr>
        <p:spPr>
          <a:xfrm>
            <a:off x="838200" y="4814151"/>
            <a:ext cx="2717321" cy="85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5FBBB-8134-F55F-E3C3-356A41451082}"/>
              </a:ext>
            </a:extLst>
          </p:cNvPr>
          <p:cNvSpPr txBox="1"/>
          <p:nvPr/>
        </p:nvSpPr>
        <p:spPr>
          <a:xfrm>
            <a:off x="1247954" y="5042975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Enrichment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48FB4-9BAA-59BD-6D23-721D3727F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76" y="2403849"/>
            <a:ext cx="7447851" cy="131749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7EA2EE-480E-0EF9-8507-FC968440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675" y="4262376"/>
            <a:ext cx="7447851" cy="1973546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2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141-AA0D-4708-AA4F-B52E297C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Authorizations</a:t>
            </a:r>
          </a:p>
        </p:txBody>
      </p:sp>
    </p:spTree>
    <p:extLst>
      <p:ext uri="{BB962C8B-B14F-4D97-AF65-F5344CB8AC3E}">
        <p14:creationId xmlns:p14="http://schemas.microsoft.com/office/powerpoint/2010/main" val="1926337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528002"/>
            <a:ext cx="7287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Authorizations on a debit or credit account are also known as </a:t>
            </a:r>
            <a:r>
              <a:rPr lang="en-US" sz="2000" b="0" i="0">
                <a:solidFill>
                  <a:srgbClr val="1F2654"/>
                </a:solidFill>
                <a:effectLst/>
                <a:latin typeface="Avenir Next LT Pro Demi" panose="020B0704020202020204" pitchFamily="34" charset="0"/>
              </a:rPr>
              <a:t>pending transactions</a:t>
            </a:r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. These transactions are approved by the purchaser’s bank, but 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they have not yet completed.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9BCB6-3630-12E0-2562-7B0010EE4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" t="928" r="-1" b="2310"/>
          <a:stretch/>
        </p:blipFill>
        <p:spPr>
          <a:xfrm>
            <a:off x="7968477" y="1716657"/>
            <a:ext cx="3538009" cy="4002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D1272-52BC-9991-0E1F-E0ACC872875A}"/>
              </a:ext>
            </a:extLst>
          </p:cNvPr>
          <p:cNvSpPr txBox="1"/>
          <p:nvPr/>
        </p:nvSpPr>
        <p:spPr>
          <a:xfrm>
            <a:off x="838201" y="2921168"/>
            <a:ext cx="7063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QFD allows pending transactions to be disputed. 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The claim will not move forward until the transaction has posted to the account. QFD will check to see if the transaction has posted </a:t>
            </a:r>
            <a:r>
              <a:rPr lang="en-US" sz="2000">
                <a:solidFill>
                  <a:srgbClr val="1F2654"/>
                </a:solidFill>
                <a:latin typeface="Avenir Next LT Pro Demi" panose="020B0704020202020204" pitchFamily="34" charset="0"/>
              </a:rPr>
              <a:t>every 6 hours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 for </a:t>
            </a:r>
            <a:r>
              <a:rPr lang="en-US" sz="2000">
                <a:solidFill>
                  <a:srgbClr val="1F2654"/>
                </a:solidFill>
                <a:latin typeface="Avenir Next LT Pro Demi" panose="020B0704020202020204" pitchFamily="34" charset="0"/>
              </a:rPr>
              <a:t>five days</a:t>
            </a:r>
            <a:r>
              <a:rPr lang="en-US" sz="2000">
                <a:solidFill>
                  <a:srgbClr val="6F6868"/>
                </a:solidFill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A619C-4D0B-D1CB-A81A-5ECCBFB3F798}"/>
              </a:ext>
            </a:extLst>
          </p:cNvPr>
          <p:cNvSpPr txBox="1"/>
          <p:nvPr/>
        </p:nvSpPr>
        <p:spPr>
          <a:xfrm>
            <a:off x="838200" y="4622110"/>
            <a:ext cx="682745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rgbClr val="6F6868"/>
                </a:solidFill>
                <a:latin typeface="Avenir Next LT Pro"/>
              </a:rPr>
              <a:t>We will manually check to see if the transaction has posted as a part of the Authorization Review assignment.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06929C-D49C-5AD9-D55E-4A7DAE05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" t="2826" r="1558" b="2826"/>
          <a:stretch/>
        </p:blipFill>
        <p:spPr>
          <a:xfrm flipH="1">
            <a:off x="7170773" y="4254598"/>
            <a:ext cx="2201213" cy="1794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CEBFCB-90A1-4611-C992-2FFADD715AC4}"/>
              </a:ext>
            </a:extLst>
          </p:cNvPr>
          <p:cNvSpPr/>
          <p:nvPr/>
        </p:nvSpPr>
        <p:spPr>
          <a:xfrm>
            <a:off x="6263131" y="2316192"/>
            <a:ext cx="3894109" cy="5952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B8DCCE-A790-C2C0-2D8D-74A4187ACC0F}"/>
              </a:ext>
            </a:extLst>
          </p:cNvPr>
          <p:cNvSpPr/>
          <p:nvPr/>
        </p:nvSpPr>
        <p:spPr>
          <a:xfrm>
            <a:off x="1195328" y="2311879"/>
            <a:ext cx="3493699" cy="595223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HOW TO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49204-83AD-B117-4432-7B0D8A72839D}"/>
              </a:ext>
            </a:extLst>
          </p:cNvPr>
          <p:cNvSpPr txBox="1"/>
          <p:nvPr/>
        </p:nvSpPr>
        <p:spPr>
          <a:xfrm>
            <a:off x="1195328" y="1374029"/>
            <a:ext cx="86474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>
                <a:solidFill>
                  <a:srgbClr val="1F2654"/>
                </a:solidFill>
                <a:effectLst/>
                <a:latin typeface="Avenir Next LT Pro Demi" panose="020B0704020202020204" pitchFamily="34" charset="0"/>
              </a:rPr>
              <a:t>Goal: </a:t>
            </a:r>
            <a:r>
              <a:rPr lang="en-US" sz="2200" b="0" i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Determine if the pending transaction posted to the account.</a:t>
            </a:r>
            <a:endParaRPr lang="en-US" sz="220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D3963-A970-CADD-DB86-00C6B5267EBD}"/>
              </a:ext>
            </a:extLst>
          </p:cNvPr>
          <p:cNvSpPr txBox="1"/>
          <p:nvPr/>
        </p:nvSpPr>
        <p:spPr>
          <a:xfrm>
            <a:off x="1269087" y="2413120"/>
            <a:ext cx="3319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>
                <a:solidFill>
                  <a:schemeClr val="bg2"/>
                </a:solidFill>
                <a:effectLst/>
                <a:latin typeface="Avenir Next LT Pro Demi" panose="020B0704020202020204" pitchFamily="34" charset="0"/>
              </a:rPr>
              <a:t>The transaction has posted</a:t>
            </a:r>
            <a:endParaRPr lang="en-US" sz="2000">
              <a:solidFill>
                <a:schemeClr val="bg2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0FDC-F45F-4DBC-6A6D-41A637F362BA}"/>
              </a:ext>
            </a:extLst>
          </p:cNvPr>
          <p:cNvSpPr txBox="1"/>
          <p:nvPr/>
        </p:nvSpPr>
        <p:spPr>
          <a:xfrm>
            <a:off x="6310576" y="2417433"/>
            <a:ext cx="3799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>
                <a:solidFill>
                  <a:schemeClr val="bg2"/>
                </a:solidFill>
                <a:effectLst/>
                <a:latin typeface="Avenir Next LT Pro Demi" panose="020B0704020202020204" pitchFamily="34" charset="0"/>
              </a:rPr>
              <a:t>The transaction has not posted</a:t>
            </a:r>
            <a:endParaRPr lang="en-US" sz="2000">
              <a:solidFill>
                <a:schemeClr val="bg2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7" name="Graphic 6" descr="Soccer ball with solid fill">
            <a:extLst>
              <a:ext uri="{FF2B5EF4-FFF2-40B4-BE49-F238E27FC236}">
                <a16:creationId xmlns:a16="http://schemas.microsoft.com/office/drawing/2014/main" id="{C0FAD6EF-ACCF-04FB-F4ED-7F346EDA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374028"/>
            <a:ext cx="430887" cy="430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B4967-74E9-8F20-9419-A835891384AE}"/>
              </a:ext>
            </a:extLst>
          </p:cNvPr>
          <p:cNvSpPr txBox="1"/>
          <p:nvPr/>
        </p:nvSpPr>
        <p:spPr>
          <a:xfrm>
            <a:off x="1278379" y="3126058"/>
            <a:ext cx="3414505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/>
              </a:rPr>
              <a:t>Match the pending transaction to the posted transaction.</a:t>
            </a:r>
          </a:p>
          <a:p>
            <a:endParaRPr lang="en-US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>
                <a:solidFill>
                  <a:srgbClr val="6F6868"/>
                </a:solidFill>
                <a:latin typeface="Avenir Next LT Pro"/>
              </a:rPr>
              <a:t>Match the merchant name, transaction amount and date.</a:t>
            </a:r>
            <a:endParaRPr lang="en-US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177CB-332D-5D02-6D67-0E1CCA574EDA}"/>
              </a:ext>
            </a:extLst>
          </p:cNvPr>
          <p:cNvSpPr txBox="1"/>
          <p:nvPr/>
        </p:nvSpPr>
        <p:spPr>
          <a:xfrm>
            <a:off x="6175069" y="3126058"/>
            <a:ext cx="4070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If it’s been 5 days, deny the dispute. </a:t>
            </a:r>
          </a:p>
          <a:p>
            <a:endParaRPr lang="en-US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If it’s within 5 days, pend the dispute.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5CF2A2-8EDA-9EF3-A5BC-605166BB5917}"/>
              </a:ext>
            </a:extLst>
          </p:cNvPr>
          <p:cNvCxnSpPr>
            <a:cxnSpLocks/>
          </p:cNvCxnSpPr>
          <p:nvPr/>
        </p:nvCxnSpPr>
        <p:spPr>
          <a:xfrm flipH="1">
            <a:off x="5476077" y="3123585"/>
            <a:ext cx="1" cy="2628627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CDD60F0-2A79-DF07-532F-508F4D8845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5" t="5676" r="3482" b="2645"/>
          <a:stretch/>
        </p:blipFill>
        <p:spPr>
          <a:xfrm>
            <a:off x="2109855" y="4672908"/>
            <a:ext cx="1638814" cy="13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I: MATCH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378C9-99E3-9EBE-D3B6-0D76BC570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84" y="1149412"/>
            <a:ext cx="7760855" cy="377230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3F7F6C86-AED5-9C3A-449F-90D9B576E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984" y="5952709"/>
            <a:ext cx="525800" cy="525800"/>
          </a:xfrm>
          <a:prstGeom prst="rect">
            <a:avLst/>
          </a:prstGeom>
        </p:spPr>
      </p:pic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A2D33CF4-E79C-A7F3-0053-71BBF6527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984" y="5248436"/>
            <a:ext cx="525800" cy="52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53B2C-C817-5E0A-86EF-4BCC6F63701C}"/>
              </a:ext>
            </a:extLst>
          </p:cNvPr>
          <p:cNvSpPr txBox="1"/>
          <p:nvPr/>
        </p:nvSpPr>
        <p:spPr>
          <a:xfrm>
            <a:off x="1440784" y="5326670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35DA5-21A2-1382-DD0E-91D33E2973AF}"/>
              </a:ext>
            </a:extLst>
          </p:cNvPr>
          <p:cNvSpPr txBox="1"/>
          <p:nvPr/>
        </p:nvSpPr>
        <p:spPr>
          <a:xfrm>
            <a:off x="1440784" y="6022722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</p:spTree>
    <p:extLst>
      <p:ext uri="{BB962C8B-B14F-4D97-AF65-F5344CB8AC3E}">
        <p14:creationId xmlns:p14="http://schemas.microsoft.com/office/powerpoint/2010/main" val="416215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</a:t>
            </a:r>
            <a:br>
              <a:rPr lang="en-US"/>
            </a:b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EXAMPLE II: NO MATCH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DB5E7-C65C-BBDF-2AC5-C49615CF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21" y="518198"/>
            <a:ext cx="6869899" cy="354661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6D67F2E1-741D-801D-ABE2-349C27C9A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2116013"/>
            <a:ext cx="525800" cy="525800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8EBB5E6B-B47D-33E6-BEB4-D4C812DB1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1" y="2815070"/>
            <a:ext cx="525800" cy="525800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9E1BF426-19EE-E0F3-B06C-5A3C0A628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1416957"/>
            <a:ext cx="525800" cy="52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AD277D-E365-8E9D-17E5-75A84C64F3F9}"/>
              </a:ext>
            </a:extLst>
          </p:cNvPr>
          <p:cNvSpPr txBox="1"/>
          <p:nvPr/>
        </p:nvSpPr>
        <p:spPr>
          <a:xfrm>
            <a:off x="1364000" y="1495191"/>
            <a:ext cx="2741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Cancel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08199-B756-3D58-4239-5E076967BD5F}"/>
              </a:ext>
            </a:extLst>
          </p:cNvPr>
          <p:cNvSpPr txBox="1"/>
          <p:nvPr/>
        </p:nvSpPr>
        <p:spPr>
          <a:xfrm>
            <a:off x="1364000" y="2194247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Other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DB4B10-B717-D714-DFEE-0684FB94CF26}"/>
              </a:ext>
            </a:extLst>
          </p:cNvPr>
          <p:cNvSpPr txBox="1"/>
          <p:nvPr/>
        </p:nvSpPr>
        <p:spPr>
          <a:xfrm>
            <a:off x="1364000" y="2893304"/>
            <a:ext cx="3431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 A. 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Still Pending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 if it hasn’t been 5 days since the authorization date.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917222-AC54-EA26-7F5F-93632D3084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9490" y="4388674"/>
            <a:ext cx="7194430" cy="1726663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2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3" name="Graphic 22" descr="Badge 4 with solid fill">
            <a:extLst>
              <a:ext uri="{FF2B5EF4-FFF2-40B4-BE49-F238E27FC236}">
                <a16:creationId xmlns:a16="http://schemas.microsoft.com/office/drawing/2014/main" id="{5E9DE2C2-E8F6-9D7D-EF90-983A1BDE5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4850837"/>
            <a:ext cx="525800" cy="525800"/>
          </a:xfrm>
          <a:prstGeom prst="rect">
            <a:avLst/>
          </a:prstGeom>
        </p:spPr>
      </p:pic>
      <p:pic>
        <p:nvPicPr>
          <p:cNvPr id="24" name="Graphic 23" descr="Badge 5 with solid fill">
            <a:extLst>
              <a:ext uri="{FF2B5EF4-FFF2-40B4-BE49-F238E27FC236}">
                <a16:creationId xmlns:a16="http://schemas.microsoft.com/office/drawing/2014/main" id="{E66E3D6D-5D10-F7B9-C382-B85D520E0F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549893"/>
            <a:ext cx="525800" cy="52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A2D38D-5B80-FE6D-109B-4A0E470B2B8F}"/>
              </a:ext>
            </a:extLst>
          </p:cNvPr>
          <p:cNvSpPr txBox="1"/>
          <p:nvPr/>
        </p:nvSpPr>
        <p:spPr>
          <a:xfrm>
            <a:off x="1364000" y="4932075"/>
            <a:ext cx="343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Apply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AE311C-A35C-195D-EB77-026DB3455357}"/>
              </a:ext>
            </a:extLst>
          </p:cNvPr>
          <p:cNvSpPr txBox="1"/>
          <p:nvPr/>
        </p:nvSpPr>
        <p:spPr>
          <a:xfrm>
            <a:off x="1364000" y="5628127"/>
            <a:ext cx="36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27" name="Graphic 26" descr="Badge 3 with solid fill">
            <a:extLst>
              <a:ext uri="{FF2B5EF4-FFF2-40B4-BE49-F238E27FC236}">
                <a16:creationId xmlns:a16="http://schemas.microsoft.com/office/drawing/2014/main" id="{7E03BB92-3539-7106-EEC8-F7A772D10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1" y="3820136"/>
            <a:ext cx="525800" cy="525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866279D-4350-17EE-97FB-27976731DCED}"/>
              </a:ext>
            </a:extLst>
          </p:cNvPr>
          <p:cNvSpPr txBox="1"/>
          <p:nvPr/>
        </p:nvSpPr>
        <p:spPr>
          <a:xfrm>
            <a:off x="1364000" y="3898370"/>
            <a:ext cx="3431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B. Select the </a:t>
            </a:r>
            <a:r>
              <a:rPr lang="en-US">
                <a:solidFill>
                  <a:srgbClr val="6F6868"/>
                </a:solidFill>
                <a:latin typeface="Avenir Next LT Pro Demi" panose="020B0704020202020204" pitchFamily="34" charset="0"/>
              </a:rPr>
              <a:t>Deny Dispute </a:t>
            </a:r>
            <a:r>
              <a:rPr lang="en-US">
                <a:solidFill>
                  <a:srgbClr val="6F6868"/>
                </a:solidFill>
                <a:latin typeface="Avenir Next LT Pro" panose="020B0504020202020204" pitchFamily="34" charset="0"/>
              </a:rPr>
              <a:t>option if it has been 5 days since the authorization date.</a:t>
            </a:r>
          </a:p>
        </p:txBody>
      </p:sp>
    </p:spTree>
    <p:extLst>
      <p:ext uri="{BB962C8B-B14F-4D97-AF65-F5344CB8AC3E}">
        <p14:creationId xmlns:p14="http://schemas.microsoft.com/office/powerpoint/2010/main" val="1345736405"/>
      </p:ext>
    </p:extLst>
  </p:cSld>
  <p:clrMapOvr>
    <a:masterClrMapping/>
  </p:clrMapOvr>
</p:sld>
</file>

<file path=ppt/theme/theme1.xml><?xml version="1.0" encoding="utf-8"?>
<a:theme xmlns:a="http://schemas.openxmlformats.org/drawingml/2006/main" name="Quavo Theme">
  <a:themeElements>
    <a:clrScheme name="Quavo">
      <a:dk1>
        <a:srgbClr val="1D1B1B"/>
      </a:dk1>
      <a:lt1>
        <a:srgbClr val="FFFFFF"/>
      </a:lt1>
      <a:dk2>
        <a:srgbClr val="1D1B1B"/>
      </a:dk2>
      <a:lt2>
        <a:srgbClr val="FFFFFF"/>
      </a:lt2>
      <a:accent1>
        <a:srgbClr val="1F2654"/>
      </a:accent1>
      <a:accent2>
        <a:srgbClr val="216F81"/>
      </a:accent2>
      <a:accent3>
        <a:srgbClr val="5778A3"/>
      </a:accent3>
      <a:accent4>
        <a:srgbClr val="A9BAD1"/>
      </a:accent4>
      <a:accent5>
        <a:srgbClr val="F5F5FA"/>
      </a:accent5>
      <a:accent6>
        <a:srgbClr val="BD8F33"/>
      </a:accent6>
      <a:hlink>
        <a:srgbClr val="5778A3"/>
      </a:hlink>
      <a:folHlink>
        <a:srgbClr val="BD8F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avo Theme" id="{471BD898-720F-4F34-8887-7BD7AEBD726E}" vid="{BFFFE257-F5B3-40EA-876D-210E6D5809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1323E8B14034B9C3ADB17D624733A" ma:contentTypeVersion="8" ma:contentTypeDescription="Create a new document." ma:contentTypeScope="" ma:versionID="838ac1cec80923a42c96186c5d4e8520">
  <xsd:schema xmlns:xsd="http://www.w3.org/2001/XMLSchema" xmlns:xs="http://www.w3.org/2001/XMLSchema" xmlns:p="http://schemas.microsoft.com/office/2006/metadata/properties" xmlns:ns2="f5c11c87-de27-495a-933d-436879cca544" xmlns:ns3="8b7eedb6-b547-4929-b740-b3903f55476c" targetNamespace="http://schemas.microsoft.com/office/2006/metadata/properties" ma:root="true" ma:fieldsID="94baedfe1074d9ddf3e3c1dd5bcd9b5c" ns2:_="" ns3:_="">
    <xsd:import namespace="f5c11c87-de27-495a-933d-436879cca544"/>
    <xsd:import namespace="8b7eedb6-b547-4929-b740-b3903f554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11c87-de27-495a-933d-436879cc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eedb6-b547-4929-b740-b3903f554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DCE600-8152-4B85-BA91-250BACB6757F}">
  <ds:schemaRefs>
    <ds:schemaRef ds:uri="http://purl.org/dc/terms/"/>
    <ds:schemaRef ds:uri="http://purl.org/dc/dcmitype/"/>
    <ds:schemaRef ds:uri="8b7eedb6-b547-4929-b740-b3903f55476c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f5c11c87-de27-495a-933d-436879cca54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FDBF8A-7F0B-469D-AF71-7A7A995C75F1}">
  <ds:schemaRefs>
    <ds:schemaRef ds:uri="8b7eedb6-b547-4929-b740-b3903f55476c"/>
    <ds:schemaRef ds:uri="f5c11c87-de27-495a-933d-436879cca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A1FD2A-AD94-4EB4-9F6B-279933292C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Quavo Theme</Template>
  <TotalTime>0</TotalTime>
  <Words>1081</Words>
  <Application>Microsoft Office PowerPoint</Application>
  <PresentationFormat>Widescreen</PresentationFormat>
  <Paragraphs>138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Athelas</vt:lpstr>
      <vt:lpstr>Avenir Next LT Pro</vt:lpstr>
      <vt:lpstr>Avenir Next LT Pro Demi</vt:lpstr>
      <vt:lpstr>AvenirNext LT Pro Regular</vt:lpstr>
      <vt:lpstr>Calibri</vt:lpstr>
      <vt:lpstr>Courier New</vt:lpstr>
      <vt:lpstr>Quavo Theme</vt:lpstr>
      <vt:lpstr>Enhance Assignments</vt:lpstr>
      <vt:lpstr>Assignments</vt:lpstr>
      <vt:lpstr>ENHANCE STAGE</vt:lpstr>
      <vt:lpstr>ENHANCE STAGE WHAT CAN WE DO</vt:lpstr>
      <vt:lpstr>Authorizations</vt:lpstr>
      <vt:lpstr>AUTHORIZATION DETAILS</vt:lpstr>
      <vt:lpstr>AUTHORIZATION HOW TO</vt:lpstr>
      <vt:lpstr>AUTHORIZATION EXAMPLE I: MATCH</vt:lpstr>
      <vt:lpstr>AUTHORIZATION EXAMPLE II: NO MATCH</vt:lpstr>
      <vt:lpstr>AUTHORIZATION EXAMPLE III: NO RESULTS</vt:lpstr>
      <vt:lpstr>AUTHORIZATION EXAMPLE IV: SPLIT AUTHORIZATION</vt:lpstr>
      <vt:lpstr>Enrichment</vt:lpstr>
      <vt:lpstr>ENRICHMENT DETAILS</vt:lpstr>
      <vt:lpstr>ENRICHMENT HOW TO</vt:lpstr>
      <vt:lpstr>SELECT TRANSACTION EXAMPLE I: MATCH</vt:lpstr>
      <vt:lpstr>SELECT TRANSACTION EXAMPLE I: NO MATCH</vt:lpstr>
      <vt:lpstr>PROVIDE REFERENCE KEY EXAMPLE I: MATCH</vt:lpstr>
      <vt:lpstr>PROVIDE REFERENCE KEY EXAMPLE II: NO MATCH </vt:lpstr>
      <vt:lpstr>PROCESS ENRICHMENT MANUALLY EXAMPLE </vt:lpstr>
      <vt:lpstr>PROVIDE ENRICHMENT PREREQUISITE DATA EXAMPLE </vt:lpstr>
      <vt:lpstr>PROVIDE REQUIRED ENRICHMENT DATA EXAMPLE </vt:lpstr>
      <vt:lpstr>Documentation</vt:lpstr>
      <vt:lpstr>DOCUMENTATION DETAILS</vt:lpstr>
      <vt:lpstr>DOCUMENTATION HOW TO</vt:lpstr>
      <vt:lpstr>REVIEW DOCUMENTS EXAMPLE I: DOCUMENTS MEET REQUIREMENTS</vt:lpstr>
      <vt:lpstr>REVIEW DOCUMENTS EXAMPLE II: DOCUMENTS DO NOT MEET 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Aafie Somers</dc:creator>
  <cp:lastModifiedBy>Aafie Somers</cp:lastModifiedBy>
  <cp:revision>1</cp:revision>
  <dcterms:created xsi:type="dcterms:W3CDTF">2022-04-25T23:44:40Z</dcterms:created>
  <dcterms:modified xsi:type="dcterms:W3CDTF">2023-02-08T20:30:17Z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0x010100C351323E8B14034B9C3ADB17D624733A</vt:lpwstr>
  </property>
</Properties>
</file>