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8" r:id="rId2"/>
    <p:sldId id="270" r:id="rId3"/>
    <p:sldId id="263" r:id="rId4"/>
    <p:sldId id="290" r:id="rId5"/>
    <p:sldId id="264" r:id="rId6"/>
    <p:sldId id="277" r:id="rId7"/>
    <p:sldId id="278" r:id="rId8"/>
    <p:sldId id="322" r:id="rId9"/>
    <p:sldId id="323" r:id="rId10"/>
    <p:sldId id="297" r:id="rId11"/>
    <p:sldId id="265" r:id="rId12"/>
    <p:sldId id="306" r:id="rId13"/>
    <p:sldId id="307" r:id="rId14"/>
    <p:sldId id="299" r:id="rId15"/>
    <p:sldId id="330" r:id="rId16"/>
    <p:sldId id="329" r:id="rId17"/>
    <p:sldId id="331" r:id="rId18"/>
    <p:sldId id="266" r:id="rId19"/>
    <p:sldId id="292" r:id="rId20"/>
    <p:sldId id="301" r:id="rId21"/>
    <p:sldId id="327" r:id="rId22"/>
    <p:sldId id="271" r:id="rId23"/>
    <p:sldId id="293" r:id="rId24"/>
    <p:sldId id="303" r:id="rId25"/>
    <p:sldId id="272" r:id="rId26"/>
    <p:sldId id="294" r:id="rId27"/>
    <p:sldId id="304" r:id="rId28"/>
    <p:sldId id="305" r:id="rId29"/>
    <p:sldId id="328" r:id="rId30"/>
    <p:sldId id="325" r:id="rId31"/>
    <p:sldId id="332" r:id="rId32"/>
    <p:sldId id="326" r:id="rId33"/>
    <p:sldId id="308" r:id="rId34"/>
    <p:sldId id="309" r:id="rId35"/>
    <p:sldId id="310" r:id="rId36"/>
    <p:sldId id="311" r:id="rId37"/>
    <p:sldId id="333" r:id="rId38"/>
    <p:sldId id="334" r:id="rId39"/>
    <p:sldId id="312" r:id="rId40"/>
    <p:sldId id="313" r:id="rId41"/>
    <p:sldId id="335" r:id="rId42"/>
    <p:sldId id="273" r:id="rId43"/>
    <p:sldId id="314" r:id="rId44"/>
    <p:sldId id="295" r:id="rId45"/>
    <p:sldId id="315" r:id="rId46"/>
    <p:sldId id="337" r:id="rId47"/>
    <p:sldId id="338" r:id="rId48"/>
    <p:sldId id="316" r:id="rId49"/>
    <p:sldId id="317" r:id="rId50"/>
    <p:sldId id="318" r:id="rId51"/>
    <p:sldId id="319" r:id="rId52"/>
    <p:sldId id="336" r:id="rId53"/>
    <p:sldId id="320" r:id="rId54"/>
    <p:sldId id="321" r:id="rId55"/>
    <p:sldId id="26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6868"/>
    <a:srgbClr val="1F2654"/>
    <a:srgbClr val="92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12" d="100"/>
          <a:sy n="112" d="100"/>
        </p:scale>
        <p:origin x="5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C5BE0-AB37-4139-A739-4914555B5B1A}" type="datetimeFigureOut">
              <a:rPr lang="en-US" smtClean="0"/>
              <a:t>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68396-68C2-4B14-8584-E9924B45996F}" type="slidenum">
              <a:rPr lang="en-US" smtClean="0"/>
              <a:t>‹#›</a:t>
            </a:fld>
            <a:endParaRPr lang="en-US"/>
          </a:p>
        </p:txBody>
      </p:sp>
    </p:spTree>
    <p:extLst>
      <p:ext uri="{BB962C8B-B14F-4D97-AF65-F5344CB8AC3E}">
        <p14:creationId xmlns:p14="http://schemas.microsoft.com/office/powerpoint/2010/main" val="2915147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nfluence.quavo.com/display/TRAIN/Specialist#Specialist-GrantP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3EE2D7-5BD5-4B3E-BD53-E6650BD9FF33}" type="slidenum">
              <a:rPr lang="en-US" smtClean="0"/>
              <a:t>2</a:t>
            </a:fld>
            <a:endParaRPr lang="en-US"/>
          </a:p>
        </p:txBody>
      </p:sp>
    </p:spTree>
    <p:extLst>
      <p:ext uri="{BB962C8B-B14F-4D97-AF65-F5344CB8AC3E}">
        <p14:creationId xmlns:p14="http://schemas.microsoft.com/office/powerpoint/2010/main" val="2086132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800"/>
              </a:spcAft>
            </a:pPr>
            <a:r>
              <a:rPr lang="en-US" sz="1800" b="1" dirty="0">
                <a:effectLst/>
                <a:latin typeface="Avenir Next LT Pro Demi" panose="020B0704020202020204" pitchFamily="34" charset="0"/>
                <a:ea typeface="Calibri" panose="020F0502020204030204" pitchFamily="34" charset="0"/>
                <a:cs typeface="Times New Roman" panose="02020603050405020304" pitchFamily="18" charset="0"/>
              </a:rPr>
              <a:t>Tell:</a:t>
            </a:r>
            <a:r>
              <a:rPr lang="en-US" sz="1800" b="1"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We grant a provisional credit to make the cardholder whole while we continue our investigation and submit the chargeback. Know that the provisional is temporary and can be revoked should we determine the cardholder is truly liable for the charge.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Keep in mind that we’ll only grant provisional credit if a refund has not been received and there are chargeback rights.</a:t>
            </a:r>
            <a:endParaRPr lang="en-US" dirty="0"/>
          </a:p>
        </p:txBody>
      </p:sp>
      <p:sp>
        <p:nvSpPr>
          <p:cNvPr id="4" name="Slide Number Placeholder 3"/>
          <p:cNvSpPr>
            <a:spLocks noGrp="1"/>
          </p:cNvSpPr>
          <p:nvPr>
            <p:ph type="sldNum" sz="quarter" idx="5"/>
          </p:nvPr>
        </p:nvSpPr>
        <p:spPr/>
        <p:txBody>
          <a:bodyPr/>
          <a:lstStyle/>
          <a:p>
            <a:fld id="{1D3EE2D7-5BD5-4B3E-BD53-E6650BD9FF33}" type="slidenum">
              <a:rPr lang="en-US" smtClean="0"/>
              <a:t>12</a:t>
            </a:fld>
            <a:endParaRPr lang="en-US"/>
          </a:p>
        </p:txBody>
      </p:sp>
    </p:spTree>
    <p:extLst>
      <p:ext uri="{BB962C8B-B14F-4D97-AF65-F5344CB8AC3E}">
        <p14:creationId xmlns:p14="http://schemas.microsoft.com/office/powerpoint/2010/main" val="1995325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Avenir Next LT Pro Demi" panose="020B0704020202020204" pitchFamily="34" charset="0"/>
                <a:ea typeface="Calibri" panose="020F0502020204030204" pitchFamily="34" charset="0"/>
                <a:cs typeface="Times New Roman" panose="02020603050405020304" pitchFamily="18" charset="0"/>
              </a:rPr>
              <a:t>Tell:</a:t>
            </a:r>
            <a:r>
              <a:rPr lang="en-US" sz="1800" b="1"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When we’re ready to grant provisional credit, we will select the </a:t>
            </a:r>
            <a:r>
              <a:rPr lang="en-US" sz="1800" b="1" dirty="0">
                <a:effectLst/>
                <a:latin typeface="Avenir Next LT Pro" panose="020B0504020202020204" pitchFamily="34" charset="0"/>
                <a:ea typeface="Calibri" panose="020F0502020204030204" pitchFamily="34" charset="0"/>
                <a:cs typeface="Times New Roman" panose="02020603050405020304" pitchFamily="18" charset="0"/>
              </a:rPr>
              <a:t>Grant Provisional Credit</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button. This will preview the provisional credit letter that will be sent to the cardholder. Review the letter to ensure it’s addressed to the correct cardholder and that the transaction matches the disputed charge. Click on the </a:t>
            </a:r>
            <a:r>
              <a:rPr lang="en-US" sz="1800" b="1" dirty="0">
                <a:effectLst/>
                <a:latin typeface="Avenir Next LT Pro" panose="020B0504020202020204" pitchFamily="34" charset="0"/>
                <a:ea typeface="Calibri" panose="020F0502020204030204" pitchFamily="34" charset="0"/>
                <a:cs typeface="Times New Roman" panose="02020603050405020304" pitchFamily="18" charset="0"/>
              </a:rPr>
              <a:t>Apply</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button then click on the </a:t>
            </a:r>
            <a:r>
              <a:rPr lang="en-US" sz="1800" b="1" dirty="0">
                <a:effectLst/>
                <a:latin typeface="Avenir Next LT Pro" panose="020B0504020202020204" pitchFamily="34" charset="0"/>
                <a:ea typeface="Calibri" panose="020F0502020204030204" pitchFamily="34" charset="0"/>
                <a:cs typeface="Times New Roman" panose="02020603050405020304" pitchFamily="18" charset="0"/>
              </a:rPr>
              <a:t>Process Actions</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button to complete the task. Note that you granted a provisional credit for the dispute following the note example shown. You can copy/paste the note template in the </a:t>
            </a:r>
            <a:r>
              <a:rPr lang="en-US" sz="1800" u="sng" dirty="0">
                <a:solidFill>
                  <a:srgbClr val="5778A3"/>
                </a:solidFill>
                <a:effectLst/>
                <a:latin typeface="Avenir Next LT Pro" panose="020B0504020202020204" pitchFamily="34" charset="0"/>
                <a:ea typeface="Calibri" panose="020F0502020204030204" pitchFamily="34" charset="0"/>
                <a:cs typeface="Times New Roman" panose="02020603050405020304" pitchFamily="18" charset="0"/>
                <a:hlinkClick r:id="rId3"/>
              </a:rPr>
              <a:t>Specialist Confluence page</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1D3EE2D7-5BD5-4B3E-BD53-E6650BD9FF33}" type="slidenum">
              <a:rPr lang="en-US" smtClean="0"/>
              <a:t>13</a:t>
            </a:fld>
            <a:endParaRPr lang="en-US"/>
          </a:p>
        </p:txBody>
      </p:sp>
    </p:spTree>
    <p:extLst>
      <p:ext uri="{BB962C8B-B14F-4D97-AF65-F5344CB8AC3E}">
        <p14:creationId xmlns:p14="http://schemas.microsoft.com/office/powerpoint/2010/main" val="3858168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33815"/>
            <a:ext cx="10753578" cy="1134071"/>
          </a:xfrm>
          <a:prstGeom prst="rect">
            <a:avLst/>
          </a:prstGeom>
        </p:spPr>
        <p:txBody>
          <a:bodyPr>
            <a:noAutofit/>
          </a:bodyPr>
          <a:lstStyle>
            <a:lvl1pPr>
              <a:lnSpc>
                <a:spcPct val="100000"/>
              </a:lnSpc>
              <a:defRPr sz="3000"/>
            </a:lvl1pPr>
          </a:lstStyle>
          <a:p>
            <a:r>
              <a:rPr lang="en-US"/>
              <a:t>Click to edit Master title style</a:t>
            </a:r>
          </a:p>
        </p:txBody>
      </p:sp>
      <p:sp>
        <p:nvSpPr>
          <p:cNvPr id="11" name="Text Placeholder 10"/>
          <p:cNvSpPr>
            <a:spLocks noGrp="1"/>
          </p:cNvSpPr>
          <p:nvPr>
            <p:ph type="body" sz="quarter" idx="13"/>
          </p:nvPr>
        </p:nvSpPr>
        <p:spPr>
          <a:xfrm>
            <a:off x="838200" y="1304963"/>
            <a:ext cx="10753578" cy="51140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874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1009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1_Transition Slide 01">
    <p:spTree>
      <p:nvGrpSpPr>
        <p:cNvPr id="1" name=""/>
        <p:cNvGrpSpPr/>
        <p:nvPr/>
      </p:nvGrpSpPr>
      <p:grpSpPr>
        <a:xfrm>
          <a:off x="0" y="0"/>
          <a:ext cx="0" cy="0"/>
          <a:chOff x="0" y="0"/>
          <a:chExt cx="0" cy="0"/>
        </a:xfrm>
      </p:grpSpPr>
      <p:sp>
        <p:nvSpPr>
          <p:cNvPr id="93" name="Shape 93"/>
          <p:cNvSpPr/>
          <p:nvPr/>
        </p:nvSpPr>
        <p:spPr>
          <a:xfrm rot="10800000">
            <a:off x="-15963" y="-1736"/>
            <a:ext cx="12223926" cy="4340719"/>
          </a:xfrm>
          <a:prstGeom prst="rect">
            <a:avLst/>
          </a:prstGeom>
          <a:solidFill>
            <a:schemeClr val="accent1"/>
          </a:solidFill>
          <a:ln w="12700">
            <a:miter lim="400000"/>
          </a:ln>
        </p:spPr>
        <p:txBody>
          <a:bodyPr lIns="60959" rIns="60959" anchor="ctr"/>
          <a:lstStyle/>
          <a:p>
            <a:pPr algn="l" defTabSz="912294" rtl="0" hangingPunct="0">
              <a:lnSpc>
                <a:spcPct val="95000"/>
              </a:lnSpc>
              <a:spcBef>
                <a:spcPts val="1334"/>
              </a:spcBef>
            </a:pPr>
            <a:endParaRPr sz="2134">
              <a:solidFill>
                <a:srgbClr val="676767"/>
              </a:solidFill>
              <a:sym typeface="Arial"/>
            </a:endParaRPr>
          </a:p>
        </p:txBody>
      </p:sp>
      <p:sp>
        <p:nvSpPr>
          <p:cNvPr id="94" name="Shape 94"/>
          <p:cNvSpPr>
            <a:spLocks noGrp="1"/>
          </p:cNvSpPr>
          <p:nvPr>
            <p:ph type="title"/>
          </p:nvPr>
        </p:nvSpPr>
        <p:spPr>
          <a:xfrm>
            <a:off x="640919" y="648494"/>
            <a:ext cx="10910163" cy="3279975"/>
          </a:xfrm>
          <a:prstGeom prst="rect">
            <a:avLst/>
          </a:prstGeom>
        </p:spPr>
        <p:txBody>
          <a:bodyPr lIns="0" tIns="0" rIns="0" bIns="0" anchor="b">
            <a:normAutofit/>
          </a:bodyPr>
          <a:lstStyle>
            <a:lvl1pPr defTabSz="412755">
              <a:lnSpc>
                <a:spcPct val="100000"/>
              </a:lnSpc>
              <a:defRPr sz="4800" cap="all" spc="96">
                <a:solidFill>
                  <a:srgbClr val="FFFFFF"/>
                </a:solidFill>
                <a:latin typeface="Avenir Next LT Pro Demi" panose="020B0704020202020204" pitchFamily="34" charset="0"/>
                <a:ea typeface="Avenir Next LT Pro Demi" panose="020B0704020202020204" pitchFamily="34" charset="0"/>
                <a:cs typeface="Avenir Next LT Pro Demi" panose="020B0704020202020204" pitchFamily="34" charset="0"/>
                <a:sym typeface="Helvetica Neue Thin"/>
              </a:defRPr>
            </a:lvl1pPr>
          </a:lstStyle>
          <a:p>
            <a:r>
              <a:rPr lang="en-US"/>
              <a:t>Click to edit Master title style</a:t>
            </a:r>
            <a:endParaRPr dirty="0"/>
          </a:p>
        </p:txBody>
      </p:sp>
      <p:pic>
        <p:nvPicPr>
          <p:cNvPr id="95" name="image5.png"/>
          <p:cNvPicPr>
            <a:picLocks noChangeAspect="1"/>
          </p:cNvPicPr>
          <p:nvPr/>
        </p:nvPicPr>
        <p:blipFill>
          <a:blip r:embed="rId2">
            <a:alphaModFix amt="19768"/>
          </a:blip>
          <a:stretch>
            <a:fillRect/>
          </a:stretch>
        </p:blipFill>
        <p:spPr>
          <a:xfrm rot="5400000">
            <a:off x="889877" y="4282934"/>
            <a:ext cx="497914" cy="995828"/>
          </a:xfrm>
          <a:prstGeom prst="rect">
            <a:avLst/>
          </a:prstGeom>
          <a:ln w="12700">
            <a:miter lim="400000"/>
          </a:ln>
        </p:spPr>
      </p:pic>
    </p:spTree>
    <p:extLst>
      <p:ext uri="{BB962C8B-B14F-4D97-AF65-F5344CB8AC3E}">
        <p14:creationId xmlns:p14="http://schemas.microsoft.com/office/powerpoint/2010/main" val="87011891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2_Transition Slide 01">
    <p:spTree>
      <p:nvGrpSpPr>
        <p:cNvPr id="1" name=""/>
        <p:cNvGrpSpPr/>
        <p:nvPr/>
      </p:nvGrpSpPr>
      <p:grpSpPr>
        <a:xfrm>
          <a:off x="0" y="0"/>
          <a:ext cx="0" cy="0"/>
          <a:chOff x="0" y="0"/>
          <a:chExt cx="0" cy="0"/>
        </a:xfrm>
      </p:grpSpPr>
      <p:sp>
        <p:nvSpPr>
          <p:cNvPr id="93" name="Shape 93"/>
          <p:cNvSpPr/>
          <p:nvPr/>
        </p:nvSpPr>
        <p:spPr>
          <a:xfrm rot="10800000">
            <a:off x="-15963" y="-1736"/>
            <a:ext cx="12223926" cy="4340719"/>
          </a:xfrm>
          <a:prstGeom prst="rect">
            <a:avLst/>
          </a:prstGeom>
          <a:solidFill>
            <a:schemeClr val="accent3"/>
          </a:solidFill>
          <a:ln w="12700">
            <a:miter lim="400000"/>
          </a:ln>
        </p:spPr>
        <p:txBody>
          <a:bodyPr lIns="60959" rIns="60959" anchor="ctr"/>
          <a:lstStyle/>
          <a:p>
            <a:pPr algn="l" defTabSz="912294" rtl="0" hangingPunct="0">
              <a:lnSpc>
                <a:spcPct val="95000"/>
              </a:lnSpc>
              <a:spcBef>
                <a:spcPts val="1334"/>
              </a:spcBef>
            </a:pPr>
            <a:endParaRPr sz="2134">
              <a:solidFill>
                <a:srgbClr val="676767"/>
              </a:solidFill>
              <a:sym typeface="Arial"/>
            </a:endParaRPr>
          </a:p>
        </p:txBody>
      </p:sp>
      <p:sp>
        <p:nvSpPr>
          <p:cNvPr id="94" name="Shape 94"/>
          <p:cNvSpPr>
            <a:spLocks noGrp="1"/>
          </p:cNvSpPr>
          <p:nvPr>
            <p:ph type="title"/>
          </p:nvPr>
        </p:nvSpPr>
        <p:spPr>
          <a:xfrm>
            <a:off x="640919" y="648494"/>
            <a:ext cx="10910163" cy="3279975"/>
          </a:xfrm>
          <a:prstGeom prst="rect">
            <a:avLst/>
          </a:prstGeom>
        </p:spPr>
        <p:txBody>
          <a:bodyPr lIns="0" tIns="0" rIns="0" bIns="0" anchor="b">
            <a:normAutofit/>
          </a:bodyPr>
          <a:lstStyle>
            <a:lvl1pPr defTabSz="412755">
              <a:lnSpc>
                <a:spcPct val="100000"/>
              </a:lnSpc>
              <a:defRPr sz="4800" cap="all" spc="96">
                <a:solidFill>
                  <a:srgbClr val="FFFFFF"/>
                </a:solidFill>
                <a:latin typeface="Avenir Next LT Pro Demi" panose="020B0704020202020204" pitchFamily="34" charset="0"/>
                <a:ea typeface="Avenir Next LT Pro Demi" panose="020B0704020202020204" pitchFamily="34" charset="0"/>
                <a:cs typeface="Avenir Next LT Pro Demi" panose="020B0704020202020204" pitchFamily="34" charset="0"/>
                <a:sym typeface="Helvetica Neue Thin"/>
              </a:defRPr>
            </a:lvl1pPr>
          </a:lstStyle>
          <a:p>
            <a:r>
              <a:rPr lang="en-US"/>
              <a:t>Click to edit Master title style</a:t>
            </a:r>
            <a:endParaRPr dirty="0"/>
          </a:p>
        </p:txBody>
      </p:sp>
      <p:pic>
        <p:nvPicPr>
          <p:cNvPr id="95" name="image5.png"/>
          <p:cNvPicPr>
            <a:picLocks noChangeAspect="1"/>
          </p:cNvPicPr>
          <p:nvPr/>
        </p:nvPicPr>
        <p:blipFill>
          <a:blip r:embed="rId2">
            <a:alphaModFix amt="19768"/>
          </a:blip>
          <a:stretch>
            <a:fillRect/>
          </a:stretch>
        </p:blipFill>
        <p:spPr>
          <a:xfrm rot="5400000">
            <a:off x="889877" y="4282934"/>
            <a:ext cx="497914" cy="995828"/>
          </a:xfrm>
          <a:prstGeom prst="rect">
            <a:avLst/>
          </a:prstGeom>
          <a:ln w="12700">
            <a:miter lim="400000"/>
          </a:ln>
        </p:spPr>
      </p:pic>
    </p:spTree>
    <p:extLst>
      <p:ext uri="{BB962C8B-B14F-4D97-AF65-F5344CB8AC3E}">
        <p14:creationId xmlns:p14="http://schemas.microsoft.com/office/powerpoint/2010/main" val="350606387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reserve="1">
  <p:cSld name="3_Transition Slide 01">
    <p:spTree>
      <p:nvGrpSpPr>
        <p:cNvPr id="1" name=""/>
        <p:cNvGrpSpPr/>
        <p:nvPr/>
      </p:nvGrpSpPr>
      <p:grpSpPr>
        <a:xfrm>
          <a:off x="0" y="0"/>
          <a:ext cx="0" cy="0"/>
          <a:chOff x="0" y="0"/>
          <a:chExt cx="0" cy="0"/>
        </a:xfrm>
      </p:grpSpPr>
      <p:sp>
        <p:nvSpPr>
          <p:cNvPr id="93" name="Shape 93"/>
          <p:cNvSpPr/>
          <p:nvPr/>
        </p:nvSpPr>
        <p:spPr>
          <a:xfrm rot="10800000">
            <a:off x="-15963" y="-1736"/>
            <a:ext cx="12223926" cy="4340719"/>
          </a:xfrm>
          <a:prstGeom prst="rect">
            <a:avLst/>
          </a:prstGeom>
          <a:solidFill>
            <a:schemeClr val="accent2"/>
          </a:solidFill>
          <a:ln w="12700">
            <a:miter lim="400000"/>
          </a:ln>
        </p:spPr>
        <p:txBody>
          <a:bodyPr lIns="60959" rIns="60959" anchor="ctr"/>
          <a:lstStyle/>
          <a:p>
            <a:pPr algn="l" defTabSz="912294" rtl="0" hangingPunct="0">
              <a:lnSpc>
                <a:spcPct val="95000"/>
              </a:lnSpc>
              <a:spcBef>
                <a:spcPts val="1334"/>
              </a:spcBef>
            </a:pPr>
            <a:endParaRPr sz="2134">
              <a:solidFill>
                <a:srgbClr val="676767"/>
              </a:solidFill>
              <a:sym typeface="Arial"/>
            </a:endParaRPr>
          </a:p>
        </p:txBody>
      </p:sp>
      <p:sp>
        <p:nvSpPr>
          <p:cNvPr id="94" name="Shape 94"/>
          <p:cNvSpPr>
            <a:spLocks noGrp="1"/>
          </p:cNvSpPr>
          <p:nvPr>
            <p:ph type="title"/>
          </p:nvPr>
        </p:nvSpPr>
        <p:spPr>
          <a:xfrm>
            <a:off x="640919" y="648494"/>
            <a:ext cx="10910163" cy="3279975"/>
          </a:xfrm>
          <a:prstGeom prst="rect">
            <a:avLst/>
          </a:prstGeom>
        </p:spPr>
        <p:txBody>
          <a:bodyPr lIns="0" tIns="0" rIns="0" bIns="0" anchor="b">
            <a:normAutofit/>
          </a:bodyPr>
          <a:lstStyle>
            <a:lvl1pPr defTabSz="412755">
              <a:lnSpc>
                <a:spcPct val="100000"/>
              </a:lnSpc>
              <a:defRPr sz="4800" cap="all" spc="96">
                <a:solidFill>
                  <a:srgbClr val="FFFFFF"/>
                </a:solidFill>
                <a:latin typeface="Avenir Next LT Pro Demi" panose="020B0704020202020204" pitchFamily="34" charset="0"/>
                <a:ea typeface="Avenir Next LT Pro Demi" panose="020B0704020202020204" pitchFamily="34" charset="0"/>
                <a:cs typeface="Avenir Next LT Pro Demi" panose="020B0704020202020204" pitchFamily="34" charset="0"/>
                <a:sym typeface="Helvetica Neue Thin"/>
              </a:defRPr>
            </a:lvl1pPr>
          </a:lstStyle>
          <a:p>
            <a:r>
              <a:rPr lang="en-US"/>
              <a:t>Click to edit Master title style</a:t>
            </a:r>
            <a:endParaRPr dirty="0"/>
          </a:p>
        </p:txBody>
      </p:sp>
      <p:pic>
        <p:nvPicPr>
          <p:cNvPr id="95" name="image5.png"/>
          <p:cNvPicPr>
            <a:picLocks noChangeAspect="1"/>
          </p:cNvPicPr>
          <p:nvPr/>
        </p:nvPicPr>
        <p:blipFill>
          <a:blip r:embed="rId2">
            <a:alphaModFix amt="19768"/>
          </a:blip>
          <a:stretch>
            <a:fillRect/>
          </a:stretch>
        </p:blipFill>
        <p:spPr>
          <a:xfrm rot="5400000">
            <a:off x="889877" y="4282934"/>
            <a:ext cx="497914" cy="995828"/>
          </a:xfrm>
          <a:prstGeom prst="rect">
            <a:avLst/>
          </a:prstGeom>
          <a:ln w="12700">
            <a:miter lim="400000"/>
          </a:ln>
        </p:spPr>
      </p:pic>
    </p:spTree>
    <p:extLst>
      <p:ext uri="{BB962C8B-B14F-4D97-AF65-F5344CB8AC3E}">
        <p14:creationId xmlns:p14="http://schemas.microsoft.com/office/powerpoint/2010/main" val="297628242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442127" y="5747657"/>
            <a:ext cx="11485266" cy="984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DAA75095-9C0A-4EA5-B37F-6D788A09D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4105" y="2315266"/>
            <a:ext cx="6883790" cy="2227467"/>
          </a:xfrm>
          <a:prstGeom prst="rect">
            <a:avLst/>
          </a:prstGeom>
        </p:spPr>
      </p:pic>
    </p:spTree>
    <p:extLst>
      <p:ext uri="{BB962C8B-B14F-4D97-AF65-F5344CB8AC3E}">
        <p14:creationId xmlns:p14="http://schemas.microsoft.com/office/powerpoint/2010/main" val="3631243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Logo&#10;&#10;Description automatically generated">
            <a:extLst>
              <a:ext uri="{FF2B5EF4-FFF2-40B4-BE49-F238E27FC236}">
                <a16:creationId xmlns:a16="http://schemas.microsoft.com/office/drawing/2014/main" id="{342CDF84-74CF-4015-99AE-85E2AE145D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6072" y="1647274"/>
            <a:ext cx="6659855" cy="2155006"/>
          </a:xfrm>
          <a:prstGeom prst="rect">
            <a:avLst/>
          </a:prstGeom>
        </p:spPr>
      </p:pic>
      <p:sp>
        <p:nvSpPr>
          <p:cNvPr id="9" name="Rectangle 8">
            <a:extLst>
              <a:ext uri="{FF2B5EF4-FFF2-40B4-BE49-F238E27FC236}">
                <a16:creationId xmlns:a16="http://schemas.microsoft.com/office/drawing/2014/main" id="{EE6FADB2-1AA9-4E76-A8C4-195BF773696A}"/>
              </a:ext>
            </a:extLst>
          </p:cNvPr>
          <p:cNvSpPr/>
          <p:nvPr/>
        </p:nvSpPr>
        <p:spPr>
          <a:xfrm>
            <a:off x="1" y="3743738"/>
            <a:ext cx="12192000" cy="461665"/>
          </a:xfrm>
          <a:prstGeom prst="rect">
            <a:avLst/>
          </a:prstGeom>
        </p:spPr>
        <p:txBody>
          <a:bodyPr wrap="square">
            <a:spAutoFit/>
          </a:bodyPr>
          <a:lstStyle/>
          <a:p>
            <a:pPr algn="ctr"/>
            <a:r>
              <a:rPr lang="en-US" sz="2400" dirty="0">
                <a:solidFill>
                  <a:schemeClr val="accent3">
                    <a:lumMod val="75000"/>
                  </a:schemeClr>
                </a:solidFill>
                <a:latin typeface="Athelas" panose="02000503000000020003" pitchFamily="2" charset="0"/>
              </a:rPr>
              <a:t>WWW.QUAVO.COM</a:t>
            </a:r>
          </a:p>
        </p:txBody>
      </p:sp>
    </p:spTree>
    <p:extLst>
      <p:ext uri="{BB962C8B-B14F-4D97-AF65-F5344CB8AC3E}">
        <p14:creationId xmlns:p14="http://schemas.microsoft.com/office/powerpoint/2010/main" val="1064327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 y="3743738"/>
            <a:ext cx="12192000" cy="461665"/>
          </a:xfrm>
          <a:prstGeom prst="rect">
            <a:avLst/>
          </a:prstGeom>
        </p:spPr>
        <p:txBody>
          <a:bodyPr wrap="square">
            <a:spAutoFit/>
          </a:bodyPr>
          <a:lstStyle/>
          <a:p>
            <a:pPr algn="ctr"/>
            <a:r>
              <a:rPr lang="en-US" sz="2400" dirty="0">
                <a:solidFill>
                  <a:schemeClr val="accent3">
                    <a:lumMod val="75000"/>
                  </a:schemeClr>
                </a:solidFill>
                <a:latin typeface="Athelas" panose="02000503000000020003" pitchFamily="2" charset="0"/>
              </a:rPr>
              <a:t>WWW.QUAVO.COM</a:t>
            </a:r>
          </a:p>
        </p:txBody>
      </p:sp>
      <p:pic>
        <p:nvPicPr>
          <p:cNvPr id="7" name="Picture 6" descr="Logo&#10;&#10;Description automatically generated">
            <a:extLst>
              <a:ext uri="{FF2B5EF4-FFF2-40B4-BE49-F238E27FC236}">
                <a16:creationId xmlns:a16="http://schemas.microsoft.com/office/drawing/2014/main" id="{F759CB95-31DF-4789-8FBA-DA4B09B597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6072" y="1647274"/>
            <a:ext cx="6659855" cy="2155006"/>
          </a:xfrm>
          <a:prstGeom prst="rect">
            <a:avLst/>
          </a:prstGeom>
        </p:spPr>
      </p:pic>
    </p:spTree>
    <p:extLst>
      <p:ext uri="{BB962C8B-B14F-4D97-AF65-F5344CB8AC3E}">
        <p14:creationId xmlns:p14="http://schemas.microsoft.com/office/powerpoint/2010/main" val="391702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p:nvSpPr>
        <p:spPr>
          <a:xfrm>
            <a:off x="1" y="5790620"/>
            <a:ext cx="12192000" cy="1081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953306"/>
            <a:ext cx="10522634" cy="5918982"/>
          </a:xfrm>
          <a:prstGeom prst="rect">
            <a:avLst/>
          </a:prstGeom>
        </p:spPr>
      </p:pic>
      <p:sp>
        <p:nvSpPr>
          <p:cNvPr id="2" name="Title 1"/>
          <p:cNvSpPr>
            <a:spLocks noGrp="1"/>
          </p:cNvSpPr>
          <p:nvPr>
            <p:ph type="ctrTitle"/>
          </p:nvPr>
        </p:nvSpPr>
        <p:spPr>
          <a:xfrm>
            <a:off x="3863421" y="3371859"/>
            <a:ext cx="8328580" cy="1270134"/>
          </a:xfrm>
          <a:prstGeom prst="rect">
            <a:avLst/>
          </a:prstGeom>
        </p:spPr>
        <p:txBody>
          <a:bodyPr anchor="b">
            <a:noAutofit/>
          </a:bodyPr>
          <a:lstStyle>
            <a:lvl1pPr algn="l">
              <a:defRPr sz="3400">
                <a:solidFill>
                  <a:schemeClr val="tx1">
                    <a:lumMod val="50000"/>
                    <a:lumOff val="50000"/>
                  </a:schemeClr>
                </a:solidFill>
                <a:latin typeface="Avenir Next LT Pro Demi" panose="020B07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863421" y="4920938"/>
            <a:ext cx="8328580" cy="1655762"/>
          </a:xfrm>
        </p:spPr>
        <p:txBody>
          <a:bodyPr>
            <a:noAutofit/>
          </a:bodyPr>
          <a:lstStyle>
            <a:lvl1pPr marL="0" indent="0" algn="l">
              <a:buNone/>
              <a:defRPr sz="2000">
                <a:solidFill>
                  <a:schemeClr val="tx1">
                    <a:lumMod val="50000"/>
                    <a:lumOff val="50000"/>
                  </a:schemeClr>
                </a:solidFill>
                <a:latin typeface="AvenirNext LT Pro Regular"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4" name="Straight Connector 13"/>
          <p:cNvCxnSpPr/>
          <p:nvPr/>
        </p:nvCxnSpPr>
        <p:spPr>
          <a:xfrm>
            <a:off x="3863420" y="4764210"/>
            <a:ext cx="7808408" cy="0"/>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D7A6AD37-5153-457E-9CFB-C79740E7DD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755" y="1261821"/>
            <a:ext cx="5097390" cy="1649421"/>
          </a:xfrm>
          <a:prstGeom prst="rect">
            <a:avLst/>
          </a:prstGeom>
        </p:spPr>
      </p:pic>
    </p:spTree>
    <p:extLst>
      <p:ext uri="{BB962C8B-B14F-4D97-AF65-F5344CB8AC3E}">
        <p14:creationId xmlns:p14="http://schemas.microsoft.com/office/powerpoint/2010/main" val="45008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5" name="Rectangle 4"/>
          <p:cNvSpPr/>
          <p:nvPr/>
        </p:nvSpPr>
        <p:spPr>
          <a:xfrm>
            <a:off x="1" y="5790620"/>
            <a:ext cx="12192000" cy="1081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984738"/>
            <a:ext cx="13968045" cy="7857026"/>
          </a:xfrm>
          <a:prstGeom prst="rect">
            <a:avLst/>
          </a:prstGeom>
        </p:spPr>
      </p:pic>
      <p:sp>
        <p:nvSpPr>
          <p:cNvPr id="8" name="Rectangle 7"/>
          <p:cNvSpPr/>
          <p:nvPr/>
        </p:nvSpPr>
        <p:spPr>
          <a:xfrm>
            <a:off x="3882683" y="4025093"/>
            <a:ext cx="7357403" cy="461665"/>
          </a:xfrm>
          <a:prstGeom prst="rect">
            <a:avLst/>
          </a:prstGeom>
        </p:spPr>
        <p:txBody>
          <a:bodyPr wrap="square">
            <a:spAutoFit/>
          </a:bodyPr>
          <a:lstStyle/>
          <a:p>
            <a:pPr algn="ctr"/>
            <a:r>
              <a:rPr lang="en-US" sz="2400" dirty="0">
                <a:solidFill>
                  <a:schemeClr val="accent3">
                    <a:lumMod val="75000"/>
                  </a:schemeClr>
                </a:solidFill>
                <a:latin typeface="Athelas" panose="02000503000000020003" pitchFamily="2" charset="0"/>
              </a:rPr>
              <a:t>WWW.QUAVO.COM</a:t>
            </a:r>
          </a:p>
        </p:txBody>
      </p:sp>
      <p:pic>
        <p:nvPicPr>
          <p:cNvPr id="7" name="Picture 6" descr="Logo&#10;&#10;Description automatically generated">
            <a:extLst>
              <a:ext uri="{FF2B5EF4-FFF2-40B4-BE49-F238E27FC236}">
                <a16:creationId xmlns:a16="http://schemas.microsoft.com/office/drawing/2014/main" id="{B659AF29-B94E-4512-B993-22975D13E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2863" y="1639491"/>
            <a:ext cx="6686045" cy="2163480"/>
          </a:xfrm>
          <a:prstGeom prst="rect">
            <a:avLst/>
          </a:prstGeom>
        </p:spPr>
      </p:pic>
    </p:spTree>
    <p:extLst>
      <p:ext uri="{BB962C8B-B14F-4D97-AF65-F5344CB8AC3E}">
        <p14:creationId xmlns:p14="http://schemas.microsoft.com/office/powerpoint/2010/main" val="356252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branded Title Slide">
    <p:spTree>
      <p:nvGrpSpPr>
        <p:cNvPr id="1" name=""/>
        <p:cNvGrpSpPr/>
        <p:nvPr/>
      </p:nvGrpSpPr>
      <p:grpSpPr>
        <a:xfrm>
          <a:off x="0" y="0"/>
          <a:ext cx="0" cy="0"/>
          <a:chOff x="0" y="0"/>
          <a:chExt cx="0" cy="0"/>
        </a:xfrm>
      </p:grpSpPr>
      <p:sp>
        <p:nvSpPr>
          <p:cNvPr id="5" name="Rectangle 4"/>
          <p:cNvSpPr/>
          <p:nvPr/>
        </p:nvSpPr>
        <p:spPr>
          <a:xfrm>
            <a:off x="1" y="5790620"/>
            <a:ext cx="12192000" cy="1081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3863420" y="4764210"/>
            <a:ext cx="7808408" cy="0"/>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58645" y="1443055"/>
            <a:ext cx="0" cy="521212"/>
          </a:xfrm>
          <a:prstGeom prst="line">
            <a:avLst/>
          </a:prstGeom>
          <a:ln w="19050">
            <a:solidFill>
              <a:schemeClr val="accent3">
                <a:lumMod val="20000"/>
                <a:lumOff val="80000"/>
              </a:schemeClr>
            </a:solidFill>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939018"/>
            <a:ext cx="10522634" cy="5918982"/>
          </a:xfrm>
          <a:prstGeom prst="rect">
            <a:avLst/>
          </a:prstGeom>
        </p:spPr>
      </p:pic>
      <p:pic>
        <p:nvPicPr>
          <p:cNvPr id="10" name="Picture 9" descr="Logo&#10;&#10;Description automatically generated">
            <a:extLst>
              <a:ext uri="{FF2B5EF4-FFF2-40B4-BE49-F238E27FC236}">
                <a16:creationId xmlns:a16="http://schemas.microsoft.com/office/drawing/2014/main" id="{33F1E808-B3BD-4E2D-AB7A-EC882B07A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4753" y="1188531"/>
            <a:ext cx="3183925" cy="1030259"/>
          </a:xfrm>
          <a:prstGeom prst="rect">
            <a:avLst/>
          </a:prstGeom>
        </p:spPr>
      </p:pic>
      <p:sp>
        <p:nvSpPr>
          <p:cNvPr id="2" name="Title 1"/>
          <p:cNvSpPr>
            <a:spLocks noGrp="1"/>
          </p:cNvSpPr>
          <p:nvPr>
            <p:ph type="ctrTitle"/>
          </p:nvPr>
        </p:nvSpPr>
        <p:spPr>
          <a:xfrm>
            <a:off x="3863420" y="3371859"/>
            <a:ext cx="8413245" cy="1270134"/>
          </a:xfrm>
          <a:prstGeom prst="rect">
            <a:avLst/>
          </a:prstGeom>
        </p:spPr>
        <p:txBody>
          <a:bodyPr anchor="b">
            <a:noAutofit/>
          </a:bodyPr>
          <a:lstStyle>
            <a:lvl1pPr algn="l">
              <a:defRPr sz="3400">
                <a:solidFill>
                  <a:schemeClr val="tx1">
                    <a:lumMod val="50000"/>
                    <a:lumOff val="50000"/>
                  </a:schemeClr>
                </a:solidFill>
                <a:latin typeface="Avenir Next LT Pro Demi" panose="020B07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863420" y="4920938"/>
            <a:ext cx="8413245" cy="1655762"/>
          </a:xfrm>
        </p:spPr>
        <p:txBody>
          <a:bodyPr>
            <a:noAutofit/>
          </a:bodyPr>
          <a:lstStyle>
            <a:lvl1pPr marL="0" indent="0" algn="l">
              <a:buNone/>
              <a:defRPr sz="2000">
                <a:solidFill>
                  <a:schemeClr val="tx1">
                    <a:lumMod val="50000"/>
                    <a:lumOff val="50000"/>
                  </a:schemeClr>
                </a:solidFill>
                <a:latin typeface="AvenirNext LT Pro Regular"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9717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5" name="Rectangle 4"/>
          <p:cNvSpPr/>
          <p:nvPr/>
        </p:nvSpPr>
        <p:spPr>
          <a:xfrm>
            <a:off x="1" y="5790620"/>
            <a:ext cx="12192000" cy="1081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3778755" y="4764210"/>
            <a:ext cx="7808408" cy="0"/>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664313"/>
            <a:ext cx="9258622" cy="5207975"/>
          </a:xfrm>
          <a:prstGeom prst="rect">
            <a:avLst/>
          </a:prstGeom>
        </p:spPr>
      </p:pic>
      <p:pic>
        <p:nvPicPr>
          <p:cNvPr id="8" name="Picture 7" descr="Logo&#10;&#10;Description automatically generated">
            <a:extLst>
              <a:ext uri="{FF2B5EF4-FFF2-40B4-BE49-F238E27FC236}">
                <a16:creationId xmlns:a16="http://schemas.microsoft.com/office/drawing/2014/main" id="{2C61F418-604D-40AF-BEDE-DCAB87A2DB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755" y="1261821"/>
            <a:ext cx="5097390" cy="1649421"/>
          </a:xfrm>
          <a:prstGeom prst="rect">
            <a:avLst/>
          </a:prstGeom>
        </p:spPr>
      </p:pic>
      <p:sp>
        <p:nvSpPr>
          <p:cNvPr id="2" name="Title 1"/>
          <p:cNvSpPr>
            <a:spLocks noGrp="1"/>
          </p:cNvSpPr>
          <p:nvPr>
            <p:ph type="ctrTitle"/>
          </p:nvPr>
        </p:nvSpPr>
        <p:spPr>
          <a:xfrm>
            <a:off x="3778755" y="3371859"/>
            <a:ext cx="8413245" cy="1270134"/>
          </a:xfrm>
          <a:prstGeom prst="rect">
            <a:avLst/>
          </a:prstGeom>
        </p:spPr>
        <p:txBody>
          <a:bodyPr anchor="b">
            <a:noAutofit/>
          </a:bodyPr>
          <a:lstStyle>
            <a:lvl1pPr algn="l">
              <a:defRPr sz="3400">
                <a:solidFill>
                  <a:schemeClr val="tx1">
                    <a:lumMod val="50000"/>
                    <a:lumOff val="50000"/>
                  </a:schemeClr>
                </a:solidFill>
                <a:latin typeface="Avenir Next LT Pro Demi" panose="020B07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778755" y="4892802"/>
            <a:ext cx="8413245" cy="1655762"/>
          </a:xfrm>
        </p:spPr>
        <p:txBody>
          <a:bodyPr>
            <a:noAutofit/>
          </a:bodyPr>
          <a:lstStyle>
            <a:lvl1pPr marL="0" indent="0" algn="l">
              <a:buNone/>
              <a:defRPr sz="2000">
                <a:solidFill>
                  <a:schemeClr val="tx1">
                    <a:lumMod val="50000"/>
                    <a:lumOff val="50000"/>
                  </a:schemeClr>
                </a:solidFill>
                <a:latin typeface="AvenirNext LT Pro Regular"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8304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8" name="Rectangle 7"/>
          <p:cNvSpPr/>
          <p:nvPr/>
        </p:nvSpPr>
        <p:spPr>
          <a:xfrm>
            <a:off x="1" y="4893733"/>
            <a:ext cx="1225296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3" name="Picture 12"/>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r="17603"/>
          <a:stretch/>
        </p:blipFill>
        <p:spPr>
          <a:xfrm>
            <a:off x="2726268" y="-15375"/>
            <a:ext cx="9526692" cy="6890308"/>
          </a:xfrm>
          <a:prstGeom prst="rect">
            <a:avLst/>
          </a:prstGeom>
        </p:spPr>
      </p:pic>
      <p:sp>
        <p:nvSpPr>
          <p:cNvPr id="2" name="Title 1"/>
          <p:cNvSpPr>
            <a:spLocks noGrp="1"/>
          </p:cNvSpPr>
          <p:nvPr>
            <p:ph type="ctrTitle"/>
          </p:nvPr>
        </p:nvSpPr>
        <p:spPr>
          <a:xfrm>
            <a:off x="4876800" y="475489"/>
            <a:ext cx="6756400" cy="3774778"/>
          </a:xfrm>
          <a:prstGeom prst="rect">
            <a:avLst/>
          </a:prstGeom>
        </p:spPr>
        <p:txBody>
          <a:bodyPr anchor="ctr">
            <a:noAutofit/>
          </a:bodyPr>
          <a:lstStyle>
            <a:lvl1pPr algn="l">
              <a:defRPr sz="5000">
                <a:solidFill>
                  <a:schemeClr val="bg1"/>
                </a:solidFill>
                <a:latin typeface="Avenir Next LT Pro Demi" panose="020B07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876800" y="4503336"/>
            <a:ext cx="6756400" cy="1655762"/>
          </a:xfrm>
        </p:spPr>
        <p:txBody>
          <a:bodyPr>
            <a:noAutofit/>
          </a:bodyPr>
          <a:lstStyle>
            <a:lvl1pPr marL="0" indent="0" algn="r">
              <a:buNone/>
              <a:defRPr sz="2000">
                <a:solidFill>
                  <a:schemeClr val="bg1"/>
                </a:solidFill>
                <a:latin typeface="AvenirNext LT Pro Regular"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5123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6" name="Rectangle 5"/>
          <p:cNvSpPr/>
          <p:nvPr/>
        </p:nvSpPr>
        <p:spPr>
          <a:xfrm>
            <a:off x="1" y="4893733"/>
            <a:ext cx="121920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69866"/>
          <a:stretch/>
        </p:blipFill>
        <p:spPr>
          <a:xfrm>
            <a:off x="8707902" y="-15375"/>
            <a:ext cx="3484098" cy="6890308"/>
          </a:xfrm>
          <a:prstGeom prst="rect">
            <a:avLst/>
          </a:prstGeom>
        </p:spPr>
      </p:pic>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150" y="-15375"/>
            <a:ext cx="11562050" cy="6890308"/>
          </a:xfrm>
          <a:prstGeom prst="rect">
            <a:avLst/>
          </a:prstGeom>
        </p:spPr>
      </p:pic>
      <p:sp>
        <p:nvSpPr>
          <p:cNvPr id="2" name="Title 1"/>
          <p:cNvSpPr>
            <a:spLocks noGrp="1"/>
          </p:cNvSpPr>
          <p:nvPr>
            <p:ph type="ctrTitle"/>
          </p:nvPr>
        </p:nvSpPr>
        <p:spPr>
          <a:xfrm>
            <a:off x="2946400" y="643467"/>
            <a:ext cx="8686800" cy="3606799"/>
          </a:xfrm>
          <a:prstGeom prst="rect">
            <a:avLst/>
          </a:prstGeom>
        </p:spPr>
        <p:txBody>
          <a:bodyPr anchor="ctr">
            <a:noAutofit/>
          </a:bodyPr>
          <a:lstStyle>
            <a:lvl1pPr algn="l">
              <a:defRPr sz="4600">
                <a:solidFill>
                  <a:schemeClr val="bg1"/>
                </a:solidFill>
                <a:latin typeface="Avenir Next LT Pro Demi" panose="020B07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946400" y="4435603"/>
            <a:ext cx="8686800" cy="1655762"/>
          </a:xfrm>
        </p:spPr>
        <p:txBody>
          <a:bodyPr>
            <a:noAutofit/>
          </a:bodyPr>
          <a:lstStyle>
            <a:lvl1pPr marL="0" indent="0" algn="r">
              <a:buNone/>
              <a:defRPr sz="2000">
                <a:solidFill>
                  <a:schemeClr val="bg1"/>
                </a:solidFill>
                <a:latin typeface="AvenirNext LT Pro Regular"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22828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6933"/>
            <a:ext cx="12192000" cy="6858000"/>
          </a:xfrm>
          <a:prstGeom prst="rect">
            <a:avLst/>
          </a:prstGeom>
        </p:spPr>
      </p:pic>
      <p:sp>
        <p:nvSpPr>
          <p:cNvPr id="2" name="Title 1"/>
          <p:cNvSpPr>
            <a:spLocks noGrp="1"/>
          </p:cNvSpPr>
          <p:nvPr>
            <p:ph type="ctrTitle"/>
          </p:nvPr>
        </p:nvSpPr>
        <p:spPr>
          <a:xfrm>
            <a:off x="1" y="312748"/>
            <a:ext cx="12192000" cy="3889201"/>
          </a:xfrm>
          <a:prstGeom prst="rect">
            <a:avLst/>
          </a:prstGeom>
        </p:spPr>
        <p:txBody>
          <a:bodyPr anchor="ctr">
            <a:noAutofit/>
          </a:bodyPr>
          <a:lstStyle>
            <a:lvl1pPr algn="ctr">
              <a:defRPr sz="4000">
                <a:solidFill>
                  <a:schemeClr val="tx1">
                    <a:lumMod val="50000"/>
                    <a:lumOff val="50000"/>
                  </a:schemeClr>
                </a:solidFill>
                <a:latin typeface="Avenir Next LT Pro Demi" panose="020B07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 y="4371155"/>
            <a:ext cx="12192000" cy="1655762"/>
          </a:xfrm>
        </p:spPr>
        <p:txBody>
          <a:bodyPr>
            <a:noAutofit/>
          </a:bodyPr>
          <a:lstStyle>
            <a:lvl1pPr marL="0" indent="0" algn="ctr">
              <a:buNone/>
              <a:defRPr sz="2000">
                <a:solidFill>
                  <a:schemeClr val="tx1">
                    <a:lumMod val="50000"/>
                    <a:lumOff val="50000"/>
                  </a:schemeClr>
                </a:solidFill>
                <a:latin typeface="AvenirNext LT Pro Regular"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23237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838200" y="144966"/>
            <a:ext cx="10515600" cy="1134068"/>
          </a:xfrm>
          <a:prstGeom prst="rect">
            <a:avLst/>
          </a:prstGeom>
        </p:spPr>
        <p:txBody>
          <a:bodyPr anchor="t"/>
          <a:lstStyle>
            <a:lvl1pPr>
              <a:defRPr>
                <a:latin typeface="Avenir Next LT Pro Demi" panose="020B07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9285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199" y="1307641"/>
            <a:ext cx="10872057" cy="494640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18" cstate="print">
            <a:duotone>
              <a:schemeClr val="accent2">
                <a:shade val="45000"/>
                <a:satMod val="135000"/>
              </a:schemeClr>
              <a:prstClr val="white"/>
            </a:duotone>
            <a:extLst>
              <a:ext uri="{28A0092B-C50C-407E-A947-70E740481C1C}">
                <a14:useLocalDpi xmlns:a14="http://schemas.microsoft.com/office/drawing/2010/main" val="0"/>
              </a:ext>
            </a:extLst>
          </a:blip>
          <a:srcRect t="70754" b="23034"/>
          <a:stretch/>
        </p:blipFill>
        <p:spPr>
          <a:xfrm>
            <a:off x="0" y="6778476"/>
            <a:ext cx="12198096" cy="81634"/>
          </a:xfrm>
          <a:prstGeom prst="rect">
            <a:avLst/>
          </a:prstGeom>
        </p:spPr>
      </p:pic>
      <p:sp>
        <p:nvSpPr>
          <p:cNvPr id="27" name="Title Placeholder 26"/>
          <p:cNvSpPr>
            <a:spLocks noGrp="1"/>
          </p:cNvSpPr>
          <p:nvPr>
            <p:ph type="title"/>
          </p:nvPr>
        </p:nvSpPr>
        <p:spPr>
          <a:xfrm>
            <a:off x="838200" y="133610"/>
            <a:ext cx="10872056" cy="1167618"/>
          </a:xfrm>
          <a:prstGeom prst="rect">
            <a:avLst/>
          </a:prstGeom>
        </p:spPr>
        <p:txBody>
          <a:bodyPr vert="horz" lIns="91440" tIns="45720" rIns="91440" bIns="45720" rtlCol="0" anchor="t">
            <a:noAutofit/>
          </a:bodyPr>
          <a:lstStyle/>
          <a:p>
            <a:r>
              <a:rPr lang="en-US"/>
              <a:t>Click to edit Master title style</a:t>
            </a:r>
            <a:endParaRPr lang="en-US" dirty="0"/>
          </a:p>
        </p:txBody>
      </p:sp>
      <p:pic>
        <p:nvPicPr>
          <p:cNvPr id="4" name="Picture 3" descr="Logo&#10;&#10;Description automatically generated">
            <a:extLst>
              <a:ext uri="{FF2B5EF4-FFF2-40B4-BE49-F238E27FC236}">
                <a16:creationId xmlns:a16="http://schemas.microsoft.com/office/drawing/2014/main" id="{0A63EAF9-CD0E-470F-B9F7-98763E36981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804629" y="6407867"/>
            <a:ext cx="912204" cy="295172"/>
          </a:xfrm>
          <a:prstGeom prst="rect">
            <a:avLst/>
          </a:prstGeom>
        </p:spPr>
      </p:pic>
    </p:spTree>
    <p:extLst>
      <p:ext uri="{BB962C8B-B14F-4D97-AF65-F5344CB8AC3E}">
        <p14:creationId xmlns:p14="http://schemas.microsoft.com/office/powerpoint/2010/main" val="3766852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100000"/>
        </a:lnSpc>
        <a:spcBef>
          <a:spcPct val="0"/>
        </a:spcBef>
        <a:buNone/>
        <a:defRPr sz="3000" kern="1200">
          <a:solidFill>
            <a:schemeClr val="tx1">
              <a:lumMod val="65000"/>
              <a:lumOff val="35000"/>
            </a:schemeClr>
          </a:solidFill>
          <a:latin typeface="AvenirNext LT Pro Regular" panose="020B0504020202020204" pitchFamily="34" charset="0"/>
          <a:ea typeface="+mj-ea"/>
          <a:cs typeface="Arial" panose="020B0604020202020204" pitchFamily="34" charset="0"/>
        </a:defRPr>
      </a:lvl1pPr>
    </p:titleStyle>
    <p:bodyStyle>
      <a:lvl1pPr marL="228600" indent="-228600" algn="l" defTabSz="914400" rtl="0" eaLnBrk="1" fontAlgn="base" latinLnBrk="0" hangingPunct="1">
        <a:lnSpc>
          <a:spcPct val="90000"/>
        </a:lnSpc>
        <a:spcBef>
          <a:spcPts val="1000"/>
        </a:spcBef>
        <a:buClr>
          <a:schemeClr val="tx2">
            <a:lumMod val="50000"/>
            <a:lumOff val="50000"/>
          </a:schemeClr>
        </a:buClr>
        <a:buFont typeface="Arial" panose="020B0604020202020204" pitchFamily="34" charset="0"/>
        <a:buChar char="•"/>
        <a:defRPr lang="en-US" sz="2800" kern="1200" dirty="0" smtClean="0">
          <a:solidFill>
            <a:schemeClr val="tx1">
              <a:lumMod val="65000"/>
              <a:lumOff val="35000"/>
            </a:schemeClr>
          </a:solidFill>
          <a:latin typeface="AvenirNext LT Pro Regular" panose="020B0504020202020204" pitchFamily="34" charset="0"/>
          <a:ea typeface="+mn-ea"/>
          <a:cs typeface="+mn-cs"/>
        </a:defRPr>
      </a:lvl1pPr>
      <a:lvl2pPr marL="685800" indent="-228600" algn="l" defTabSz="914400" rtl="0" eaLnBrk="1" fontAlgn="base" latinLnBrk="0" hangingPunct="1">
        <a:lnSpc>
          <a:spcPct val="90000"/>
        </a:lnSpc>
        <a:spcBef>
          <a:spcPts val="500"/>
        </a:spcBef>
        <a:buClr>
          <a:schemeClr val="tx2">
            <a:lumMod val="50000"/>
            <a:lumOff val="50000"/>
          </a:schemeClr>
        </a:buClr>
        <a:buFont typeface="Arial" panose="020B0604020202020204" pitchFamily="34" charset="0"/>
        <a:buChar char="•"/>
        <a:defRPr lang="en-US" sz="2000" kern="1200" dirty="0" smtClean="0">
          <a:solidFill>
            <a:schemeClr val="tx1">
              <a:lumMod val="65000"/>
              <a:lumOff val="35000"/>
            </a:schemeClr>
          </a:solidFill>
          <a:latin typeface="AvenirNext LT Pro Regular" panose="020B0504020202020204" pitchFamily="34" charset="0"/>
          <a:ea typeface="+mn-ea"/>
          <a:cs typeface="+mn-cs"/>
        </a:defRPr>
      </a:lvl2pPr>
      <a:lvl3pPr marL="1143000" indent="-228600" algn="l" defTabSz="914400" rtl="0" eaLnBrk="1" fontAlgn="base" latinLnBrk="0" hangingPunct="1">
        <a:lnSpc>
          <a:spcPct val="90000"/>
        </a:lnSpc>
        <a:spcBef>
          <a:spcPts val="500"/>
        </a:spcBef>
        <a:buClr>
          <a:schemeClr val="tx2">
            <a:lumMod val="50000"/>
            <a:lumOff val="50000"/>
          </a:schemeClr>
        </a:buClr>
        <a:buFont typeface="Arial" panose="020B0604020202020204" pitchFamily="34" charset="0"/>
        <a:buChar char="•"/>
        <a:defRPr lang="en-US" sz="2000" kern="1200" dirty="0" smtClean="0">
          <a:solidFill>
            <a:schemeClr val="tx1">
              <a:lumMod val="65000"/>
              <a:lumOff val="35000"/>
            </a:schemeClr>
          </a:solidFill>
          <a:latin typeface="AvenirNext LT Pro Regular" panose="020B0504020202020204" pitchFamily="34" charset="0"/>
          <a:ea typeface="+mn-ea"/>
          <a:cs typeface="+mn-cs"/>
        </a:defRPr>
      </a:lvl3pPr>
      <a:lvl4pPr marL="1600200" indent="-228600" algn="l" defTabSz="914400" rtl="0" eaLnBrk="1" fontAlgn="base" latinLnBrk="0" hangingPunct="1">
        <a:lnSpc>
          <a:spcPct val="90000"/>
        </a:lnSpc>
        <a:spcBef>
          <a:spcPts val="500"/>
        </a:spcBef>
        <a:buClr>
          <a:schemeClr val="tx2">
            <a:lumMod val="50000"/>
            <a:lumOff val="50000"/>
          </a:schemeClr>
        </a:buClr>
        <a:buFont typeface="Arial" panose="020B0604020202020204" pitchFamily="34" charset="0"/>
        <a:buChar char="•"/>
        <a:defRPr lang="en-US" sz="2000" kern="1200" dirty="0" smtClean="0">
          <a:solidFill>
            <a:schemeClr val="tx1">
              <a:lumMod val="65000"/>
              <a:lumOff val="35000"/>
            </a:schemeClr>
          </a:solidFill>
          <a:latin typeface="AvenirNext LT Pro Regular" panose="020B0504020202020204" pitchFamily="34" charset="0"/>
          <a:ea typeface="+mn-ea"/>
          <a:cs typeface="+mn-cs"/>
        </a:defRPr>
      </a:lvl4pPr>
      <a:lvl5pPr marL="2057400" indent="-228600" algn="l" defTabSz="914400" rtl="0" eaLnBrk="1" fontAlgn="base" latinLnBrk="0" hangingPunct="1">
        <a:lnSpc>
          <a:spcPct val="90000"/>
        </a:lnSpc>
        <a:spcBef>
          <a:spcPts val="500"/>
        </a:spcBef>
        <a:buClr>
          <a:schemeClr val="tx2">
            <a:lumMod val="50000"/>
            <a:lumOff val="50000"/>
          </a:schemeClr>
        </a:buClr>
        <a:buFont typeface="Arial" panose="020B0604020202020204" pitchFamily="34" charset="0"/>
        <a:buChar char="•"/>
        <a:defRPr lang="en-US" sz="2000" kern="1200" dirty="0">
          <a:solidFill>
            <a:schemeClr val="tx1">
              <a:lumMod val="65000"/>
              <a:lumOff val="35000"/>
            </a:schemeClr>
          </a:solidFill>
          <a:latin typeface="AvenirNext LT Pro Regular"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4.png"/><Relationship Id="rId7"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35.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svg"/><Relationship Id="rId9" Type="http://schemas.openxmlformats.org/officeDocument/2006/relationships/image" Target="../media/image43.svg"/></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25.sv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confluence.quavo.com/x/ZQD0Cw" TargetMode="External"/><Relationship Id="rId13" Type="http://schemas.openxmlformats.org/officeDocument/2006/relationships/slide" Target="slide33.xml"/><Relationship Id="rId18" Type="http://schemas.openxmlformats.org/officeDocument/2006/relationships/hyperlink" Target="https://confluence.quavo.com/x/bgD0Cw" TargetMode="External"/><Relationship Id="rId3" Type="http://schemas.openxmlformats.org/officeDocument/2006/relationships/slide" Target="slide6.xml"/><Relationship Id="rId7" Type="http://schemas.openxmlformats.org/officeDocument/2006/relationships/slide" Target="slide19.xml"/><Relationship Id="rId12" Type="http://schemas.openxmlformats.org/officeDocument/2006/relationships/hyperlink" Target="https://confluence.quavo.com/x/ggD0Cw" TargetMode="External"/><Relationship Id="rId17" Type="http://schemas.openxmlformats.org/officeDocument/2006/relationships/slide" Target="slide39.xml"/><Relationship Id="rId2" Type="http://schemas.openxmlformats.org/officeDocument/2006/relationships/notesSlide" Target="../notesSlides/notesSlide1.xml"/><Relationship Id="rId16" Type="http://schemas.openxmlformats.org/officeDocument/2006/relationships/hyperlink" Target="https://confluence.quavo.com/x/lgD0Cw" TargetMode="External"/><Relationship Id="rId20" Type="http://schemas.openxmlformats.org/officeDocument/2006/relationships/hyperlink" Target="https://confluence.quavo.com/x/awD0Cw" TargetMode="External"/><Relationship Id="rId1" Type="http://schemas.openxmlformats.org/officeDocument/2006/relationships/slideLayout" Target="../slideLayouts/slideLayout9.xml"/><Relationship Id="rId6" Type="http://schemas.openxmlformats.org/officeDocument/2006/relationships/hyperlink" Target="https://confluence.quavo.com/x/cgD0Cw" TargetMode="External"/><Relationship Id="rId11" Type="http://schemas.openxmlformats.org/officeDocument/2006/relationships/slide" Target="slide27.xml"/><Relationship Id="rId5" Type="http://schemas.openxmlformats.org/officeDocument/2006/relationships/slide" Target="slide12.xml"/><Relationship Id="rId15" Type="http://schemas.openxmlformats.org/officeDocument/2006/relationships/slide" Target="slide35.xml"/><Relationship Id="rId10" Type="http://schemas.openxmlformats.org/officeDocument/2006/relationships/hyperlink" Target="https://confluence.quavo.com/x/XwD0Cw" TargetMode="External"/><Relationship Id="rId19" Type="http://schemas.openxmlformats.org/officeDocument/2006/relationships/slide" Target="slide43.xml"/><Relationship Id="rId4" Type="http://schemas.openxmlformats.org/officeDocument/2006/relationships/hyperlink" Target="https://confluence.quavo.com/x/TgD0Cw" TargetMode="External"/><Relationship Id="rId9" Type="http://schemas.openxmlformats.org/officeDocument/2006/relationships/slide" Target="slide23.xml"/><Relationship Id="rId14" Type="http://schemas.openxmlformats.org/officeDocument/2006/relationships/hyperlink" Target="https://confluence.quavo.com/x/jgD0Cw"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0.png"/><Relationship Id="rId7" Type="http://schemas.openxmlformats.org/officeDocument/2006/relationships/image" Target="../media/image30.svg"/><Relationship Id="rId12"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2.svg"/><Relationship Id="rId5" Type="http://schemas.openxmlformats.org/officeDocument/2006/relationships/image" Target="../media/image25.svg"/><Relationship Id="rId10"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27.sv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0.png"/><Relationship Id="rId7" Type="http://schemas.openxmlformats.org/officeDocument/2006/relationships/image" Target="../media/image30.sv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5.svg"/><Relationship Id="rId10" Type="http://schemas.openxmlformats.org/officeDocument/2006/relationships/image" Target="../media/image52.png"/><Relationship Id="rId4" Type="http://schemas.openxmlformats.org/officeDocument/2006/relationships/image" Target="../media/image24.png"/><Relationship Id="rId9" Type="http://schemas.openxmlformats.org/officeDocument/2006/relationships/image" Target="../media/image27.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56.sv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30.svg"/><Relationship Id="rId11" Type="http://schemas.openxmlformats.org/officeDocument/2006/relationships/image" Target="../media/image55.png"/><Relationship Id="rId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25.svg"/><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27.sv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7.png"/><Relationship Id="rId7" Type="http://schemas.openxmlformats.org/officeDocument/2006/relationships/image" Target="../media/image27.svg"/><Relationship Id="rId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2.svg"/><Relationship Id="rId5" Type="http://schemas.openxmlformats.org/officeDocument/2006/relationships/image" Target="../media/image25.svg"/><Relationship Id="rId10"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30.svg"/></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56.svg"/><Relationship Id="rId2"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30.svg"/><Relationship Id="rId11" Type="http://schemas.openxmlformats.org/officeDocument/2006/relationships/image" Target="../media/image55.png"/><Relationship Id="rId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25.svg"/><Relationship Id="rId9" Type="http://schemas.openxmlformats.org/officeDocument/2006/relationships/image" Target="../media/image31.png"/></Relationships>
</file>

<file path=ppt/slides/_rels/slide3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6.svg"/><Relationship Id="rId3" Type="http://schemas.openxmlformats.org/officeDocument/2006/relationships/image" Target="../media/image71.png"/><Relationship Id="rId7" Type="http://schemas.openxmlformats.org/officeDocument/2006/relationships/image" Target="../media/image30.svg"/><Relationship Id="rId12" Type="http://schemas.openxmlformats.org/officeDocument/2006/relationships/image" Target="../media/image55.png"/><Relationship Id="rId17" Type="http://schemas.openxmlformats.org/officeDocument/2006/relationships/image" Target="../media/image75.svg"/><Relationship Id="rId2" Type="http://schemas.openxmlformats.org/officeDocument/2006/relationships/image" Target="../media/image70.png"/><Relationship Id="rId16"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2.svg"/><Relationship Id="rId5" Type="http://schemas.openxmlformats.org/officeDocument/2006/relationships/image" Target="../media/image25.svg"/><Relationship Id="rId15" Type="http://schemas.openxmlformats.org/officeDocument/2006/relationships/image" Target="../media/image73.svg"/><Relationship Id="rId10"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27.svg"/><Relationship Id="rId14" Type="http://schemas.openxmlformats.org/officeDocument/2006/relationships/image" Target="../media/image72.png"/></Relationships>
</file>

<file path=ppt/slides/_rels/slide3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6.svg"/><Relationship Id="rId3" Type="http://schemas.openxmlformats.org/officeDocument/2006/relationships/image" Target="../media/image77.png"/><Relationship Id="rId7" Type="http://schemas.openxmlformats.org/officeDocument/2006/relationships/image" Target="../media/image30.svg"/><Relationship Id="rId12" Type="http://schemas.openxmlformats.org/officeDocument/2006/relationships/image" Target="../media/image55.png"/><Relationship Id="rId17" Type="http://schemas.openxmlformats.org/officeDocument/2006/relationships/image" Target="../media/image75.svg"/><Relationship Id="rId2" Type="http://schemas.openxmlformats.org/officeDocument/2006/relationships/image" Target="../media/image76.png"/><Relationship Id="rId16"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2.svg"/><Relationship Id="rId5" Type="http://schemas.openxmlformats.org/officeDocument/2006/relationships/image" Target="../media/image25.svg"/><Relationship Id="rId15" Type="http://schemas.openxmlformats.org/officeDocument/2006/relationships/image" Target="../media/image73.svg"/><Relationship Id="rId10"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27.svg"/><Relationship Id="rId14" Type="http://schemas.openxmlformats.org/officeDocument/2006/relationships/image" Target="../media/image72.png"/></Relationships>
</file>

<file path=ppt/slides/_rels/slide3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0.png"/><Relationship Id="rId7" Type="http://schemas.openxmlformats.org/officeDocument/2006/relationships/image" Target="../media/image30.svg"/><Relationship Id="rId2"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2.svg"/><Relationship Id="rId5" Type="http://schemas.openxmlformats.org/officeDocument/2006/relationships/image" Target="../media/image25.svg"/><Relationship Id="rId10"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27.svg"/></Relationships>
</file>

<file path=ppt/slides/_rels/slide4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6.svg"/><Relationship Id="rId3" Type="http://schemas.openxmlformats.org/officeDocument/2006/relationships/image" Target="../media/image82.png"/><Relationship Id="rId7" Type="http://schemas.openxmlformats.org/officeDocument/2006/relationships/image" Target="../media/image30.svg"/><Relationship Id="rId12" Type="http://schemas.openxmlformats.org/officeDocument/2006/relationships/image" Target="../media/image55.png"/><Relationship Id="rId2" Type="http://schemas.openxmlformats.org/officeDocument/2006/relationships/image" Target="../media/image81.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2.svg"/><Relationship Id="rId5" Type="http://schemas.openxmlformats.org/officeDocument/2006/relationships/image" Target="../media/image25.svg"/><Relationship Id="rId15" Type="http://schemas.openxmlformats.org/officeDocument/2006/relationships/image" Target="../media/image73.svg"/><Relationship Id="rId10"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27.svg"/><Relationship Id="rId14" Type="http://schemas.openxmlformats.org/officeDocument/2006/relationships/image" Target="../media/image7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25.svg"/><Relationship Id="rId7"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0.svg"/><Relationship Id="rId10" Type="http://schemas.openxmlformats.org/officeDocument/2006/relationships/image" Target="../media/image32.svg"/><Relationship Id="rId4" Type="http://schemas.openxmlformats.org/officeDocument/2006/relationships/image" Target="../media/image29.png"/><Relationship Id="rId9" Type="http://schemas.openxmlformats.org/officeDocument/2006/relationships/image" Target="../media/image31.png"/></Relationships>
</file>

<file path=ppt/slides/_rels/slide4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86.png"/><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25.svg"/><Relationship Id="rId9" Type="http://schemas.openxmlformats.org/officeDocument/2006/relationships/image" Target="../media/image31.png"/></Relationships>
</file>

<file path=ppt/slides/_rels/slide4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25.svg"/><Relationship Id="rId7"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0.svg"/><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89.png"/><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25.sv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6.svg"/><Relationship Id="rId3" Type="http://schemas.openxmlformats.org/officeDocument/2006/relationships/image" Target="../media/image92.png"/><Relationship Id="rId7" Type="http://schemas.openxmlformats.org/officeDocument/2006/relationships/image" Target="../media/image30.svg"/><Relationship Id="rId12" Type="http://schemas.openxmlformats.org/officeDocument/2006/relationships/image" Target="../media/image55.png"/><Relationship Id="rId2" Type="http://schemas.openxmlformats.org/officeDocument/2006/relationships/image" Target="../media/image91.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2.svg"/><Relationship Id="rId5" Type="http://schemas.openxmlformats.org/officeDocument/2006/relationships/image" Target="../media/image25.svg"/><Relationship Id="rId10"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27.svg"/></Relationships>
</file>

<file path=ppt/slides/_rels/slide5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6.svg"/><Relationship Id="rId3" Type="http://schemas.openxmlformats.org/officeDocument/2006/relationships/image" Target="../media/image94.png"/><Relationship Id="rId7" Type="http://schemas.openxmlformats.org/officeDocument/2006/relationships/image" Target="../media/image30.svg"/><Relationship Id="rId12" Type="http://schemas.openxmlformats.org/officeDocument/2006/relationships/image" Target="../media/image55.png"/><Relationship Id="rId2" Type="http://schemas.openxmlformats.org/officeDocument/2006/relationships/image" Target="../media/image93.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2.svg"/><Relationship Id="rId5" Type="http://schemas.openxmlformats.org/officeDocument/2006/relationships/image" Target="../media/image25.svg"/><Relationship Id="rId10"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27.svg"/></Relationships>
</file>

<file path=ppt/slides/_rels/slide5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97.png"/><Relationship Id="rId7" Type="http://schemas.openxmlformats.org/officeDocument/2006/relationships/image" Target="../media/image29.png"/><Relationship Id="rId12" Type="http://schemas.openxmlformats.org/officeDocument/2006/relationships/image" Target="../media/image32.svg"/><Relationship Id="rId2" Type="http://schemas.openxmlformats.org/officeDocument/2006/relationships/image" Target="../media/image96.png"/><Relationship Id="rId1" Type="http://schemas.openxmlformats.org/officeDocument/2006/relationships/slideLayout" Target="../slideLayouts/slideLayout1.xml"/><Relationship Id="rId6" Type="http://schemas.openxmlformats.org/officeDocument/2006/relationships/image" Target="../media/image25.svg"/><Relationship Id="rId11" Type="http://schemas.openxmlformats.org/officeDocument/2006/relationships/image" Target="../media/image31.pn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98.png"/><Relationship Id="rId9"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034F-41EC-4734-92B8-FC41B4950FD9}"/>
              </a:ext>
            </a:extLst>
          </p:cNvPr>
          <p:cNvSpPr>
            <a:spLocks noGrp="1"/>
          </p:cNvSpPr>
          <p:nvPr>
            <p:ph type="ctrTitle"/>
          </p:nvPr>
        </p:nvSpPr>
        <p:spPr/>
        <p:txBody>
          <a:bodyPr/>
          <a:lstStyle/>
          <a:p>
            <a:r>
              <a:rPr lang="en-US" dirty="0"/>
              <a:t>Analyze Assignments</a:t>
            </a:r>
          </a:p>
        </p:txBody>
      </p:sp>
      <p:sp>
        <p:nvSpPr>
          <p:cNvPr id="3" name="Subtitle 2">
            <a:extLst>
              <a:ext uri="{FF2B5EF4-FFF2-40B4-BE49-F238E27FC236}">
                <a16:creationId xmlns:a16="http://schemas.microsoft.com/office/drawing/2014/main" id="{539DCDE3-B8D1-42EB-BD7F-1EC450641ECC}"/>
              </a:ext>
            </a:extLst>
          </p:cNvPr>
          <p:cNvSpPr>
            <a:spLocks noGrp="1"/>
          </p:cNvSpPr>
          <p:nvPr>
            <p:ph type="subTitle" idx="1"/>
          </p:nvPr>
        </p:nvSpPr>
        <p:spPr/>
        <p:txBody>
          <a:bodyPr/>
          <a:lstStyle/>
          <a:p>
            <a:r>
              <a:rPr lang="en-US" dirty="0"/>
              <a:t>Back-office Part II</a:t>
            </a:r>
          </a:p>
        </p:txBody>
      </p:sp>
    </p:spTree>
    <p:extLst>
      <p:ext uri="{BB962C8B-B14F-4D97-AF65-F5344CB8AC3E}">
        <p14:creationId xmlns:p14="http://schemas.microsoft.com/office/powerpoint/2010/main" val="2981375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COLLABORATION</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 II: NO MATCH</a:t>
            </a:r>
          </a:p>
        </p:txBody>
      </p:sp>
      <p:grpSp>
        <p:nvGrpSpPr>
          <p:cNvPr id="2" name="Group 1">
            <a:extLst>
              <a:ext uri="{FF2B5EF4-FFF2-40B4-BE49-F238E27FC236}">
                <a16:creationId xmlns:a16="http://schemas.microsoft.com/office/drawing/2014/main" id="{65320E31-0581-4411-87E3-6A1641DDCC76}"/>
              </a:ext>
            </a:extLst>
          </p:cNvPr>
          <p:cNvGrpSpPr/>
          <p:nvPr/>
        </p:nvGrpSpPr>
        <p:grpSpPr>
          <a:xfrm>
            <a:off x="5253487" y="265736"/>
            <a:ext cx="6422074" cy="5757125"/>
            <a:chOff x="4692770" y="291615"/>
            <a:chExt cx="6422074" cy="5757125"/>
          </a:xfrm>
          <a:effectLst>
            <a:outerShdw blurRad="50800" dist="38100" dir="2700000" algn="tl" rotWithShape="0">
              <a:schemeClr val="tx2">
                <a:lumMod val="25000"/>
                <a:lumOff val="75000"/>
                <a:alpha val="40000"/>
              </a:schemeClr>
            </a:outerShdw>
          </a:effectLst>
        </p:grpSpPr>
        <p:pic>
          <p:nvPicPr>
            <p:cNvPr id="3" name="Picture 2">
              <a:extLst>
                <a:ext uri="{FF2B5EF4-FFF2-40B4-BE49-F238E27FC236}">
                  <a16:creationId xmlns:a16="http://schemas.microsoft.com/office/drawing/2014/main" id="{947C66F6-717E-2F68-8530-1DF23A0FF669}"/>
                </a:ext>
              </a:extLst>
            </p:cNvPr>
            <p:cNvPicPr>
              <a:picLocks noChangeAspect="1"/>
            </p:cNvPicPr>
            <p:nvPr/>
          </p:nvPicPr>
          <p:blipFill>
            <a:blip r:embed="rId2"/>
            <a:stretch>
              <a:fillRect/>
            </a:stretch>
          </p:blipFill>
          <p:spPr>
            <a:xfrm>
              <a:off x="4692770" y="291615"/>
              <a:ext cx="6422074" cy="3932898"/>
            </a:xfrm>
            <a:prstGeom prst="rect">
              <a:avLst/>
            </a:prstGeom>
          </p:spPr>
        </p:pic>
        <p:pic>
          <p:nvPicPr>
            <p:cNvPr id="6" name="Picture 5">
              <a:extLst>
                <a:ext uri="{FF2B5EF4-FFF2-40B4-BE49-F238E27FC236}">
                  <a16:creationId xmlns:a16="http://schemas.microsoft.com/office/drawing/2014/main" id="{4BC2A610-8192-DD84-6A16-CF8FEE83C762}"/>
                </a:ext>
              </a:extLst>
            </p:cNvPr>
            <p:cNvPicPr>
              <a:picLocks noChangeAspect="1"/>
            </p:cNvPicPr>
            <p:nvPr/>
          </p:nvPicPr>
          <p:blipFill>
            <a:blip r:embed="rId3"/>
            <a:stretch>
              <a:fillRect/>
            </a:stretch>
          </p:blipFill>
          <p:spPr>
            <a:xfrm>
              <a:off x="4692770" y="4224513"/>
              <a:ext cx="6422074" cy="1824227"/>
            </a:xfrm>
            <a:prstGeom prst="rect">
              <a:avLst/>
            </a:prstGeom>
          </p:spPr>
        </p:pic>
      </p:grpSp>
      <p:pic>
        <p:nvPicPr>
          <p:cNvPr id="8" name="Picture 7">
            <a:extLst>
              <a:ext uri="{FF2B5EF4-FFF2-40B4-BE49-F238E27FC236}">
                <a16:creationId xmlns:a16="http://schemas.microsoft.com/office/drawing/2014/main" id="{DB17110A-084C-EE5F-9574-9660887A92C6}"/>
              </a:ext>
            </a:extLst>
          </p:cNvPr>
          <p:cNvPicPr>
            <a:picLocks noChangeAspect="1"/>
          </p:cNvPicPr>
          <p:nvPr/>
        </p:nvPicPr>
        <p:blipFill>
          <a:blip r:embed="rId4"/>
          <a:stretch>
            <a:fillRect/>
          </a:stretch>
        </p:blipFill>
        <p:spPr>
          <a:xfrm>
            <a:off x="6673522" y="5110973"/>
            <a:ext cx="1570179" cy="1362797"/>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sp>
        <p:nvSpPr>
          <p:cNvPr id="5" name="TextBox 4">
            <a:extLst>
              <a:ext uri="{FF2B5EF4-FFF2-40B4-BE49-F238E27FC236}">
                <a16:creationId xmlns:a16="http://schemas.microsoft.com/office/drawing/2014/main" id="{9CB7A1CB-C5F8-646B-8330-91ECCBF38AA9}"/>
              </a:ext>
            </a:extLst>
          </p:cNvPr>
          <p:cNvSpPr txBox="1"/>
          <p:nvPr/>
        </p:nvSpPr>
        <p:spPr>
          <a:xfrm>
            <a:off x="1302950" y="1759062"/>
            <a:ext cx="4837979"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Select the </a:t>
            </a:r>
            <a:r>
              <a:rPr lang="en-US" sz="2000" dirty="0">
                <a:solidFill>
                  <a:srgbClr val="1F2654"/>
                </a:solidFill>
                <a:latin typeface="Avenir Next LT Pro Demi" panose="020B0704020202020204" pitchFamily="34" charset="0"/>
              </a:rPr>
              <a:t>No Credit Found </a:t>
            </a:r>
            <a:r>
              <a:rPr lang="en-US" sz="2000" dirty="0">
                <a:solidFill>
                  <a:srgbClr val="6F6868"/>
                </a:solidFill>
                <a:latin typeface="Avenir Next LT Pro" panose="020B0504020202020204" pitchFamily="34" charset="0"/>
              </a:rPr>
              <a:t>option from the </a:t>
            </a:r>
            <a:r>
              <a:rPr lang="en-US" sz="2000" dirty="0">
                <a:solidFill>
                  <a:srgbClr val="1F2654"/>
                </a:solidFill>
                <a:latin typeface="Avenir Next LT Pro Demi" panose="020B0704020202020204" pitchFamily="34" charset="0"/>
              </a:rPr>
              <a:t>Credit Search Result </a:t>
            </a:r>
            <a:r>
              <a:rPr lang="en-US" sz="2000" dirty="0">
                <a:solidFill>
                  <a:srgbClr val="6F6868"/>
                </a:solidFill>
                <a:latin typeface="Avenir Next LT Pro" panose="020B0504020202020204" pitchFamily="34" charset="0"/>
              </a:rPr>
              <a:t>drop-down.</a:t>
            </a:r>
          </a:p>
        </p:txBody>
      </p:sp>
      <p:sp>
        <p:nvSpPr>
          <p:cNvPr id="9" name="TextBox 8">
            <a:extLst>
              <a:ext uri="{FF2B5EF4-FFF2-40B4-BE49-F238E27FC236}">
                <a16:creationId xmlns:a16="http://schemas.microsoft.com/office/drawing/2014/main" id="{68BFFA78-AE62-4DAC-7314-E9716A3F4194}"/>
              </a:ext>
            </a:extLst>
          </p:cNvPr>
          <p:cNvSpPr txBox="1"/>
          <p:nvPr/>
        </p:nvSpPr>
        <p:spPr>
          <a:xfrm>
            <a:off x="1302949" y="3020280"/>
            <a:ext cx="4837981"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rgbClr val="1F2654"/>
                </a:solidFill>
                <a:latin typeface="Avenir Next LT Pro Demi" panose="020B0704020202020204" pitchFamily="34" charset="0"/>
              </a:rPr>
              <a:t>Apply</a:t>
            </a:r>
            <a:r>
              <a:rPr lang="en-US" sz="2000" dirty="0">
                <a:solidFill>
                  <a:srgbClr val="6F6868"/>
                </a:solidFill>
                <a:latin typeface="Avenir Next LT Pro" panose="020B0504020202020204" pitchFamily="34" charset="0"/>
              </a:rPr>
              <a:t> button.</a:t>
            </a:r>
          </a:p>
        </p:txBody>
      </p:sp>
      <p:sp>
        <p:nvSpPr>
          <p:cNvPr id="10" name="TextBox 9">
            <a:extLst>
              <a:ext uri="{FF2B5EF4-FFF2-40B4-BE49-F238E27FC236}">
                <a16:creationId xmlns:a16="http://schemas.microsoft.com/office/drawing/2014/main" id="{A77AA668-A3EA-12C8-8275-58D8DC950D88}"/>
              </a:ext>
            </a:extLst>
          </p:cNvPr>
          <p:cNvSpPr txBox="1"/>
          <p:nvPr/>
        </p:nvSpPr>
        <p:spPr>
          <a:xfrm>
            <a:off x="1302948" y="4198634"/>
            <a:ext cx="4837981"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rgbClr val="1F2654"/>
                </a:solidFill>
                <a:latin typeface="Avenir Next LT Pro Demi" panose="020B0704020202020204" pitchFamily="34" charset="0"/>
              </a:rPr>
              <a:t>Process Actions </a:t>
            </a:r>
            <a:r>
              <a:rPr lang="en-US" sz="2000" dirty="0">
                <a:solidFill>
                  <a:srgbClr val="6F6868"/>
                </a:solidFill>
                <a:latin typeface="Avenir Next LT Pro" panose="020B0504020202020204" pitchFamily="34" charset="0"/>
              </a:rPr>
              <a:t>button.</a:t>
            </a:r>
          </a:p>
        </p:txBody>
      </p:sp>
      <p:pic>
        <p:nvPicPr>
          <p:cNvPr id="11" name="Graphic 10" descr="Badge with solid fill">
            <a:extLst>
              <a:ext uri="{FF2B5EF4-FFF2-40B4-BE49-F238E27FC236}">
                <a16:creationId xmlns:a16="http://schemas.microsoft.com/office/drawing/2014/main" id="{F38ACC97-3970-B233-7B9E-286ACAA867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 y="2957435"/>
            <a:ext cx="525800" cy="525800"/>
          </a:xfrm>
          <a:prstGeom prst="rect">
            <a:avLst/>
          </a:prstGeom>
        </p:spPr>
      </p:pic>
      <p:pic>
        <p:nvPicPr>
          <p:cNvPr id="12" name="Graphic 11" descr="Badge 3 with solid fill">
            <a:extLst>
              <a:ext uri="{FF2B5EF4-FFF2-40B4-BE49-F238E27FC236}">
                <a16:creationId xmlns:a16="http://schemas.microsoft.com/office/drawing/2014/main" id="{C3637B50-E192-73EE-EF0C-874E8C3D92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200" y="4135789"/>
            <a:ext cx="525800" cy="525800"/>
          </a:xfrm>
          <a:prstGeom prst="rect">
            <a:avLst/>
          </a:prstGeom>
        </p:spPr>
      </p:pic>
      <p:pic>
        <p:nvPicPr>
          <p:cNvPr id="13" name="Graphic 12" descr="Badge 1 with solid fill">
            <a:extLst>
              <a:ext uri="{FF2B5EF4-FFF2-40B4-BE49-F238E27FC236}">
                <a16:creationId xmlns:a16="http://schemas.microsoft.com/office/drawing/2014/main" id="{D4955A47-E938-BE75-6B72-8D466D0D54F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8200" y="1845267"/>
            <a:ext cx="525800" cy="525800"/>
          </a:xfrm>
          <a:prstGeom prst="rect">
            <a:avLst/>
          </a:prstGeom>
        </p:spPr>
      </p:pic>
    </p:spTree>
    <p:extLst>
      <p:ext uri="{BB962C8B-B14F-4D97-AF65-F5344CB8AC3E}">
        <p14:creationId xmlns:p14="http://schemas.microsoft.com/office/powerpoint/2010/main" val="1612115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2743-3721-451C-B925-F7E9048F91F5}"/>
              </a:ext>
            </a:extLst>
          </p:cNvPr>
          <p:cNvSpPr>
            <a:spLocks noGrp="1"/>
          </p:cNvSpPr>
          <p:nvPr>
            <p:ph type="title"/>
          </p:nvPr>
        </p:nvSpPr>
        <p:spPr/>
        <p:txBody>
          <a:bodyPr/>
          <a:lstStyle/>
          <a:p>
            <a:r>
              <a:rPr lang="en-US" dirty="0"/>
              <a:t>Provisional credit</a:t>
            </a:r>
          </a:p>
        </p:txBody>
      </p:sp>
    </p:spTree>
    <p:extLst>
      <p:ext uri="{BB962C8B-B14F-4D97-AF65-F5344CB8AC3E}">
        <p14:creationId xmlns:p14="http://schemas.microsoft.com/office/powerpoint/2010/main" val="285494912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1F997-D588-8984-AA7E-AAD7F2250601}"/>
              </a:ext>
            </a:extLst>
          </p:cNvPr>
          <p:cNvSpPr>
            <a:spLocks noGrp="1"/>
          </p:cNvSpPr>
          <p:nvPr>
            <p:ph type="title"/>
          </p:nvPr>
        </p:nvSpPr>
        <p:spPr/>
        <p:txBody>
          <a:bodyPr/>
          <a:lstStyle/>
          <a:p>
            <a:r>
              <a:rPr lang="en-US" dirty="0">
                <a:latin typeface="Avenir Next LT Pro Demi" panose="020B0704020202020204" pitchFamily="34" charset="0"/>
              </a:rPr>
              <a:t>PROVISIONAL CREDIT</a:t>
            </a:r>
            <a:br>
              <a:rPr lang="en-US" dirty="0">
                <a:latin typeface="Avenir Next LT Pro Demi" panose="020B0704020202020204" pitchFamily="34" charset="0"/>
              </a:rPr>
            </a:br>
            <a:r>
              <a:rPr lang="en-US" sz="2400" dirty="0">
                <a:solidFill>
                  <a:srgbClr val="928989"/>
                </a:solidFill>
                <a:latin typeface="Avenir Next LT Pro Demi" panose="020B0704020202020204" pitchFamily="34" charset="0"/>
              </a:rPr>
              <a:t>DETAILS</a:t>
            </a:r>
            <a:endParaRPr lang="en-US" sz="2400" dirty="0">
              <a:solidFill>
                <a:srgbClr val="928989"/>
              </a:solidFill>
            </a:endParaRPr>
          </a:p>
        </p:txBody>
      </p:sp>
      <p:sp>
        <p:nvSpPr>
          <p:cNvPr id="3" name="Text Placeholder 2">
            <a:extLst>
              <a:ext uri="{FF2B5EF4-FFF2-40B4-BE49-F238E27FC236}">
                <a16:creationId xmlns:a16="http://schemas.microsoft.com/office/drawing/2014/main" id="{06BD6237-1293-F771-1256-236BA07F3821}"/>
              </a:ext>
            </a:extLst>
          </p:cNvPr>
          <p:cNvSpPr>
            <a:spLocks noGrp="1"/>
          </p:cNvSpPr>
          <p:nvPr>
            <p:ph type="body" sz="quarter" idx="13"/>
          </p:nvPr>
        </p:nvSpPr>
        <p:spPr>
          <a:xfrm>
            <a:off x="838200" y="1642346"/>
            <a:ext cx="6528758" cy="3378574"/>
          </a:xfrm>
        </p:spPr>
        <p:txBody>
          <a:bodyPr/>
          <a:lstStyle/>
          <a:p>
            <a:pPr marL="0" indent="0">
              <a:spcAft>
                <a:spcPts val="2400"/>
              </a:spcAft>
              <a:buNone/>
            </a:pPr>
            <a:r>
              <a:rPr lang="en-US" sz="2400" dirty="0"/>
              <a:t>A provisional credit is a </a:t>
            </a:r>
            <a:r>
              <a:rPr lang="en-US" sz="2400" dirty="0">
                <a:latin typeface="Avenir Next LT Pro Demi" panose="020B0704020202020204" pitchFamily="34" charset="0"/>
              </a:rPr>
              <a:t>temporary credit </a:t>
            </a:r>
            <a:r>
              <a:rPr lang="en-US" sz="2400" dirty="0"/>
              <a:t>issued to a member's account. </a:t>
            </a:r>
          </a:p>
          <a:p>
            <a:pPr marL="0" indent="0">
              <a:spcAft>
                <a:spcPts val="2400"/>
              </a:spcAft>
              <a:buNone/>
            </a:pPr>
            <a:r>
              <a:rPr lang="en-US" sz="2400" dirty="0"/>
              <a:t>The purpose of a provisional credit is to </a:t>
            </a:r>
            <a:r>
              <a:rPr lang="en-US" sz="2400" dirty="0">
                <a:latin typeface="Avenir Next LT Pro Demi" panose="020B0704020202020204" pitchFamily="34" charset="0"/>
              </a:rPr>
              <a:t>prevent additional monetary loss </a:t>
            </a:r>
            <a:r>
              <a:rPr lang="en-US" sz="2400" dirty="0"/>
              <a:t>due to an unauthorized charge or disputed transaction. </a:t>
            </a:r>
          </a:p>
          <a:p>
            <a:pPr marL="0" indent="0">
              <a:spcAft>
                <a:spcPts val="2400"/>
              </a:spcAft>
              <a:buNone/>
            </a:pPr>
            <a:r>
              <a:rPr lang="en-US" sz="2400" dirty="0"/>
              <a:t>Provisional credits are granted after we complete an investigation.</a:t>
            </a:r>
          </a:p>
        </p:txBody>
      </p:sp>
      <p:pic>
        <p:nvPicPr>
          <p:cNvPr id="9" name="Picture 8">
            <a:extLst>
              <a:ext uri="{FF2B5EF4-FFF2-40B4-BE49-F238E27FC236}">
                <a16:creationId xmlns:a16="http://schemas.microsoft.com/office/drawing/2014/main" id="{2D3EB9EB-F190-4C08-C729-2C684C4BDCBD}"/>
              </a:ext>
            </a:extLst>
          </p:cNvPr>
          <p:cNvPicPr>
            <a:picLocks noChangeAspect="1"/>
          </p:cNvPicPr>
          <p:nvPr/>
        </p:nvPicPr>
        <p:blipFill>
          <a:blip r:embed="rId3"/>
          <a:stretch>
            <a:fillRect/>
          </a:stretch>
        </p:blipFill>
        <p:spPr>
          <a:xfrm>
            <a:off x="7923273" y="1950980"/>
            <a:ext cx="3195702" cy="3232086"/>
          </a:xfrm>
          <a:prstGeom prst="rect">
            <a:avLst/>
          </a:prstGeom>
        </p:spPr>
      </p:pic>
    </p:spTree>
    <p:extLst>
      <p:ext uri="{BB962C8B-B14F-4D97-AF65-F5344CB8AC3E}">
        <p14:creationId xmlns:p14="http://schemas.microsoft.com/office/powerpoint/2010/main" val="2208208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DB3231-2216-AA54-35A8-DB7B5FC27F3D}"/>
              </a:ext>
            </a:extLst>
          </p:cNvPr>
          <p:cNvSpPr txBox="1">
            <a:spLocks/>
          </p:cNvSpPr>
          <p:nvPr/>
        </p:nvSpPr>
        <p:spPr>
          <a:xfrm>
            <a:off x="838200" y="170892"/>
            <a:ext cx="10753578" cy="1134071"/>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a:solidFill>
                  <a:schemeClr val="tx1">
                    <a:lumMod val="65000"/>
                    <a:lumOff val="35000"/>
                  </a:schemeClr>
                </a:solidFill>
                <a:latin typeface="AvenirNext LT Pro Regular" panose="020B0504020202020204" pitchFamily="34" charset="0"/>
                <a:ea typeface="+mj-ea"/>
                <a:cs typeface="Arial" panose="020B0604020202020204" pitchFamily="34" charset="0"/>
              </a:defRPr>
            </a:lvl1pPr>
          </a:lstStyle>
          <a:p>
            <a:r>
              <a:rPr lang="en-US" dirty="0">
                <a:latin typeface="Avenir Next LT Pro Demi" panose="020B0704020202020204" pitchFamily="34" charset="0"/>
              </a:rPr>
              <a:t>PROVISIONAL CREDIT</a:t>
            </a:r>
            <a:br>
              <a:rPr lang="en-US" dirty="0">
                <a:latin typeface="Avenir Next LT Pro Demi" panose="020B0704020202020204" pitchFamily="34" charset="0"/>
              </a:rPr>
            </a:br>
            <a:r>
              <a:rPr lang="en-US" sz="2400" dirty="0">
                <a:solidFill>
                  <a:srgbClr val="928989"/>
                </a:solidFill>
                <a:latin typeface="Avenir Next LT Pro Demi" panose="020B0704020202020204" pitchFamily="34" charset="0"/>
              </a:rPr>
              <a:t>HOW TO</a:t>
            </a:r>
            <a:endParaRPr lang="en-US" sz="2400" dirty="0">
              <a:solidFill>
                <a:srgbClr val="928989"/>
              </a:solidFill>
            </a:endParaRPr>
          </a:p>
        </p:txBody>
      </p:sp>
      <p:sp>
        <p:nvSpPr>
          <p:cNvPr id="4" name="TextBox 3">
            <a:extLst>
              <a:ext uri="{FF2B5EF4-FFF2-40B4-BE49-F238E27FC236}">
                <a16:creationId xmlns:a16="http://schemas.microsoft.com/office/drawing/2014/main" id="{9206C9BA-065C-3525-649E-1FE0588B66ED}"/>
              </a:ext>
            </a:extLst>
          </p:cNvPr>
          <p:cNvSpPr txBox="1"/>
          <p:nvPr/>
        </p:nvSpPr>
        <p:spPr>
          <a:xfrm>
            <a:off x="1306336" y="1406204"/>
            <a:ext cx="7639409" cy="400110"/>
          </a:xfrm>
          <a:prstGeom prst="rect">
            <a:avLst/>
          </a:prstGeom>
          <a:noFill/>
        </p:spPr>
        <p:txBody>
          <a:bodyPr wrap="square" rtlCol="0" anchor="ctr">
            <a:spAutoFit/>
          </a:bodyPr>
          <a:lstStyle/>
          <a:p>
            <a:r>
              <a:rPr lang="en-US" sz="2000" dirty="0">
                <a:solidFill>
                  <a:schemeClr val="accent2"/>
                </a:solidFill>
                <a:latin typeface="Avenir Next LT Pro Demi" panose="020B0704020202020204" pitchFamily="34" charset="0"/>
                <a:ea typeface="Arial" charset="0"/>
                <a:cs typeface="Arial" charset="0"/>
              </a:rPr>
              <a:t>Goal: </a:t>
            </a:r>
            <a:r>
              <a:rPr lang="en-US" sz="2000" dirty="0">
                <a:solidFill>
                  <a:schemeClr val="tx1">
                    <a:lumMod val="65000"/>
                    <a:lumOff val="35000"/>
                  </a:schemeClr>
                </a:solidFill>
                <a:latin typeface="Avenir Next LT Pro" panose="020B0504020202020204" pitchFamily="34" charset="0"/>
                <a:ea typeface="Arial" charset="0"/>
                <a:cs typeface="Arial" charset="0"/>
              </a:rPr>
              <a:t>Grant provisional credit or pay, deny, or pend the dispute.</a:t>
            </a:r>
          </a:p>
        </p:txBody>
      </p:sp>
      <p:pic>
        <p:nvPicPr>
          <p:cNvPr id="5" name="Graphic 4" descr="Soccer Goal outline">
            <a:extLst>
              <a:ext uri="{FF2B5EF4-FFF2-40B4-BE49-F238E27FC236}">
                <a16:creationId xmlns:a16="http://schemas.microsoft.com/office/drawing/2014/main" id="{B898CE6B-4DFD-D9D4-E1A4-EBC4FEF327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0748" y="4041313"/>
            <a:ext cx="2444872" cy="2444872"/>
          </a:xfrm>
          <a:prstGeom prst="rect">
            <a:avLst/>
          </a:prstGeom>
        </p:spPr>
      </p:pic>
      <p:sp>
        <p:nvSpPr>
          <p:cNvPr id="7" name="Rectangle: Rounded Corners 6">
            <a:extLst>
              <a:ext uri="{FF2B5EF4-FFF2-40B4-BE49-F238E27FC236}">
                <a16:creationId xmlns:a16="http://schemas.microsoft.com/office/drawing/2014/main" id="{7FC47750-FBFD-B794-1E9F-042EB5231DDF}"/>
              </a:ext>
            </a:extLst>
          </p:cNvPr>
          <p:cNvSpPr/>
          <p:nvPr/>
        </p:nvSpPr>
        <p:spPr>
          <a:xfrm>
            <a:off x="6678302" y="2147468"/>
            <a:ext cx="2595965" cy="59522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2A4EBEC-66BB-1527-9BC6-0A65B62FFEED}"/>
              </a:ext>
            </a:extLst>
          </p:cNvPr>
          <p:cNvSpPr/>
          <p:nvPr/>
        </p:nvSpPr>
        <p:spPr>
          <a:xfrm>
            <a:off x="1634858" y="2084819"/>
            <a:ext cx="2836652" cy="59522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63C377-201A-1799-9587-26F8EA8EB791}"/>
              </a:ext>
            </a:extLst>
          </p:cNvPr>
          <p:cNvSpPr txBox="1"/>
          <p:nvPr/>
        </p:nvSpPr>
        <p:spPr>
          <a:xfrm>
            <a:off x="1708616" y="2186060"/>
            <a:ext cx="2693883" cy="369332"/>
          </a:xfrm>
          <a:prstGeom prst="rect">
            <a:avLst/>
          </a:prstGeom>
          <a:noFill/>
        </p:spPr>
        <p:txBody>
          <a:bodyPr wrap="square">
            <a:spAutoFit/>
          </a:bodyPr>
          <a:lstStyle/>
          <a:p>
            <a:pPr algn="ctr"/>
            <a:r>
              <a:rPr lang="en-US" b="0" i="0" dirty="0">
                <a:solidFill>
                  <a:schemeClr val="bg2"/>
                </a:solidFill>
                <a:effectLst/>
                <a:latin typeface="Avenir Next LT Pro Demi" panose="020B0704020202020204" pitchFamily="34" charset="0"/>
              </a:rPr>
              <a:t>Grant provisional </a:t>
            </a:r>
            <a:r>
              <a:rPr lang="en-US" dirty="0">
                <a:solidFill>
                  <a:schemeClr val="bg2"/>
                </a:solidFill>
                <a:latin typeface="Avenir Next LT Pro Demi" panose="020B0704020202020204" pitchFamily="34" charset="0"/>
              </a:rPr>
              <a:t>c</a:t>
            </a:r>
            <a:r>
              <a:rPr lang="en-US" b="0" i="0" dirty="0">
                <a:solidFill>
                  <a:schemeClr val="bg2"/>
                </a:solidFill>
                <a:effectLst/>
                <a:latin typeface="Avenir Next LT Pro Demi" panose="020B0704020202020204" pitchFamily="34" charset="0"/>
              </a:rPr>
              <a:t>redit</a:t>
            </a:r>
            <a:endParaRPr lang="en-US" dirty="0">
              <a:solidFill>
                <a:schemeClr val="bg2"/>
              </a:solidFill>
              <a:latin typeface="Avenir Next LT Pro Demi" panose="020B0704020202020204" pitchFamily="34" charset="0"/>
            </a:endParaRPr>
          </a:p>
        </p:txBody>
      </p:sp>
      <p:sp>
        <p:nvSpPr>
          <p:cNvPr id="10" name="TextBox 9">
            <a:extLst>
              <a:ext uri="{FF2B5EF4-FFF2-40B4-BE49-F238E27FC236}">
                <a16:creationId xmlns:a16="http://schemas.microsoft.com/office/drawing/2014/main" id="{E4D1B2CE-47BF-0484-F5D8-B381E385F0E1}"/>
              </a:ext>
            </a:extLst>
          </p:cNvPr>
          <p:cNvSpPr txBox="1"/>
          <p:nvPr/>
        </p:nvSpPr>
        <p:spPr>
          <a:xfrm>
            <a:off x="6760253" y="2266376"/>
            <a:ext cx="2432062" cy="369332"/>
          </a:xfrm>
          <a:prstGeom prst="rect">
            <a:avLst/>
          </a:prstGeom>
          <a:noFill/>
        </p:spPr>
        <p:txBody>
          <a:bodyPr wrap="square">
            <a:spAutoFit/>
          </a:bodyPr>
          <a:lstStyle/>
          <a:p>
            <a:pPr algn="ctr"/>
            <a:r>
              <a:rPr lang="en-US" dirty="0">
                <a:solidFill>
                  <a:schemeClr val="bg2"/>
                </a:solidFill>
                <a:latin typeface="Avenir Next LT Pro Demi" panose="020B0704020202020204" pitchFamily="34" charset="0"/>
              </a:rPr>
              <a:t>Take another action</a:t>
            </a:r>
          </a:p>
        </p:txBody>
      </p:sp>
      <p:cxnSp>
        <p:nvCxnSpPr>
          <p:cNvPr id="11" name="Straight Connector 10">
            <a:extLst>
              <a:ext uri="{FF2B5EF4-FFF2-40B4-BE49-F238E27FC236}">
                <a16:creationId xmlns:a16="http://schemas.microsoft.com/office/drawing/2014/main" id="{27A859B3-DDEB-8642-9DDE-69305C6F0537}"/>
              </a:ext>
            </a:extLst>
          </p:cNvPr>
          <p:cNvCxnSpPr>
            <a:cxnSpLocks/>
          </p:cNvCxnSpPr>
          <p:nvPr/>
        </p:nvCxnSpPr>
        <p:spPr>
          <a:xfrm flipH="1">
            <a:off x="5659309" y="2922403"/>
            <a:ext cx="1" cy="2628627"/>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017D5DE-DD70-6395-4A97-3A7438806576}"/>
              </a:ext>
            </a:extLst>
          </p:cNvPr>
          <p:cNvSpPr txBox="1"/>
          <p:nvPr/>
        </p:nvSpPr>
        <p:spPr>
          <a:xfrm>
            <a:off x="1306336" y="2920085"/>
            <a:ext cx="3749613" cy="1200329"/>
          </a:xfrm>
          <a:prstGeom prst="rect">
            <a:avLst/>
          </a:prstGeom>
          <a:noFill/>
        </p:spPr>
        <p:txBody>
          <a:bodyPr wrap="square">
            <a:spAutoFit/>
          </a:bodyPr>
          <a:lstStyle/>
          <a:p>
            <a:r>
              <a:rPr lang="en-US" dirty="0">
                <a:solidFill>
                  <a:srgbClr val="6F6868"/>
                </a:solidFill>
                <a:latin typeface="Avenir Next LT Pro" panose="020B0504020202020204" pitchFamily="34" charset="0"/>
              </a:rPr>
              <a:t>After you determine provisional credit should be issued, complete the assignment and review the </a:t>
            </a:r>
            <a:r>
              <a:rPr lang="en-US" dirty="0">
                <a:solidFill>
                  <a:schemeClr val="accent2"/>
                </a:solidFill>
                <a:latin typeface="Avenir Next LT Pro Demi" panose="020B0704020202020204" pitchFamily="34" charset="0"/>
              </a:rPr>
              <a:t>Provisional Credit </a:t>
            </a:r>
            <a:r>
              <a:rPr lang="en-US" dirty="0">
                <a:solidFill>
                  <a:srgbClr val="6F6868"/>
                </a:solidFill>
                <a:latin typeface="Avenir Next LT Pro" panose="020B0504020202020204" pitchFamily="34" charset="0"/>
              </a:rPr>
              <a:t>letter.</a:t>
            </a:r>
          </a:p>
        </p:txBody>
      </p:sp>
      <p:sp>
        <p:nvSpPr>
          <p:cNvPr id="14" name="TextBox 13">
            <a:extLst>
              <a:ext uri="{FF2B5EF4-FFF2-40B4-BE49-F238E27FC236}">
                <a16:creationId xmlns:a16="http://schemas.microsoft.com/office/drawing/2014/main" id="{B94F85A0-B55D-3D55-3F65-71454CE3AADC}"/>
              </a:ext>
            </a:extLst>
          </p:cNvPr>
          <p:cNvSpPr txBox="1"/>
          <p:nvPr/>
        </p:nvSpPr>
        <p:spPr>
          <a:xfrm>
            <a:off x="6101477" y="2944899"/>
            <a:ext cx="4147572" cy="923330"/>
          </a:xfrm>
          <a:prstGeom prst="rect">
            <a:avLst/>
          </a:prstGeom>
          <a:noFill/>
        </p:spPr>
        <p:txBody>
          <a:bodyPr wrap="square">
            <a:spAutoFit/>
          </a:bodyPr>
          <a:lstStyle/>
          <a:p>
            <a:r>
              <a:rPr lang="en-US" dirty="0">
                <a:solidFill>
                  <a:srgbClr val="6F6868"/>
                </a:solidFill>
                <a:latin typeface="Avenir Next LT Pro" panose="020B0504020202020204" pitchFamily="34" charset="0"/>
              </a:rPr>
              <a:t>As determined by your investigation, you can pay or deny the dispute, or pend for a specified reason.</a:t>
            </a:r>
          </a:p>
        </p:txBody>
      </p:sp>
      <p:pic>
        <p:nvPicPr>
          <p:cNvPr id="20" name="Picture 19">
            <a:extLst>
              <a:ext uri="{FF2B5EF4-FFF2-40B4-BE49-F238E27FC236}">
                <a16:creationId xmlns:a16="http://schemas.microsoft.com/office/drawing/2014/main" id="{145CBC1A-F1B9-898B-87EE-FD9EE8287B4A}"/>
              </a:ext>
            </a:extLst>
          </p:cNvPr>
          <p:cNvPicPr>
            <a:picLocks noChangeAspect="1"/>
          </p:cNvPicPr>
          <p:nvPr/>
        </p:nvPicPr>
        <p:blipFill rotWithShape="1">
          <a:blip r:embed="rId5"/>
          <a:srcRect l="1626" t="4484" r="1504" b="2634"/>
          <a:stretch/>
        </p:blipFill>
        <p:spPr>
          <a:xfrm>
            <a:off x="6760253" y="3859189"/>
            <a:ext cx="2970092" cy="2827919"/>
          </a:xfrm>
          <a:prstGeom prst="rect">
            <a:avLst/>
          </a:prstGeom>
        </p:spPr>
      </p:pic>
      <p:pic>
        <p:nvPicPr>
          <p:cNvPr id="22" name="Graphic 21" descr="Soccer ball with solid fill">
            <a:extLst>
              <a:ext uri="{FF2B5EF4-FFF2-40B4-BE49-F238E27FC236}">
                <a16:creationId xmlns:a16="http://schemas.microsoft.com/office/drawing/2014/main" id="{88A6AF96-C858-B76F-4805-AD8D0B502C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81280" y="6120037"/>
            <a:ext cx="511833" cy="511833"/>
          </a:xfrm>
          <a:prstGeom prst="rect">
            <a:avLst/>
          </a:prstGeom>
        </p:spPr>
      </p:pic>
      <p:pic>
        <p:nvPicPr>
          <p:cNvPr id="24" name="Graphic 23" descr="Soccer ball outline">
            <a:extLst>
              <a:ext uri="{FF2B5EF4-FFF2-40B4-BE49-F238E27FC236}">
                <a16:creationId xmlns:a16="http://schemas.microsoft.com/office/drawing/2014/main" id="{6B5EE18A-7ABE-EC24-5B7E-3A0A7C5E21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8200" y="1406204"/>
            <a:ext cx="468136" cy="468136"/>
          </a:xfrm>
          <a:prstGeom prst="rect">
            <a:avLst/>
          </a:prstGeom>
        </p:spPr>
      </p:pic>
    </p:spTree>
    <p:extLst>
      <p:ext uri="{BB962C8B-B14F-4D97-AF65-F5344CB8AC3E}">
        <p14:creationId xmlns:p14="http://schemas.microsoft.com/office/powerpoint/2010/main" val="3855017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PROVISIONAL CREDIT</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 I: GRANT PROVISIONAL CREDIT</a:t>
            </a:r>
          </a:p>
        </p:txBody>
      </p:sp>
      <p:pic>
        <p:nvPicPr>
          <p:cNvPr id="3" name="Picture 2">
            <a:extLst>
              <a:ext uri="{FF2B5EF4-FFF2-40B4-BE49-F238E27FC236}">
                <a16:creationId xmlns:a16="http://schemas.microsoft.com/office/drawing/2014/main" id="{D1830E70-0B9F-CF0A-8373-3C69336B1B76}"/>
              </a:ext>
            </a:extLst>
          </p:cNvPr>
          <p:cNvPicPr>
            <a:picLocks noChangeAspect="1"/>
          </p:cNvPicPr>
          <p:nvPr/>
        </p:nvPicPr>
        <p:blipFill>
          <a:blip r:embed="rId2"/>
          <a:stretch>
            <a:fillRect/>
          </a:stretch>
        </p:blipFill>
        <p:spPr>
          <a:xfrm>
            <a:off x="1845221" y="1085240"/>
            <a:ext cx="7298779" cy="4266231"/>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sp>
        <p:nvSpPr>
          <p:cNvPr id="6" name="TextBox 5">
            <a:extLst>
              <a:ext uri="{FF2B5EF4-FFF2-40B4-BE49-F238E27FC236}">
                <a16:creationId xmlns:a16="http://schemas.microsoft.com/office/drawing/2014/main" id="{8EA0A052-BE3A-8DD1-73F6-DF77D50E07FD}"/>
              </a:ext>
            </a:extLst>
          </p:cNvPr>
          <p:cNvSpPr txBox="1"/>
          <p:nvPr/>
        </p:nvSpPr>
        <p:spPr>
          <a:xfrm>
            <a:off x="1302948" y="5563794"/>
            <a:ext cx="5037465"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rgbClr val="1F2654"/>
                </a:solidFill>
                <a:latin typeface="Avenir Next LT Pro Demi" panose="020B0704020202020204" pitchFamily="34" charset="0"/>
              </a:rPr>
              <a:t>Grant Provisional Credit </a:t>
            </a:r>
            <a:r>
              <a:rPr lang="en-US" sz="2000" dirty="0">
                <a:solidFill>
                  <a:srgbClr val="6F6868"/>
                </a:solidFill>
                <a:latin typeface="Avenir Next LT Pro" panose="020B0504020202020204" pitchFamily="34" charset="0"/>
              </a:rPr>
              <a:t>button.</a:t>
            </a:r>
          </a:p>
        </p:txBody>
      </p:sp>
      <p:sp>
        <p:nvSpPr>
          <p:cNvPr id="8" name="TextBox 7">
            <a:extLst>
              <a:ext uri="{FF2B5EF4-FFF2-40B4-BE49-F238E27FC236}">
                <a16:creationId xmlns:a16="http://schemas.microsoft.com/office/drawing/2014/main" id="{FB3AEBEC-54A0-2B60-7EAA-640CD2432A13}"/>
              </a:ext>
            </a:extLst>
          </p:cNvPr>
          <p:cNvSpPr txBox="1"/>
          <p:nvPr/>
        </p:nvSpPr>
        <p:spPr>
          <a:xfrm>
            <a:off x="6805161" y="6182325"/>
            <a:ext cx="3950279"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rgbClr val="1F2654"/>
                </a:solidFill>
                <a:latin typeface="Avenir Next LT Pro Demi" panose="020B0704020202020204" pitchFamily="34" charset="0"/>
              </a:rPr>
              <a:t>Process Actions </a:t>
            </a:r>
            <a:r>
              <a:rPr lang="en-US" sz="2000" dirty="0">
                <a:solidFill>
                  <a:srgbClr val="6F6868"/>
                </a:solidFill>
                <a:latin typeface="Avenir Next LT Pro" panose="020B0504020202020204" pitchFamily="34" charset="0"/>
              </a:rPr>
              <a:t>button.</a:t>
            </a:r>
          </a:p>
        </p:txBody>
      </p:sp>
      <p:pic>
        <p:nvPicPr>
          <p:cNvPr id="9" name="Graphic 8" descr="Badge with solid fill">
            <a:extLst>
              <a:ext uri="{FF2B5EF4-FFF2-40B4-BE49-F238E27FC236}">
                <a16:creationId xmlns:a16="http://schemas.microsoft.com/office/drawing/2014/main" id="{D716DBA2-6E6F-1F0C-BC83-6543474ED2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6116139"/>
            <a:ext cx="525800" cy="525800"/>
          </a:xfrm>
          <a:prstGeom prst="rect">
            <a:avLst/>
          </a:prstGeom>
        </p:spPr>
      </p:pic>
      <p:pic>
        <p:nvPicPr>
          <p:cNvPr id="10" name="Graphic 9" descr="Badge 3 with solid fill">
            <a:extLst>
              <a:ext uri="{FF2B5EF4-FFF2-40B4-BE49-F238E27FC236}">
                <a16:creationId xmlns:a16="http://schemas.microsoft.com/office/drawing/2014/main" id="{B1BC607D-9363-E2E3-7C68-686A2C05F5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56997" y="5488954"/>
            <a:ext cx="525800" cy="525800"/>
          </a:xfrm>
          <a:prstGeom prst="rect">
            <a:avLst/>
          </a:prstGeom>
        </p:spPr>
      </p:pic>
      <p:pic>
        <p:nvPicPr>
          <p:cNvPr id="11" name="Graphic 10" descr="Badge 1 with solid fill">
            <a:extLst>
              <a:ext uri="{FF2B5EF4-FFF2-40B4-BE49-F238E27FC236}">
                <a16:creationId xmlns:a16="http://schemas.microsoft.com/office/drawing/2014/main" id="{669D7CE5-356B-0A4B-74AA-8D6D34919C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5609" y="5483054"/>
            <a:ext cx="525800" cy="525800"/>
          </a:xfrm>
          <a:prstGeom prst="rect">
            <a:avLst/>
          </a:prstGeom>
        </p:spPr>
      </p:pic>
      <p:sp>
        <p:nvSpPr>
          <p:cNvPr id="12" name="TextBox 11">
            <a:extLst>
              <a:ext uri="{FF2B5EF4-FFF2-40B4-BE49-F238E27FC236}">
                <a16:creationId xmlns:a16="http://schemas.microsoft.com/office/drawing/2014/main" id="{CC5CF3AF-4398-5555-6B09-D263B7516D01}"/>
              </a:ext>
            </a:extLst>
          </p:cNvPr>
          <p:cNvSpPr txBox="1"/>
          <p:nvPr/>
        </p:nvSpPr>
        <p:spPr>
          <a:xfrm>
            <a:off x="1302948" y="6182325"/>
            <a:ext cx="4398445"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Review the</a:t>
            </a:r>
            <a:r>
              <a:rPr lang="en-US" sz="2000" dirty="0">
                <a:solidFill>
                  <a:srgbClr val="1F2654"/>
                </a:solidFill>
                <a:latin typeface="Avenir Next LT Pro Demi" panose="020B0704020202020204" pitchFamily="34" charset="0"/>
              </a:rPr>
              <a:t> Provisional Credit </a:t>
            </a:r>
            <a:r>
              <a:rPr lang="en-US" sz="2000" dirty="0">
                <a:solidFill>
                  <a:srgbClr val="6F6868"/>
                </a:solidFill>
                <a:latin typeface="Avenir Next LT Pro" panose="020B0504020202020204" pitchFamily="34" charset="0"/>
              </a:rPr>
              <a:t>letter.</a:t>
            </a:r>
          </a:p>
        </p:txBody>
      </p:sp>
      <p:sp>
        <p:nvSpPr>
          <p:cNvPr id="13" name="TextBox 12">
            <a:extLst>
              <a:ext uri="{FF2B5EF4-FFF2-40B4-BE49-F238E27FC236}">
                <a16:creationId xmlns:a16="http://schemas.microsoft.com/office/drawing/2014/main" id="{CCEDD010-26C3-4CCE-3C20-C83A828AE07D}"/>
              </a:ext>
            </a:extLst>
          </p:cNvPr>
          <p:cNvSpPr txBox="1"/>
          <p:nvPr/>
        </p:nvSpPr>
        <p:spPr>
          <a:xfrm>
            <a:off x="6805161" y="5571892"/>
            <a:ext cx="3208668"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rgbClr val="1F2654"/>
                </a:solidFill>
                <a:latin typeface="Avenir Next LT Pro Demi" panose="020B0704020202020204" pitchFamily="34" charset="0"/>
              </a:rPr>
              <a:t>Apply</a:t>
            </a:r>
            <a:r>
              <a:rPr lang="en-US" sz="2000" dirty="0">
                <a:solidFill>
                  <a:srgbClr val="6F6868"/>
                </a:solidFill>
                <a:latin typeface="Avenir Next LT Pro" panose="020B0504020202020204" pitchFamily="34" charset="0"/>
              </a:rPr>
              <a:t> button.</a:t>
            </a:r>
          </a:p>
        </p:txBody>
      </p:sp>
      <p:pic>
        <p:nvPicPr>
          <p:cNvPr id="14" name="Graphic 13" descr="Badge 4 with solid fill">
            <a:extLst>
              <a:ext uri="{FF2B5EF4-FFF2-40B4-BE49-F238E27FC236}">
                <a16:creationId xmlns:a16="http://schemas.microsoft.com/office/drawing/2014/main" id="{380C98F4-3F42-D120-56B6-FFC339A21E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56997" y="6119480"/>
            <a:ext cx="525800" cy="525800"/>
          </a:xfrm>
          <a:prstGeom prst="rect">
            <a:avLst/>
          </a:prstGeom>
        </p:spPr>
      </p:pic>
    </p:spTree>
    <p:extLst>
      <p:ext uri="{BB962C8B-B14F-4D97-AF65-F5344CB8AC3E}">
        <p14:creationId xmlns:p14="http://schemas.microsoft.com/office/powerpoint/2010/main" val="906608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PROVISIONAL CREDIT</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 II: TAKE ANOTHER ACTION - PAY</a:t>
            </a:r>
          </a:p>
        </p:txBody>
      </p:sp>
      <p:sp>
        <p:nvSpPr>
          <p:cNvPr id="5" name="TextBox 4">
            <a:extLst>
              <a:ext uri="{FF2B5EF4-FFF2-40B4-BE49-F238E27FC236}">
                <a16:creationId xmlns:a16="http://schemas.microsoft.com/office/drawing/2014/main" id="{4C87D9A4-8B89-ED32-E1BB-26DFA1DC3B8F}"/>
              </a:ext>
            </a:extLst>
          </p:cNvPr>
          <p:cNvSpPr txBox="1"/>
          <p:nvPr/>
        </p:nvSpPr>
        <p:spPr>
          <a:xfrm>
            <a:off x="838200" y="3874858"/>
            <a:ext cx="10747076" cy="2554545"/>
          </a:xfrm>
          <a:prstGeom prst="rect">
            <a:avLst/>
          </a:prstGeom>
          <a:noFill/>
        </p:spPr>
        <p:txBody>
          <a:bodyPr wrap="square">
            <a:spAutoFit/>
          </a:bodyPr>
          <a:lstStyle/>
          <a:p>
            <a:pPr>
              <a:spcAft>
                <a:spcPts val="1200"/>
              </a:spcAft>
            </a:pPr>
            <a:r>
              <a:rPr lang="en-US" sz="2000" u="sng" dirty="0">
                <a:solidFill>
                  <a:srgbClr val="1F2654"/>
                </a:solidFill>
                <a:latin typeface="Avenir Next LT Pro Demi" panose="020B0704020202020204" pitchFamily="34" charset="0"/>
              </a:rPr>
              <a:t>Pay</a:t>
            </a:r>
          </a:p>
          <a:p>
            <a:pPr>
              <a:spcAft>
                <a:spcPts val="1200"/>
              </a:spcAft>
            </a:pPr>
            <a:r>
              <a:rPr lang="en-US" dirty="0">
                <a:solidFill>
                  <a:srgbClr val="6F6868"/>
                </a:solidFill>
                <a:latin typeface="Avenir Next LT Pro" panose="020B0504020202020204" pitchFamily="34" charset="0"/>
              </a:rPr>
              <a:t>Click the </a:t>
            </a:r>
            <a:r>
              <a:rPr lang="en-US" dirty="0">
                <a:solidFill>
                  <a:srgbClr val="1F2654"/>
                </a:solidFill>
                <a:latin typeface="Avenir Next LT Pro Demi" panose="020B0704020202020204" pitchFamily="34" charset="0"/>
              </a:rPr>
              <a:t>Grant Final Credit</a:t>
            </a:r>
            <a:r>
              <a:rPr lang="en-US" dirty="0">
                <a:solidFill>
                  <a:schemeClr val="accent3"/>
                </a:solidFill>
                <a:latin typeface="Avenir Next LT Pro Demi" panose="020B0704020202020204" pitchFamily="34" charset="0"/>
              </a:rPr>
              <a:t> </a:t>
            </a:r>
            <a:r>
              <a:rPr lang="en-US" dirty="0">
                <a:solidFill>
                  <a:srgbClr val="6F6868"/>
                </a:solidFill>
                <a:latin typeface="Avenir Next LT Pro" panose="020B0504020202020204" pitchFamily="34" charset="0"/>
              </a:rPr>
              <a:t>button to pay all disputes with the Provisional Credit assignment. </a:t>
            </a:r>
          </a:p>
          <a:p>
            <a:pPr>
              <a:spcAft>
                <a:spcPts val="1200"/>
              </a:spcAft>
            </a:pPr>
            <a:r>
              <a:rPr lang="en-US" dirty="0">
                <a:solidFill>
                  <a:srgbClr val="6F6868"/>
                </a:solidFill>
                <a:latin typeface="Avenir Next LT Pro" panose="020B0504020202020204" pitchFamily="34" charset="0"/>
              </a:rPr>
              <a:t>Select the </a:t>
            </a:r>
            <a:r>
              <a:rPr lang="en-US" dirty="0">
                <a:solidFill>
                  <a:srgbClr val="1F2654"/>
                </a:solidFill>
                <a:latin typeface="Avenir Next LT Pro Demi" panose="020B0704020202020204" pitchFamily="34" charset="0"/>
              </a:rPr>
              <a:t>Grant Final Credit </a:t>
            </a:r>
            <a:r>
              <a:rPr lang="en-US" dirty="0">
                <a:solidFill>
                  <a:srgbClr val="6F6868"/>
                </a:solidFill>
                <a:latin typeface="Avenir Next LT Pro" panose="020B0504020202020204" pitchFamily="34" charset="0"/>
              </a:rPr>
              <a:t>option from the </a:t>
            </a:r>
            <a:r>
              <a:rPr lang="en-US" dirty="0">
                <a:solidFill>
                  <a:srgbClr val="1F2654"/>
                </a:solidFill>
                <a:latin typeface="Avenir Next LT Pro Demi" panose="020B0704020202020204" pitchFamily="34" charset="0"/>
              </a:rPr>
              <a:t>Other Actions </a:t>
            </a:r>
            <a:r>
              <a:rPr lang="en-US" dirty="0">
                <a:solidFill>
                  <a:srgbClr val="6F6868"/>
                </a:solidFill>
                <a:latin typeface="Avenir Next LT Pro" panose="020B0504020202020204" pitchFamily="34" charset="0"/>
              </a:rPr>
              <a:t>menu to pend the selected dispute only. </a:t>
            </a:r>
          </a:p>
          <a:p>
            <a:pPr>
              <a:spcAft>
                <a:spcPts val="1200"/>
              </a:spcAft>
            </a:pPr>
            <a:r>
              <a:rPr lang="en-US" dirty="0">
                <a:solidFill>
                  <a:srgbClr val="6F6868"/>
                </a:solidFill>
                <a:latin typeface="Avenir Next LT Pro" panose="020B0504020202020204" pitchFamily="34" charset="0"/>
              </a:rPr>
              <a:t>Answer </a:t>
            </a:r>
            <a:r>
              <a:rPr lang="en-US" dirty="0">
                <a:solidFill>
                  <a:srgbClr val="1F2654"/>
                </a:solidFill>
                <a:latin typeface="Avenir Next LT Pro Demi" panose="020B0704020202020204" pitchFamily="34" charset="0"/>
              </a:rPr>
              <a:t>Yes</a:t>
            </a:r>
            <a:r>
              <a:rPr lang="en-US" dirty="0">
                <a:solidFill>
                  <a:srgbClr val="6F6868"/>
                </a:solidFill>
                <a:latin typeface="Avenir Next LT Pro" panose="020B0504020202020204" pitchFamily="34" charset="0"/>
              </a:rPr>
              <a:t> or </a:t>
            </a:r>
            <a:r>
              <a:rPr lang="en-US" dirty="0">
                <a:solidFill>
                  <a:srgbClr val="1F2654"/>
                </a:solidFill>
                <a:latin typeface="Avenir Next LT Pro Demi" panose="020B0704020202020204" pitchFamily="34" charset="0"/>
              </a:rPr>
              <a:t>No</a:t>
            </a:r>
            <a:r>
              <a:rPr lang="en-US" dirty="0">
                <a:solidFill>
                  <a:srgbClr val="6F6868"/>
                </a:solidFill>
                <a:latin typeface="Avenir Next LT Pro" panose="020B0504020202020204" pitchFamily="34" charset="0"/>
              </a:rPr>
              <a:t> to </a:t>
            </a:r>
            <a:r>
              <a:rPr lang="en-US" dirty="0">
                <a:solidFill>
                  <a:srgbClr val="1F2654"/>
                </a:solidFill>
                <a:latin typeface="Avenir Next LT Pro Demi" panose="020B0704020202020204" pitchFamily="34" charset="0"/>
              </a:rPr>
              <a:t>Do you want to continue to pursue recovery after granting final credit?</a:t>
            </a:r>
          </a:p>
          <a:p>
            <a:pPr>
              <a:spcAft>
                <a:spcPts val="1200"/>
              </a:spcAft>
            </a:pPr>
            <a:r>
              <a:rPr lang="en-US" dirty="0">
                <a:solidFill>
                  <a:srgbClr val="6F6868"/>
                </a:solidFill>
                <a:latin typeface="Avenir Next LT Pro" panose="020B0504020202020204" pitchFamily="34" charset="0"/>
              </a:rPr>
              <a:t>Provide the pay reason.</a:t>
            </a:r>
          </a:p>
          <a:p>
            <a:pPr>
              <a:spcAft>
                <a:spcPts val="1200"/>
              </a:spcAft>
            </a:pPr>
            <a:r>
              <a:rPr lang="en-US" dirty="0">
                <a:solidFill>
                  <a:srgbClr val="6F6868"/>
                </a:solidFill>
                <a:latin typeface="Avenir Next LT Pro" panose="020B0504020202020204" pitchFamily="34" charset="0"/>
              </a:rPr>
              <a:t>Apply and process.</a:t>
            </a:r>
          </a:p>
        </p:txBody>
      </p:sp>
      <p:pic>
        <p:nvPicPr>
          <p:cNvPr id="9" name="Picture 8">
            <a:extLst>
              <a:ext uri="{FF2B5EF4-FFF2-40B4-BE49-F238E27FC236}">
                <a16:creationId xmlns:a16="http://schemas.microsoft.com/office/drawing/2014/main" id="{461D4D11-BF9D-5389-9311-470F66A0EDEF}"/>
              </a:ext>
            </a:extLst>
          </p:cNvPr>
          <p:cNvPicPr>
            <a:picLocks noChangeAspect="1"/>
          </p:cNvPicPr>
          <p:nvPr/>
        </p:nvPicPr>
        <p:blipFill>
          <a:blip r:embed="rId2"/>
          <a:stretch>
            <a:fillRect/>
          </a:stretch>
        </p:blipFill>
        <p:spPr>
          <a:xfrm>
            <a:off x="2322739" y="1178075"/>
            <a:ext cx="7546521" cy="2807329"/>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spTree>
    <p:extLst>
      <p:ext uri="{BB962C8B-B14F-4D97-AF65-F5344CB8AC3E}">
        <p14:creationId xmlns:p14="http://schemas.microsoft.com/office/powerpoint/2010/main" val="2153530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PROVISIONAL CREDIT</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 II: TAKE ANOTHER ACTION - DENY</a:t>
            </a:r>
          </a:p>
        </p:txBody>
      </p:sp>
      <p:sp>
        <p:nvSpPr>
          <p:cNvPr id="10" name="TextBox 9">
            <a:extLst>
              <a:ext uri="{FF2B5EF4-FFF2-40B4-BE49-F238E27FC236}">
                <a16:creationId xmlns:a16="http://schemas.microsoft.com/office/drawing/2014/main" id="{146FB5CB-8A19-DD47-CEC5-D1861F3745C4}"/>
              </a:ext>
            </a:extLst>
          </p:cNvPr>
          <p:cNvSpPr txBox="1"/>
          <p:nvPr/>
        </p:nvSpPr>
        <p:spPr>
          <a:xfrm>
            <a:off x="838200" y="3498011"/>
            <a:ext cx="10419272" cy="2554545"/>
          </a:xfrm>
          <a:prstGeom prst="rect">
            <a:avLst/>
          </a:prstGeom>
          <a:noFill/>
        </p:spPr>
        <p:txBody>
          <a:bodyPr wrap="square">
            <a:spAutoFit/>
          </a:bodyPr>
          <a:lstStyle/>
          <a:p>
            <a:pPr>
              <a:spcAft>
                <a:spcPts val="1200"/>
              </a:spcAft>
            </a:pPr>
            <a:r>
              <a:rPr lang="en-US" sz="2000" u="sng" dirty="0">
                <a:solidFill>
                  <a:srgbClr val="1F2654"/>
                </a:solidFill>
                <a:latin typeface="Avenir Next LT Pro Demi" panose="020B0704020202020204" pitchFamily="34" charset="0"/>
              </a:rPr>
              <a:t>Deny </a:t>
            </a:r>
          </a:p>
          <a:p>
            <a:pPr>
              <a:spcAft>
                <a:spcPts val="1200"/>
              </a:spcAft>
            </a:pPr>
            <a:r>
              <a:rPr lang="en-US" dirty="0">
                <a:solidFill>
                  <a:srgbClr val="6F6868"/>
                </a:solidFill>
                <a:latin typeface="Avenir Next LT Pro" panose="020B0504020202020204" pitchFamily="34" charset="0"/>
              </a:rPr>
              <a:t>Click the </a:t>
            </a:r>
            <a:r>
              <a:rPr lang="en-US" dirty="0">
                <a:solidFill>
                  <a:srgbClr val="1F2654"/>
                </a:solidFill>
                <a:latin typeface="Avenir Next LT Pro Demi" panose="020B0704020202020204" pitchFamily="34" charset="0"/>
              </a:rPr>
              <a:t>Deny All </a:t>
            </a:r>
            <a:r>
              <a:rPr lang="en-US" dirty="0">
                <a:solidFill>
                  <a:srgbClr val="6F6868"/>
                </a:solidFill>
                <a:latin typeface="Avenir Next LT Pro" panose="020B0504020202020204" pitchFamily="34" charset="0"/>
              </a:rPr>
              <a:t>button to deny all the disputes with the Provisional Credit assignment.</a:t>
            </a:r>
          </a:p>
          <a:p>
            <a:pPr>
              <a:spcAft>
                <a:spcPts val="1200"/>
              </a:spcAft>
            </a:pPr>
            <a:r>
              <a:rPr lang="en-US" dirty="0">
                <a:solidFill>
                  <a:srgbClr val="6F6868"/>
                </a:solidFill>
                <a:latin typeface="Avenir Next LT Pro" panose="020B0504020202020204" pitchFamily="34" charset="0"/>
              </a:rPr>
              <a:t>Select the </a:t>
            </a:r>
            <a:r>
              <a:rPr lang="en-US" dirty="0">
                <a:solidFill>
                  <a:srgbClr val="1F2654"/>
                </a:solidFill>
                <a:latin typeface="Avenir Next LT Pro Demi" panose="020B0704020202020204" pitchFamily="34" charset="0"/>
              </a:rPr>
              <a:t>Deny Dispute </a:t>
            </a:r>
            <a:r>
              <a:rPr lang="en-US" dirty="0">
                <a:solidFill>
                  <a:srgbClr val="6F6868"/>
                </a:solidFill>
                <a:latin typeface="Avenir Next LT Pro" panose="020B0504020202020204" pitchFamily="34" charset="0"/>
              </a:rPr>
              <a:t>option from the </a:t>
            </a:r>
            <a:r>
              <a:rPr lang="en-US" dirty="0">
                <a:solidFill>
                  <a:srgbClr val="1F2654"/>
                </a:solidFill>
                <a:latin typeface="Avenir Next LT Pro Demi" panose="020B0704020202020204" pitchFamily="34" charset="0"/>
              </a:rPr>
              <a:t>Other Actions </a:t>
            </a:r>
            <a:r>
              <a:rPr lang="en-US" dirty="0">
                <a:solidFill>
                  <a:srgbClr val="6F6868"/>
                </a:solidFill>
                <a:latin typeface="Avenir Next LT Pro" panose="020B0504020202020204" pitchFamily="34" charset="0"/>
              </a:rPr>
              <a:t>menu to deny only the selected dispute.</a:t>
            </a:r>
          </a:p>
          <a:p>
            <a:pPr>
              <a:spcAft>
                <a:spcPts val="1200"/>
              </a:spcAft>
            </a:pPr>
            <a:r>
              <a:rPr lang="en-US" dirty="0">
                <a:solidFill>
                  <a:srgbClr val="6F6868"/>
                </a:solidFill>
                <a:latin typeface="Avenir Next LT Pro" panose="020B0504020202020204" pitchFamily="34" charset="0"/>
              </a:rPr>
              <a:t>Select the deny reason from the </a:t>
            </a:r>
            <a:r>
              <a:rPr lang="en-US" dirty="0">
                <a:solidFill>
                  <a:srgbClr val="1F2654"/>
                </a:solidFill>
                <a:latin typeface="Avenir Next LT Pro Demi" panose="020B0704020202020204" pitchFamily="34" charset="0"/>
              </a:rPr>
              <a:t>Reason for Denial </a:t>
            </a:r>
            <a:r>
              <a:rPr lang="en-US" dirty="0">
                <a:solidFill>
                  <a:srgbClr val="6F6868"/>
                </a:solidFill>
                <a:latin typeface="Avenir Next LT Pro" panose="020B0504020202020204" pitchFamily="34" charset="0"/>
              </a:rPr>
              <a:t>drop-down.</a:t>
            </a:r>
          </a:p>
          <a:p>
            <a:pPr>
              <a:spcAft>
                <a:spcPts val="1200"/>
              </a:spcAft>
            </a:pPr>
            <a:r>
              <a:rPr lang="en-US" dirty="0">
                <a:solidFill>
                  <a:srgbClr val="6F6868"/>
                </a:solidFill>
                <a:latin typeface="Avenir Next LT Pro" panose="020B0504020202020204" pitchFamily="34" charset="0"/>
              </a:rPr>
              <a:t>Review the deny letter for accuracy.</a:t>
            </a:r>
          </a:p>
          <a:p>
            <a:pPr>
              <a:spcAft>
                <a:spcPts val="1200"/>
              </a:spcAft>
            </a:pPr>
            <a:r>
              <a:rPr lang="en-US" dirty="0">
                <a:solidFill>
                  <a:srgbClr val="6F6868"/>
                </a:solidFill>
                <a:latin typeface="Avenir Next LT Pro" panose="020B0504020202020204" pitchFamily="34" charset="0"/>
              </a:rPr>
              <a:t>Apply and process.</a:t>
            </a:r>
          </a:p>
        </p:txBody>
      </p:sp>
      <p:pic>
        <p:nvPicPr>
          <p:cNvPr id="5" name="Picture 4">
            <a:extLst>
              <a:ext uri="{FF2B5EF4-FFF2-40B4-BE49-F238E27FC236}">
                <a16:creationId xmlns:a16="http://schemas.microsoft.com/office/drawing/2014/main" id="{B3D04776-46BC-5F44-E9AF-0A57D8EE90C3}"/>
              </a:ext>
            </a:extLst>
          </p:cNvPr>
          <p:cNvPicPr>
            <a:picLocks noChangeAspect="1"/>
          </p:cNvPicPr>
          <p:nvPr/>
        </p:nvPicPr>
        <p:blipFill>
          <a:blip r:embed="rId2"/>
          <a:stretch>
            <a:fillRect/>
          </a:stretch>
        </p:blipFill>
        <p:spPr>
          <a:xfrm>
            <a:off x="1304246" y="1365616"/>
            <a:ext cx="8969816" cy="1811944"/>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spTree>
    <p:extLst>
      <p:ext uri="{BB962C8B-B14F-4D97-AF65-F5344CB8AC3E}">
        <p14:creationId xmlns:p14="http://schemas.microsoft.com/office/powerpoint/2010/main" val="4072173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PROVISIONAL CREDIT</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 II: TAKE ANOTHER ACTION - PEND</a:t>
            </a:r>
          </a:p>
        </p:txBody>
      </p:sp>
      <p:sp>
        <p:nvSpPr>
          <p:cNvPr id="3" name="TextBox 2">
            <a:extLst>
              <a:ext uri="{FF2B5EF4-FFF2-40B4-BE49-F238E27FC236}">
                <a16:creationId xmlns:a16="http://schemas.microsoft.com/office/drawing/2014/main" id="{93887FAD-0388-7444-054B-B5EA70A17A72}"/>
              </a:ext>
            </a:extLst>
          </p:cNvPr>
          <p:cNvSpPr txBox="1"/>
          <p:nvPr/>
        </p:nvSpPr>
        <p:spPr>
          <a:xfrm>
            <a:off x="838200" y="3429000"/>
            <a:ext cx="9853514" cy="2985433"/>
          </a:xfrm>
          <a:prstGeom prst="rect">
            <a:avLst/>
          </a:prstGeom>
          <a:noFill/>
        </p:spPr>
        <p:txBody>
          <a:bodyPr wrap="square">
            <a:spAutoFit/>
          </a:bodyPr>
          <a:lstStyle/>
          <a:p>
            <a:pPr>
              <a:spcAft>
                <a:spcPts val="1200"/>
              </a:spcAft>
            </a:pPr>
            <a:r>
              <a:rPr lang="en-US" sz="2000" u="sng" dirty="0">
                <a:solidFill>
                  <a:srgbClr val="1F2654"/>
                </a:solidFill>
                <a:latin typeface="Avenir Next LT Pro Demi" panose="020B0704020202020204" pitchFamily="34" charset="0"/>
              </a:rPr>
              <a:t>Pend</a:t>
            </a:r>
          </a:p>
          <a:p>
            <a:pPr>
              <a:spcAft>
                <a:spcPts val="1200"/>
              </a:spcAft>
            </a:pPr>
            <a:r>
              <a:rPr lang="en-US" dirty="0">
                <a:solidFill>
                  <a:srgbClr val="6F6868"/>
                </a:solidFill>
                <a:latin typeface="Avenir Next LT Pro" panose="020B0504020202020204" pitchFamily="34" charset="0"/>
              </a:rPr>
              <a:t>Click the </a:t>
            </a:r>
            <a:r>
              <a:rPr lang="en-US" dirty="0">
                <a:solidFill>
                  <a:srgbClr val="1F2654"/>
                </a:solidFill>
                <a:latin typeface="Avenir Next LT Pro Demi" panose="020B0704020202020204" pitchFamily="34" charset="0"/>
              </a:rPr>
              <a:t>Pend</a:t>
            </a:r>
            <a:r>
              <a:rPr lang="en-US" dirty="0">
                <a:solidFill>
                  <a:srgbClr val="6F6868"/>
                </a:solidFill>
                <a:latin typeface="Avenir Next LT Pro" panose="020B0504020202020204" pitchFamily="34" charset="0"/>
              </a:rPr>
              <a:t> button to pend all disputes with the Provisional Credit assignment.</a:t>
            </a:r>
          </a:p>
          <a:p>
            <a:pPr>
              <a:spcAft>
                <a:spcPts val="1200"/>
              </a:spcAft>
            </a:pPr>
            <a:r>
              <a:rPr lang="en-US" dirty="0">
                <a:solidFill>
                  <a:srgbClr val="6F6868"/>
                </a:solidFill>
                <a:latin typeface="Avenir Next LT Pro" panose="020B0504020202020204" pitchFamily="34" charset="0"/>
              </a:rPr>
              <a:t>Select the </a:t>
            </a:r>
            <a:r>
              <a:rPr lang="en-US" dirty="0">
                <a:solidFill>
                  <a:srgbClr val="1F2654"/>
                </a:solidFill>
                <a:latin typeface="Avenir Next LT Pro Demi" panose="020B0704020202020204" pitchFamily="34" charset="0"/>
              </a:rPr>
              <a:t>Pend</a:t>
            </a:r>
            <a:r>
              <a:rPr lang="en-US" dirty="0">
                <a:solidFill>
                  <a:schemeClr val="accent3"/>
                </a:solidFill>
                <a:latin typeface="Avenir Next LT Pro Demi" panose="020B0704020202020204" pitchFamily="34" charset="0"/>
              </a:rPr>
              <a:t> </a:t>
            </a:r>
            <a:r>
              <a:rPr lang="en-US" dirty="0">
                <a:solidFill>
                  <a:srgbClr val="6F6868"/>
                </a:solidFill>
                <a:latin typeface="Avenir Next LT Pro" panose="020B0504020202020204" pitchFamily="34" charset="0"/>
              </a:rPr>
              <a:t>option from the </a:t>
            </a:r>
            <a:r>
              <a:rPr lang="en-US" dirty="0">
                <a:solidFill>
                  <a:srgbClr val="1F2654"/>
                </a:solidFill>
                <a:latin typeface="Avenir Next LT Pro Demi" panose="020B0704020202020204" pitchFamily="34" charset="0"/>
              </a:rPr>
              <a:t>Other Actions </a:t>
            </a:r>
            <a:r>
              <a:rPr lang="en-US" dirty="0">
                <a:solidFill>
                  <a:srgbClr val="6F6868"/>
                </a:solidFill>
                <a:latin typeface="Avenir Next LT Pro" panose="020B0504020202020204" pitchFamily="34" charset="0"/>
              </a:rPr>
              <a:t>menu to pend the selected dispute only.</a:t>
            </a:r>
          </a:p>
          <a:p>
            <a:pPr>
              <a:spcAft>
                <a:spcPts val="1200"/>
              </a:spcAft>
            </a:pPr>
            <a:r>
              <a:rPr lang="en-US" dirty="0">
                <a:solidFill>
                  <a:srgbClr val="6F6868"/>
                </a:solidFill>
                <a:latin typeface="Avenir Next LT Pro" panose="020B0504020202020204" pitchFamily="34" charset="0"/>
              </a:rPr>
              <a:t>Select the </a:t>
            </a:r>
            <a:r>
              <a:rPr lang="en-US" dirty="0">
                <a:solidFill>
                  <a:srgbClr val="1F2654"/>
                </a:solidFill>
                <a:latin typeface="Avenir Next LT Pro Demi" panose="020B0704020202020204" pitchFamily="34" charset="0"/>
              </a:rPr>
              <a:t>Pend Reason </a:t>
            </a:r>
            <a:r>
              <a:rPr lang="en-US" dirty="0">
                <a:solidFill>
                  <a:srgbClr val="6F6868"/>
                </a:solidFill>
                <a:latin typeface="Avenir Next LT Pro" panose="020B0504020202020204" pitchFamily="34" charset="0"/>
              </a:rPr>
              <a:t>from the drop-down. </a:t>
            </a:r>
          </a:p>
          <a:p>
            <a:pPr>
              <a:spcAft>
                <a:spcPts val="1200"/>
              </a:spcAft>
            </a:pPr>
            <a:r>
              <a:rPr lang="en-US" dirty="0">
                <a:solidFill>
                  <a:srgbClr val="6F6868"/>
                </a:solidFill>
                <a:latin typeface="Avenir Next LT Pro" panose="020B0504020202020204" pitchFamily="34" charset="0"/>
              </a:rPr>
              <a:t>Determine the pend timeframe from the </a:t>
            </a:r>
            <a:r>
              <a:rPr lang="en-US" dirty="0">
                <a:solidFill>
                  <a:srgbClr val="1F2654"/>
                </a:solidFill>
                <a:latin typeface="Avenir Next LT Pro Demi" panose="020B0704020202020204" pitchFamily="34" charset="0"/>
              </a:rPr>
              <a:t>Calendar days </a:t>
            </a:r>
            <a:r>
              <a:rPr lang="en-US" dirty="0">
                <a:solidFill>
                  <a:srgbClr val="6F6868"/>
                </a:solidFill>
                <a:latin typeface="Avenir Next LT Pro" panose="020B0504020202020204" pitchFamily="34" charset="0"/>
              </a:rPr>
              <a:t>drop-down.</a:t>
            </a:r>
          </a:p>
          <a:p>
            <a:pPr>
              <a:spcAft>
                <a:spcPts val="1200"/>
              </a:spcAft>
            </a:pPr>
            <a:r>
              <a:rPr lang="en-US" dirty="0">
                <a:solidFill>
                  <a:srgbClr val="6F6868"/>
                </a:solidFill>
                <a:latin typeface="Avenir Next LT Pro" panose="020B0504020202020204" pitchFamily="34" charset="0"/>
              </a:rPr>
              <a:t>Answer additional questions if you’re pending for </a:t>
            </a:r>
            <a:r>
              <a:rPr lang="en-US" dirty="0">
                <a:solidFill>
                  <a:srgbClr val="1F2654"/>
                </a:solidFill>
                <a:latin typeface="Avenir Next LT Pro Demi" panose="020B0704020202020204" pitchFamily="34" charset="0"/>
              </a:rPr>
              <a:t>Member Response</a:t>
            </a:r>
            <a:r>
              <a:rPr lang="en-US" dirty="0">
                <a:solidFill>
                  <a:srgbClr val="6F6868"/>
                </a:solidFill>
                <a:latin typeface="Avenir Next LT Pro" panose="020B0504020202020204" pitchFamily="34" charset="0"/>
              </a:rPr>
              <a:t>.</a:t>
            </a:r>
          </a:p>
          <a:p>
            <a:pPr>
              <a:spcAft>
                <a:spcPts val="1200"/>
              </a:spcAft>
            </a:pPr>
            <a:r>
              <a:rPr lang="en-US" dirty="0">
                <a:solidFill>
                  <a:srgbClr val="6F6868"/>
                </a:solidFill>
                <a:latin typeface="Avenir Next LT Pro" panose="020B0504020202020204" pitchFamily="34" charset="0"/>
              </a:rPr>
              <a:t>Apply and process.</a:t>
            </a:r>
          </a:p>
        </p:txBody>
      </p:sp>
      <p:pic>
        <p:nvPicPr>
          <p:cNvPr id="6" name="Picture 5">
            <a:extLst>
              <a:ext uri="{FF2B5EF4-FFF2-40B4-BE49-F238E27FC236}">
                <a16:creationId xmlns:a16="http://schemas.microsoft.com/office/drawing/2014/main" id="{C2CAD6E6-3BEC-9575-3EBA-EED33D0FD392}"/>
              </a:ext>
            </a:extLst>
          </p:cNvPr>
          <p:cNvPicPr>
            <a:picLocks noChangeAspect="1"/>
          </p:cNvPicPr>
          <p:nvPr/>
        </p:nvPicPr>
        <p:blipFill>
          <a:blip r:embed="rId2"/>
          <a:stretch>
            <a:fillRect/>
          </a:stretch>
        </p:blipFill>
        <p:spPr>
          <a:xfrm>
            <a:off x="1187172" y="1264340"/>
            <a:ext cx="9155570" cy="1923024"/>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spTree>
    <p:extLst>
      <p:ext uri="{BB962C8B-B14F-4D97-AF65-F5344CB8AC3E}">
        <p14:creationId xmlns:p14="http://schemas.microsoft.com/office/powerpoint/2010/main" val="1374734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3637-76EA-4C29-BA1A-CC8D54A22038}"/>
              </a:ext>
            </a:extLst>
          </p:cNvPr>
          <p:cNvSpPr>
            <a:spLocks noGrp="1"/>
          </p:cNvSpPr>
          <p:nvPr>
            <p:ph type="title"/>
          </p:nvPr>
        </p:nvSpPr>
        <p:spPr/>
        <p:txBody>
          <a:bodyPr/>
          <a:lstStyle/>
          <a:p>
            <a:r>
              <a:rPr lang="en-US" dirty="0"/>
              <a:t>fees</a:t>
            </a:r>
          </a:p>
        </p:txBody>
      </p:sp>
    </p:spTree>
    <p:extLst>
      <p:ext uri="{BB962C8B-B14F-4D97-AF65-F5344CB8AC3E}">
        <p14:creationId xmlns:p14="http://schemas.microsoft.com/office/powerpoint/2010/main" val="325779194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REVIEW FEES</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DETAILS</a:t>
            </a:r>
          </a:p>
        </p:txBody>
      </p:sp>
      <p:sp>
        <p:nvSpPr>
          <p:cNvPr id="5" name="TextBox 4">
            <a:extLst>
              <a:ext uri="{FF2B5EF4-FFF2-40B4-BE49-F238E27FC236}">
                <a16:creationId xmlns:a16="http://schemas.microsoft.com/office/drawing/2014/main" id="{9CB7A1CB-C5F8-646B-8330-91ECCBF38AA9}"/>
              </a:ext>
            </a:extLst>
          </p:cNvPr>
          <p:cNvSpPr txBox="1"/>
          <p:nvPr/>
        </p:nvSpPr>
        <p:spPr>
          <a:xfrm>
            <a:off x="838200" y="1439281"/>
            <a:ext cx="4806352" cy="2862322"/>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Fees on accounts that may be related </a:t>
            </a:r>
            <a:br>
              <a:rPr lang="en-US" sz="2000" dirty="0">
                <a:solidFill>
                  <a:srgbClr val="6F6868"/>
                </a:solidFill>
                <a:latin typeface="Avenir Next LT Pro" panose="020B0504020202020204" pitchFamily="34" charset="0"/>
              </a:rPr>
            </a:br>
            <a:r>
              <a:rPr lang="en-US" sz="2000" dirty="0">
                <a:solidFill>
                  <a:srgbClr val="6F6868"/>
                </a:solidFill>
                <a:latin typeface="Avenir Next LT Pro" panose="020B0504020202020204" pitchFamily="34" charset="0"/>
              </a:rPr>
              <a:t>to the disputed charge will need to be refunded if the claim is paid. </a:t>
            </a:r>
          </a:p>
          <a:p>
            <a:pPr>
              <a:spcAft>
                <a:spcPts val="1200"/>
              </a:spcAft>
            </a:pPr>
            <a:endParaRPr lang="en-US" sz="2000" dirty="0">
              <a:solidFill>
                <a:srgbClr val="6F6868"/>
              </a:solidFill>
              <a:latin typeface="Avenir Next LT Pro" panose="020B0504020202020204" pitchFamily="34" charset="0"/>
            </a:endParaRPr>
          </a:p>
          <a:p>
            <a:pPr>
              <a:spcAft>
                <a:spcPts val="1200"/>
              </a:spcAft>
            </a:pPr>
            <a:r>
              <a:rPr lang="en-US" sz="2000" dirty="0">
                <a:solidFill>
                  <a:srgbClr val="6F6868"/>
                </a:solidFill>
                <a:latin typeface="Avenir Next LT Pro" panose="020B0504020202020204" pitchFamily="34" charset="0"/>
              </a:rPr>
              <a:t>This assignment prompts analysts to match the fee to its related disputed transaction or identify that the fee is not associated with the claim.  </a:t>
            </a:r>
          </a:p>
        </p:txBody>
      </p:sp>
      <p:pic>
        <p:nvPicPr>
          <p:cNvPr id="3" name="Picture 2">
            <a:extLst>
              <a:ext uri="{FF2B5EF4-FFF2-40B4-BE49-F238E27FC236}">
                <a16:creationId xmlns:a16="http://schemas.microsoft.com/office/drawing/2014/main" id="{0CB89208-BE68-1070-D400-A87123E5406E}"/>
              </a:ext>
            </a:extLst>
          </p:cNvPr>
          <p:cNvPicPr>
            <a:picLocks noChangeAspect="1"/>
          </p:cNvPicPr>
          <p:nvPr/>
        </p:nvPicPr>
        <p:blipFill rotWithShape="1">
          <a:blip r:embed="rId2"/>
          <a:srcRect l="6285" t="3263" r="1879" b="2088"/>
          <a:stretch/>
        </p:blipFill>
        <p:spPr>
          <a:xfrm>
            <a:off x="6547449" y="1178075"/>
            <a:ext cx="4710024" cy="4558491"/>
          </a:xfrm>
          <a:prstGeom prst="rect">
            <a:avLst/>
          </a:prstGeom>
        </p:spPr>
      </p:pic>
      <p:sp>
        <p:nvSpPr>
          <p:cNvPr id="6" name="TextBox 5">
            <a:extLst>
              <a:ext uri="{FF2B5EF4-FFF2-40B4-BE49-F238E27FC236}">
                <a16:creationId xmlns:a16="http://schemas.microsoft.com/office/drawing/2014/main" id="{89388229-3021-EAB5-0891-6DD279ACA078}"/>
              </a:ext>
            </a:extLst>
          </p:cNvPr>
          <p:cNvSpPr txBox="1"/>
          <p:nvPr/>
        </p:nvSpPr>
        <p:spPr>
          <a:xfrm>
            <a:off x="838200" y="4789914"/>
            <a:ext cx="4467045" cy="1015663"/>
          </a:xfrm>
          <a:prstGeom prst="rect">
            <a:avLst/>
          </a:prstGeom>
          <a:noFill/>
        </p:spPr>
        <p:txBody>
          <a:bodyPr wrap="square" rtlCol="0" anchor="ctr">
            <a:spAutoFit/>
          </a:bodyPr>
          <a:lstStyle/>
          <a:p>
            <a:r>
              <a:rPr lang="en-US" sz="2000" dirty="0">
                <a:solidFill>
                  <a:schemeClr val="accent3"/>
                </a:solidFill>
                <a:latin typeface="Avenir Next LT Pro Demi" panose="020B0704020202020204" pitchFamily="34" charset="0"/>
                <a:ea typeface="Arial" charset="0"/>
                <a:cs typeface="Arial" charset="0"/>
              </a:rPr>
              <a:t>Goal: </a:t>
            </a:r>
            <a:r>
              <a:rPr lang="en-US" sz="2000" dirty="0">
                <a:solidFill>
                  <a:schemeClr val="tx1">
                    <a:lumMod val="65000"/>
                    <a:lumOff val="35000"/>
                  </a:schemeClr>
                </a:solidFill>
                <a:latin typeface="Avenir Next LT Pro" panose="020B0504020202020204" pitchFamily="34" charset="0"/>
                <a:ea typeface="Arial" charset="0"/>
                <a:cs typeface="Arial" charset="0"/>
              </a:rPr>
              <a:t>Match the fee to its related disputed charge or identify that the fee isn’t associated with the claim. </a:t>
            </a:r>
          </a:p>
        </p:txBody>
      </p:sp>
    </p:spTree>
    <p:extLst>
      <p:ext uri="{BB962C8B-B14F-4D97-AF65-F5344CB8AC3E}">
        <p14:creationId xmlns:p14="http://schemas.microsoft.com/office/powerpoint/2010/main" val="2049325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C5D313C-F06D-F311-874C-FA4D25AF78D4}"/>
              </a:ext>
            </a:extLst>
          </p:cNvPr>
          <p:cNvSpPr>
            <a:spLocks noGrp="1"/>
          </p:cNvSpPr>
          <p:nvPr>
            <p:ph type="title"/>
          </p:nvPr>
        </p:nvSpPr>
        <p:spPr>
          <a:xfrm>
            <a:off x="838200" y="144966"/>
            <a:ext cx="10515600" cy="1134068"/>
          </a:xfrm>
        </p:spPr>
        <p:txBody>
          <a:bodyPr/>
          <a:lstStyle/>
          <a:p>
            <a:r>
              <a:rPr lang="en-US"/>
              <a:t>Assignments</a:t>
            </a:r>
          </a:p>
        </p:txBody>
      </p:sp>
      <p:sp>
        <p:nvSpPr>
          <p:cNvPr id="4" name="TextBox 3">
            <a:extLst>
              <a:ext uri="{FF2B5EF4-FFF2-40B4-BE49-F238E27FC236}">
                <a16:creationId xmlns:a16="http://schemas.microsoft.com/office/drawing/2014/main" id="{9C167FE7-780F-A556-A36A-252B3B928B82}"/>
              </a:ext>
            </a:extLst>
          </p:cNvPr>
          <p:cNvSpPr txBox="1"/>
          <p:nvPr/>
        </p:nvSpPr>
        <p:spPr>
          <a:xfrm>
            <a:off x="838200" y="1037140"/>
            <a:ext cx="6970295" cy="5262979"/>
          </a:xfrm>
          <a:prstGeom prst="rect">
            <a:avLst/>
          </a:prstGeom>
          <a:noFill/>
        </p:spPr>
        <p:txBody>
          <a:bodyPr wrap="square" rtlCol="0" anchor="ctr">
            <a:spAutoFit/>
          </a:bodyPr>
          <a:lstStyle/>
          <a:p>
            <a:pPr marL="342900" indent="-342900">
              <a:spcAft>
                <a:spcPts val="1800"/>
              </a:spcAft>
              <a:buFont typeface="Courier New" panose="02070309020205020404" pitchFamily="49" charset="0"/>
              <a:buChar char="o"/>
            </a:pPr>
            <a:r>
              <a:rPr lang="en-US" sz="2400" dirty="0">
                <a:solidFill>
                  <a:schemeClr val="tx1">
                    <a:lumMod val="65000"/>
                    <a:lumOff val="35000"/>
                  </a:schemeClr>
                </a:solidFill>
                <a:latin typeface="Avenir Next LT Pro" panose="020B0504020202020204" pitchFamily="34" charset="0"/>
                <a:ea typeface="Arial" charset="0"/>
                <a:cs typeface="Arial" charset="0"/>
                <a:hlinkClick r:id="rId3" action="ppaction://hlinksldjump"/>
              </a:rPr>
              <a:t>Check for Merchant Credit</a:t>
            </a:r>
            <a:r>
              <a:rPr lang="en-US" sz="2400" dirty="0">
                <a:solidFill>
                  <a:schemeClr val="tx1">
                    <a:lumMod val="65000"/>
                    <a:lumOff val="35000"/>
                  </a:schemeClr>
                </a:solidFill>
                <a:latin typeface="Avenir Next LT Pro" panose="020B0504020202020204" pitchFamily="34" charset="0"/>
                <a:ea typeface="Arial" charset="0"/>
                <a:cs typeface="Arial" charset="0"/>
              </a:rPr>
              <a:t> | </a:t>
            </a:r>
            <a:r>
              <a:rPr lang="en-US" sz="2400" dirty="0">
                <a:solidFill>
                  <a:schemeClr val="tx1">
                    <a:lumMod val="65000"/>
                    <a:lumOff val="35000"/>
                  </a:schemeClr>
                </a:solidFill>
                <a:latin typeface="Avenir Next LT Pro" panose="020B0504020202020204" pitchFamily="34" charset="0"/>
                <a:ea typeface="Arial" charset="0"/>
                <a:cs typeface="Arial" charset="0"/>
                <a:hlinkClick r:id="rId4"/>
              </a:rPr>
              <a:t>Confluence</a:t>
            </a:r>
            <a:r>
              <a:rPr lang="en-US" sz="2400" dirty="0">
                <a:solidFill>
                  <a:schemeClr val="tx1">
                    <a:lumMod val="65000"/>
                    <a:lumOff val="35000"/>
                  </a:schemeClr>
                </a:solidFill>
                <a:latin typeface="Avenir Next LT Pro" panose="020B0504020202020204" pitchFamily="34" charset="0"/>
                <a:ea typeface="Arial" charset="0"/>
                <a:cs typeface="Arial" charset="0"/>
              </a:rPr>
              <a:t> </a:t>
            </a:r>
          </a:p>
          <a:p>
            <a:pPr marL="342900" indent="-342900">
              <a:spcAft>
                <a:spcPts val="1800"/>
              </a:spcAft>
              <a:buFont typeface="Courier New" panose="02070309020205020404" pitchFamily="49" charset="0"/>
              <a:buChar char="o"/>
            </a:pPr>
            <a:r>
              <a:rPr lang="en-US" sz="2400" dirty="0">
                <a:solidFill>
                  <a:schemeClr val="tx1">
                    <a:lumMod val="65000"/>
                    <a:lumOff val="35000"/>
                  </a:schemeClr>
                </a:solidFill>
                <a:latin typeface="Avenir Next LT Pro" panose="020B0504020202020204" pitchFamily="34" charset="0"/>
                <a:ea typeface="Arial" charset="0"/>
                <a:cs typeface="Arial" charset="0"/>
                <a:hlinkClick r:id="rId5" action="ppaction://hlinksldjump"/>
              </a:rPr>
              <a:t>Grant Provisional Credit</a:t>
            </a:r>
            <a:r>
              <a:rPr lang="en-US" sz="2400" dirty="0">
                <a:solidFill>
                  <a:schemeClr val="tx1">
                    <a:lumMod val="65000"/>
                    <a:lumOff val="35000"/>
                  </a:schemeClr>
                </a:solidFill>
                <a:latin typeface="Avenir Next LT Pro" panose="020B0504020202020204" pitchFamily="34" charset="0"/>
                <a:ea typeface="Arial" charset="0"/>
                <a:cs typeface="Arial" charset="0"/>
              </a:rPr>
              <a:t> | </a:t>
            </a:r>
            <a:r>
              <a:rPr lang="en-US" sz="2400" dirty="0">
                <a:solidFill>
                  <a:schemeClr val="tx1">
                    <a:lumMod val="65000"/>
                    <a:lumOff val="35000"/>
                  </a:schemeClr>
                </a:solidFill>
                <a:latin typeface="Avenir Next LT Pro" panose="020B0504020202020204" pitchFamily="34" charset="0"/>
                <a:ea typeface="Arial" charset="0"/>
                <a:cs typeface="Arial" charset="0"/>
                <a:hlinkClick r:id="rId6"/>
              </a:rPr>
              <a:t>Confluence</a:t>
            </a:r>
            <a:r>
              <a:rPr lang="en-US" sz="2400" dirty="0">
                <a:solidFill>
                  <a:schemeClr val="tx1">
                    <a:lumMod val="65000"/>
                    <a:lumOff val="35000"/>
                  </a:schemeClr>
                </a:solidFill>
                <a:latin typeface="Avenir Next LT Pro" panose="020B0504020202020204" pitchFamily="34" charset="0"/>
                <a:ea typeface="Arial" charset="0"/>
                <a:cs typeface="Arial" charset="0"/>
              </a:rPr>
              <a:t> </a:t>
            </a:r>
          </a:p>
          <a:p>
            <a:pPr marL="342900" indent="-342900">
              <a:spcAft>
                <a:spcPts val="1800"/>
              </a:spcAft>
              <a:buFont typeface="Courier New" panose="02070309020205020404" pitchFamily="49" charset="0"/>
              <a:buChar char="o"/>
            </a:pPr>
            <a:r>
              <a:rPr lang="en-US" sz="2400" dirty="0">
                <a:solidFill>
                  <a:schemeClr val="tx1">
                    <a:lumMod val="65000"/>
                    <a:lumOff val="35000"/>
                  </a:schemeClr>
                </a:solidFill>
                <a:latin typeface="Avenir Next LT Pro" panose="020B0504020202020204" pitchFamily="34" charset="0"/>
                <a:ea typeface="Arial" charset="0"/>
                <a:cs typeface="Arial" charset="0"/>
                <a:hlinkClick r:id="rId7" action="ppaction://hlinksldjump"/>
              </a:rPr>
              <a:t>Review Fees</a:t>
            </a:r>
            <a:r>
              <a:rPr lang="en-US" sz="2400" dirty="0">
                <a:solidFill>
                  <a:schemeClr val="tx1">
                    <a:lumMod val="65000"/>
                    <a:lumOff val="35000"/>
                  </a:schemeClr>
                </a:solidFill>
                <a:latin typeface="Avenir Next LT Pro" panose="020B0504020202020204" pitchFamily="34" charset="0"/>
                <a:ea typeface="Arial" charset="0"/>
                <a:cs typeface="Arial" charset="0"/>
              </a:rPr>
              <a:t> | </a:t>
            </a:r>
            <a:r>
              <a:rPr lang="en-US" sz="2400" dirty="0">
                <a:solidFill>
                  <a:schemeClr val="tx1">
                    <a:lumMod val="65000"/>
                    <a:lumOff val="35000"/>
                  </a:schemeClr>
                </a:solidFill>
                <a:latin typeface="Avenir Next LT Pro" panose="020B0504020202020204" pitchFamily="34" charset="0"/>
                <a:ea typeface="Arial" charset="0"/>
                <a:cs typeface="Arial" charset="0"/>
                <a:hlinkClick r:id="rId8"/>
              </a:rPr>
              <a:t>Confluence</a:t>
            </a:r>
            <a:r>
              <a:rPr lang="en-US" sz="2400" dirty="0">
                <a:solidFill>
                  <a:schemeClr val="tx1">
                    <a:lumMod val="65000"/>
                    <a:lumOff val="35000"/>
                  </a:schemeClr>
                </a:solidFill>
                <a:latin typeface="Avenir Next LT Pro" panose="020B0504020202020204" pitchFamily="34" charset="0"/>
                <a:ea typeface="Arial" charset="0"/>
                <a:cs typeface="Arial" charset="0"/>
              </a:rPr>
              <a:t> </a:t>
            </a:r>
          </a:p>
          <a:p>
            <a:pPr marL="342900" indent="-342900">
              <a:spcAft>
                <a:spcPts val="1800"/>
              </a:spcAft>
              <a:buFont typeface="Courier New" panose="02070309020205020404" pitchFamily="49" charset="0"/>
              <a:buChar char="o"/>
            </a:pPr>
            <a:r>
              <a:rPr lang="en-US" sz="2400" dirty="0">
                <a:solidFill>
                  <a:schemeClr val="tx1">
                    <a:lumMod val="65000"/>
                    <a:lumOff val="35000"/>
                  </a:schemeClr>
                </a:solidFill>
                <a:latin typeface="Avenir Next LT Pro" panose="020B0504020202020204" pitchFamily="34" charset="0"/>
                <a:ea typeface="Arial" charset="0"/>
                <a:cs typeface="Arial" charset="0"/>
                <a:hlinkClick r:id="rId9" action="ppaction://hlinksldjump"/>
              </a:rPr>
              <a:t>Interest Calculation</a:t>
            </a:r>
            <a:r>
              <a:rPr lang="en-US" sz="2400" dirty="0">
                <a:solidFill>
                  <a:schemeClr val="tx1">
                    <a:lumMod val="65000"/>
                    <a:lumOff val="35000"/>
                  </a:schemeClr>
                </a:solidFill>
                <a:latin typeface="Avenir Next LT Pro" panose="020B0504020202020204" pitchFamily="34" charset="0"/>
                <a:ea typeface="Arial" charset="0"/>
                <a:cs typeface="Arial" charset="0"/>
              </a:rPr>
              <a:t> | </a:t>
            </a:r>
            <a:r>
              <a:rPr lang="en-US" sz="2400" dirty="0">
                <a:solidFill>
                  <a:schemeClr val="tx1">
                    <a:lumMod val="65000"/>
                    <a:lumOff val="35000"/>
                  </a:schemeClr>
                </a:solidFill>
                <a:latin typeface="Avenir Next LT Pro" panose="020B0504020202020204" pitchFamily="34" charset="0"/>
                <a:ea typeface="Arial" charset="0"/>
                <a:cs typeface="Arial" charset="0"/>
                <a:hlinkClick r:id="rId10"/>
              </a:rPr>
              <a:t>Confluence</a:t>
            </a:r>
            <a:endParaRPr lang="en-US" sz="2400" dirty="0">
              <a:solidFill>
                <a:schemeClr val="tx1">
                  <a:lumMod val="65000"/>
                  <a:lumOff val="35000"/>
                </a:schemeClr>
              </a:solidFill>
              <a:latin typeface="Avenir Next LT Pro" panose="020B0504020202020204" pitchFamily="34" charset="0"/>
              <a:ea typeface="Arial" charset="0"/>
              <a:cs typeface="Arial" charset="0"/>
            </a:endParaRPr>
          </a:p>
          <a:p>
            <a:pPr marL="342900" indent="-342900">
              <a:spcAft>
                <a:spcPts val="1800"/>
              </a:spcAft>
              <a:buFont typeface="Courier New" panose="02070309020205020404" pitchFamily="49" charset="0"/>
              <a:buChar char="o"/>
            </a:pPr>
            <a:r>
              <a:rPr lang="en-US" sz="2400" dirty="0">
                <a:solidFill>
                  <a:schemeClr val="tx1">
                    <a:lumMod val="65000"/>
                    <a:lumOff val="35000"/>
                  </a:schemeClr>
                </a:solidFill>
                <a:latin typeface="Avenir Next LT Pro" panose="020B0504020202020204" pitchFamily="34" charset="0"/>
                <a:ea typeface="Arial" charset="0"/>
                <a:cs typeface="Arial" charset="0"/>
                <a:hlinkClick r:id="rId11" action="ppaction://hlinksldjump"/>
              </a:rPr>
              <a:t>Disposition Case</a:t>
            </a:r>
            <a:r>
              <a:rPr lang="en-US" sz="2400" dirty="0">
                <a:solidFill>
                  <a:schemeClr val="tx1">
                    <a:lumMod val="65000"/>
                    <a:lumOff val="35000"/>
                  </a:schemeClr>
                </a:solidFill>
                <a:latin typeface="Avenir Next LT Pro" panose="020B0504020202020204" pitchFamily="34" charset="0"/>
                <a:ea typeface="Arial" charset="0"/>
                <a:cs typeface="Arial" charset="0"/>
              </a:rPr>
              <a:t> | </a:t>
            </a:r>
            <a:r>
              <a:rPr lang="en-US" sz="2400" dirty="0">
                <a:solidFill>
                  <a:schemeClr val="tx1">
                    <a:lumMod val="65000"/>
                    <a:lumOff val="35000"/>
                  </a:schemeClr>
                </a:solidFill>
                <a:latin typeface="Avenir Next LT Pro" panose="020B0504020202020204" pitchFamily="34" charset="0"/>
                <a:ea typeface="Arial" charset="0"/>
                <a:cs typeface="Arial" charset="0"/>
                <a:hlinkClick r:id="rId12"/>
              </a:rPr>
              <a:t>Confluence</a:t>
            </a:r>
            <a:endParaRPr lang="en-US" sz="2400" dirty="0">
              <a:solidFill>
                <a:schemeClr val="tx1">
                  <a:lumMod val="65000"/>
                  <a:lumOff val="35000"/>
                </a:schemeClr>
              </a:solidFill>
              <a:latin typeface="Avenir Next LT Pro" panose="020B0504020202020204" pitchFamily="34" charset="0"/>
              <a:ea typeface="Arial" charset="0"/>
              <a:cs typeface="Arial" charset="0"/>
            </a:endParaRPr>
          </a:p>
          <a:p>
            <a:pPr marL="342900" indent="-342900">
              <a:spcAft>
                <a:spcPts val="1800"/>
              </a:spcAft>
              <a:buFont typeface="Courier New" panose="02070309020205020404" pitchFamily="49" charset="0"/>
              <a:buChar char="o"/>
            </a:pPr>
            <a:r>
              <a:rPr lang="en-US" sz="2400" dirty="0">
                <a:solidFill>
                  <a:schemeClr val="tx1">
                    <a:lumMod val="65000"/>
                    <a:lumOff val="35000"/>
                  </a:schemeClr>
                </a:solidFill>
                <a:latin typeface="Avenir Next LT Pro" panose="020B0504020202020204" pitchFamily="34" charset="0"/>
                <a:ea typeface="Arial" charset="0"/>
                <a:cs typeface="Arial" charset="0"/>
                <a:hlinkClick r:id="rId13" action="ppaction://hlinksldjump"/>
              </a:rPr>
              <a:t>Review Chargeback</a:t>
            </a:r>
            <a:r>
              <a:rPr lang="en-US" sz="2400" dirty="0">
                <a:solidFill>
                  <a:schemeClr val="tx1">
                    <a:lumMod val="65000"/>
                    <a:lumOff val="35000"/>
                  </a:schemeClr>
                </a:solidFill>
                <a:latin typeface="Avenir Next LT Pro" panose="020B0504020202020204" pitchFamily="34" charset="0"/>
                <a:ea typeface="Arial" charset="0"/>
                <a:cs typeface="Arial" charset="0"/>
              </a:rPr>
              <a:t> | </a:t>
            </a:r>
            <a:r>
              <a:rPr lang="en-US" sz="2400" dirty="0">
                <a:solidFill>
                  <a:schemeClr val="tx1">
                    <a:lumMod val="65000"/>
                    <a:lumOff val="35000"/>
                  </a:schemeClr>
                </a:solidFill>
                <a:latin typeface="Avenir Next LT Pro" panose="020B0504020202020204" pitchFamily="34" charset="0"/>
                <a:ea typeface="Arial" charset="0"/>
                <a:cs typeface="Arial" charset="0"/>
                <a:hlinkClick r:id="rId14"/>
              </a:rPr>
              <a:t>Confluence</a:t>
            </a:r>
            <a:endParaRPr lang="en-US" sz="2400" dirty="0">
              <a:solidFill>
                <a:schemeClr val="tx1">
                  <a:lumMod val="65000"/>
                  <a:lumOff val="35000"/>
                </a:schemeClr>
              </a:solidFill>
              <a:latin typeface="Avenir Next LT Pro" panose="020B0504020202020204" pitchFamily="34" charset="0"/>
              <a:ea typeface="Arial" charset="0"/>
              <a:cs typeface="Arial" charset="0"/>
            </a:endParaRPr>
          </a:p>
          <a:p>
            <a:pPr marL="342900" indent="-342900">
              <a:spcAft>
                <a:spcPts val="1800"/>
              </a:spcAft>
              <a:buFont typeface="Courier New" panose="02070309020205020404" pitchFamily="49" charset="0"/>
              <a:buChar char="o"/>
            </a:pPr>
            <a:r>
              <a:rPr lang="en-US" sz="2400" dirty="0">
                <a:solidFill>
                  <a:schemeClr val="tx1">
                    <a:lumMod val="65000"/>
                    <a:lumOff val="35000"/>
                  </a:schemeClr>
                </a:solidFill>
                <a:latin typeface="Avenir Next LT Pro" panose="020B0504020202020204" pitchFamily="34" charset="0"/>
                <a:ea typeface="Arial" charset="0"/>
                <a:cs typeface="Arial" charset="0"/>
                <a:hlinkClick r:id="rId15" action="ppaction://hlinksldjump"/>
              </a:rPr>
              <a:t>Review Dispute Response</a:t>
            </a:r>
            <a:r>
              <a:rPr lang="en-US" sz="2400" dirty="0">
                <a:solidFill>
                  <a:schemeClr val="tx1">
                    <a:lumMod val="65000"/>
                    <a:lumOff val="35000"/>
                  </a:schemeClr>
                </a:solidFill>
                <a:latin typeface="Avenir Next LT Pro" panose="020B0504020202020204" pitchFamily="34" charset="0"/>
                <a:ea typeface="Arial" charset="0"/>
                <a:cs typeface="Arial" charset="0"/>
              </a:rPr>
              <a:t> | </a:t>
            </a:r>
            <a:r>
              <a:rPr lang="en-US" sz="2400" dirty="0">
                <a:solidFill>
                  <a:schemeClr val="tx1">
                    <a:lumMod val="65000"/>
                    <a:lumOff val="35000"/>
                  </a:schemeClr>
                </a:solidFill>
                <a:latin typeface="Avenir Next LT Pro" panose="020B0504020202020204" pitchFamily="34" charset="0"/>
                <a:ea typeface="Arial" charset="0"/>
                <a:cs typeface="Arial" charset="0"/>
                <a:hlinkClick r:id="rId16"/>
              </a:rPr>
              <a:t>Confluence</a:t>
            </a:r>
            <a:endParaRPr lang="en-US" sz="2400" dirty="0">
              <a:solidFill>
                <a:schemeClr val="tx1">
                  <a:lumMod val="65000"/>
                  <a:lumOff val="35000"/>
                </a:schemeClr>
              </a:solidFill>
              <a:latin typeface="Avenir Next LT Pro" panose="020B0504020202020204" pitchFamily="34" charset="0"/>
              <a:ea typeface="Arial" charset="0"/>
              <a:cs typeface="Arial" charset="0"/>
            </a:endParaRPr>
          </a:p>
          <a:p>
            <a:pPr marL="342900" indent="-342900">
              <a:spcAft>
                <a:spcPts val="1800"/>
              </a:spcAft>
              <a:buFont typeface="Courier New" panose="02070309020205020404" pitchFamily="49" charset="0"/>
              <a:buChar char="o"/>
            </a:pPr>
            <a:r>
              <a:rPr lang="en-US" sz="2400" dirty="0">
                <a:solidFill>
                  <a:schemeClr val="tx1">
                    <a:lumMod val="65000"/>
                    <a:lumOff val="35000"/>
                  </a:schemeClr>
                </a:solidFill>
                <a:latin typeface="Avenir Next LT Pro" panose="020B0504020202020204" pitchFamily="34" charset="0"/>
                <a:ea typeface="Arial" charset="0"/>
                <a:cs typeface="Arial" charset="0"/>
                <a:hlinkClick r:id="rId17" action="ppaction://hlinksldjump"/>
              </a:rPr>
              <a:t>Process Liability</a:t>
            </a:r>
            <a:r>
              <a:rPr lang="en-US" sz="2400" dirty="0">
                <a:solidFill>
                  <a:schemeClr val="tx1">
                    <a:lumMod val="65000"/>
                    <a:lumOff val="35000"/>
                  </a:schemeClr>
                </a:solidFill>
                <a:latin typeface="Avenir Next LT Pro" panose="020B0504020202020204" pitchFamily="34" charset="0"/>
                <a:ea typeface="Arial" charset="0"/>
                <a:cs typeface="Arial" charset="0"/>
              </a:rPr>
              <a:t> | </a:t>
            </a:r>
            <a:r>
              <a:rPr lang="en-US" sz="2400" dirty="0">
                <a:solidFill>
                  <a:schemeClr val="tx1">
                    <a:lumMod val="65000"/>
                    <a:lumOff val="35000"/>
                  </a:schemeClr>
                </a:solidFill>
                <a:latin typeface="Avenir Next LT Pro" panose="020B0504020202020204" pitchFamily="34" charset="0"/>
                <a:ea typeface="Arial" charset="0"/>
                <a:cs typeface="Arial" charset="0"/>
                <a:hlinkClick r:id="rId18"/>
              </a:rPr>
              <a:t>Confluence</a:t>
            </a:r>
            <a:endParaRPr lang="en-US" sz="2400" dirty="0">
              <a:solidFill>
                <a:schemeClr val="tx1">
                  <a:lumMod val="65000"/>
                  <a:lumOff val="35000"/>
                </a:schemeClr>
              </a:solidFill>
              <a:latin typeface="Avenir Next LT Pro" panose="020B0504020202020204" pitchFamily="34" charset="0"/>
              <a:ea typeface="Arial" charset="0"/>
              <a:cs typeface="Arial" charset="0"/>
            </a:endParaRPr>
          </a:p>
          <a:p>
            <a:pPr marL="342900" indent="-342900">
              <a:spcAft>
                <a:spcPts val="1800"/>
              </a:spcAft>
              <a:buFont typeface="Courier New" panose="02070309020205020404" pitchFamily="49" charset="0"/>
              <a:buChar char="o"/>
            </a:pPr>
            <a:r>
              <a:rPr lang="en-US" sz="2400" dirty="0">
                <a:solidFill>
                  <a:schemeClr val="tx1">
                    <a:lumMod val="65000"/>
                    <a:lumOff val="35000"/>
                  </a:schemeClr>
                </a:solidFill>
                <a:latin typeface="Avenir Next LT Pro" panose="020B0504020202020204" pitchFamily="34" charset="0"/>
                <a:ea typeface="Arial" charset="0"/>
                <a:cs typeface="Arial" charset="0"/>
                <a:hlinkClick r:id="rId19" action="ppaction://hlinksldjump"/>
              </a:rPr>
              <a:t>Inbound Communication</a:t>
            </a:r>
            <a:r>
              <a:rPr lang="en-US" sz="2400" dirty="0">
                <a:solidFill>
                  <a:schemeClr val="tx1">
                    <a:lumMod val="65000"/>
                    <a:lumOff val="35000"/>
                  </a:schemeClr>
                </a:solidFill>
                <a:latin typeface="Avenir Next LT Pro" panose="020B0504020202020204" pitchFamily="34" charset="0"/>
                <a:ea typeface="Arial" charset="0"/>
                <a:cs typeface="Arial" charset="0"/>
              </a:rPr>
              <a:t> | </a:t>
            </a:r>
            <a:r>
              <a:rPr lang="en-US" sz="2400" dirty="0">
                <a:solidFill>
                  <a:schemeClr val="tx1">
                    <a:lumMod val="65000"/>
                    <a:lumOff val="35000"/>
                  </a:schemeClr>
                </a:solidFill>
                <a:latin typeface="Avenir Next LT Pro" panose="020B0504020202020204" pitchFamily="34" charset="0"/>
                <a:ea typeface="Arial" charset="0"/>
                <a:cs typeface="Arial" charset="0"/>
                <a:hlinkClick r:id="rId20"/>
              </a:rPr>
              <a:t>Confluence</a:t>
            </a:r>
            <a:endParaRPr lang="en-US" sz="2400" dirty="0">
              <a:solidFill>
                <a:schemeClr val="tx1">
                  <a:lumMod val="65000"/>
                  <a:lumOff val="35000"/>
                </a:schemeClr>
              </a:solidFill>
              <a:latin typeface="Avenir Next LT Pro" panose="020B0504020202020204" pitchFamily="34" charset="0"/>
              <a:ea typeface="Arial" charset="0"/>
              <a:cs typeface="Arial" charset="0"/>
            </a:endParaRPr>
          </a:p>
        </p:txBody>
      </p:sp>
    </p:spTree>
    <p:extLst>
      <p:ext uri="{BB962C8B-B14F-4D97-AF65-F5344CB8AC3E}">
        <p14:creationId xmlns:p14="http://schemas.microsoft.com/office/powerpoint/2010/main" val="1692385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REVIEW FEES</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 I: MATCH</a:t>
            </a:r>
          </a:p>
        </p:txBody>
      </p:sp>
      <p:grpSp>
        <p:nvGrpSpPr>
          <p:cNvPr id="8" name="Group 7">
            <a:extLst>
              <a:ext uri="{FF2B5EF4-FFF2-40B4-BE49-F238E27FC236}">
                <a16:creationId xmlns:a16="http://schemas.microsoft.com/office/drawing/2014/main" id="{7791A02D-ED66-E775-61F6-6D652D2B7F1A}"/>
              </a:ext>
            </a:extLst>
          </p:cNvPr>
          <p:cNvGrpSpPr/>
          <p:nvPr/>
        </p:nvGrpSpPr>
        <p:grpSpPr>
          <a:xfrm>
            <a:off x="4019909" y="244085"/>
            <a:ext cx="7469037" cy="4649264"/>
            <a:chOff x="3510951" y="541781"/>
            <a:chExt cx="7723517" cy="5201948"/>
          </a:xfrm>
          <a:effectLst>
            <a:outerShdw blurRad="50800" dist="38100" dir="2700000" algn="tl" rotWithShape="0">
              <a:schemeClr val="tx2">
                <a:lumMod val="25000"/>
                <a:lumOff val="75000"/>
                <a:alpha val="40000"/>
              </a:schemeClr>
            </a:outerShdw>
          </a:effectLst>
        </p:grpSpPr>
        <p:pic>
          <p:nvPicPr>
            <p:cNvPr id="3" name="Picture 2">
              <a:extLst>
                <a:ext uri="{FF2B5EF4-FFF2-40B4-BE49-F238E27FC236}">
                  <a16:creationId xmlns:a16="http://schemas.microsoft.com/office/drawing/2014/main" id="{49BCE05A-DC7D-B068-61B8-82A0F7E0B51D}"/>
                </a:ext>
              </a:extLst>
            </p:cNvPr>
            <p:cNvPicPr>
              <a:picLocks noChangeAspect="1"/>
            </p:cNvPicPr>
            <p:nvPr/>
          </p:nvPicPr>
          <p:blipFill>
            <a:blip r:embed="rId2"/>
            <a:stretch>
              <a:fillRect/>
            </a:stretch>
          </p:blipFill>
          <p:spPr>
            <a:xfrm>
              <a:off x="3510951" y="541781"/>
              <a:ext cx="7723517" cy="4423687"/>
            </a:xfrm>
            <a:prstGeom prst="rect">
              <a:avLst/>
            </a:prstGeom>
          </p:spPr>
        </p:pic>
        <p:pic>
          <p:nvPicPr>
            <p:cNvPr id="7" name="Picture 6">
              <a:extLst>
                <a:ext uri="{FF2B5EF4-FFF2-40B4-BE49-F238E27FC236}">
                  <a16:creationId xmlns:a16="http://schemas.microsoft.com/office/drawing/2014/main" id="{BABBC1E7-AB0F-77B6-6EA1-1FE1193239AD}"/>
                </a:ext>
              </a:extLst>
            </p:cNvPr>
            <p:cNvPicPr>
              <a:picLocks noChangeAspect="1"/>
            </p:cNvPicPr>
            <p:nvPr/>
          </p:nvPicPr>
          <p:blipFill>
            <a:blip r:embed="rId3"/>
            <a:stretch>
              <a:fillRect/>
            </a:stretch>
          </p:blipFill>
          <p:spPr>
            <a:xfrm>
              <a:off x="3510951" y="4936705"/>
              <a:ext cx="7723517" cy="807024"/>
            </a:xfrm>
            <a:prstGeom prst="rect">
              <a:avLst/>
            </a:prstGeom>
          </p:spPr>
        </p:pic>
      </p:grpSp>
      <p:sp>
        <p:nvSpPr>
          <p:cNvPr id="9" name="TextBox 8">
            <a:extLst>
              <a:ext uri="{FF2B5EF4-FFF2-40B4-BE49-F238E27FC236}">
                <a16:creationId xmlns:a16="http://schemas.microsoft.com/office/drawing/2014/main" id="{DC737E4A-C9CE-308B-471B-0D9F7BD24C21}"/>
              </a:ext>
            </a:extLst>
          </p:cNvPr>
          <p:cNvSpPr txBox="1"/>
          <p:nvPr/>
        </p:nvSpPr>
        <p:spPr>
          <a:xfrm>
            <a:off x="1595374" y="5115200"/>
            <a:ext cx="4106483"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Select the related transaction. </a:t>
            </a:r>
          </a:p>
        </p:txBody>
      </p:sp>
      <p:sp>
        <p:nvSpPr>
          <p:cNvPr id="10" name="TextBox 9">
            <a:extLst>
              <a:ext uri="{FF2B5EF4-FFF2-40B4-BE49-F238E27FC236}">
                <a16:creationId xmlns:a16="http://schemas.microsoft.com/office/drawing/2014/main" id="{43E3CD02-E490-30AF-9D1F-A1227A443752}"/>
              </a:ext>
            </a:extLst>
          </p:cNvPr>
          <p:cNvSpPr txBox="1"/>
          <p:nvPr/>
        </p:nvSpPr>
        <p:spPr>
          <a:xfrm>
            <a:off x="6902159" y="5891049"/>
            <a:ext cx="3950279"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rgbClr val="1F2654"/>
                </a:solidFill>
                <a:latin typeface="Avenir Next LT Pro Demi" panose="020B0704020202020204" pitchFamily="34" charset="0"/>
              </a:rPr>
              <a:t>Process Actions </a:t>
            </a:r>
            <a:r>
              <a:rPr lang="en-US" sz="2000" dirty="0">
                <a:solidFill>
                  <a:srgbClr val="6F6868"/>
                </a:solidFill>
                <a:latin typeface="Avenir Next LT Pro" panose="020B0504020202020204" pitchFamily="34" charset="0"/>
              </a:rPr>
              <a:t>button.</a:t>
            </a:r>
          </a:p>
        </p:txBody>
      </p:sp>
      <p:pic>
        <p:nvPicPr>
          <p:cNvPr id="11" name="Graphic 10" descr="Badge with solid fill">
            <a:extLst>
              <a:ext uri="{FF2B5EF4-FFF2-40B4-BE49-F238E27FC236}">
                <a16:creationId xmlns:a16="http://schemas.microsoft.com/office/drawing/2014/main" id="{7C16EF92-CF7F-DDB1-A4A7-AFCB88D06C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9574" y="5828204"/>
            <a:ext cx="525800" cy="525800"/>
          </a:xfrm>
          <a:prstGeom prst="rect">
            <a:avLst/>
          </a:prstGeom>
        </p:spPr>
      </p:pic>
      <p:pic>
        <p:nvPicPr>
          <p:cNvPr id="12" name="Graphic 11" descr="Badge 3 with solid fill">
            <a:extLst>
              <a:ext uri="{FF2B5EF4-FFF2-40B4-BE49-F238E27FC236}">
                <a16:creationId xmlns:a16="http://schemas.microsoft.com/office/drawing/2014/main" id="{543CA0F0-C650-D2B4-42DC-A0DCFB4D938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76359" y="5052355"/>
            <a:ext cx="525800" cy="525800"/>
          </a:xfrm>
          <a:prstGeom prst="rect">
            <a:avLst/>
          </a:prstGeom>
        </p:spPr>
      </p:pic>
      <p:pic>
        <p:nvPicPr>
          <p:cNvPr id="13" name="Graphic 12" descr="Badge 1 with solid fill">
            <a:extLst>
              <a:ext uri="{FF2B5EF4-FFF2-40B4-BE49-F238E27FC236}">
                <a16:creationId xmlns:a16="http://schemas.microsoft.com/office/drawing/2014/main" id="{4707DDF3-3842-8D6E-101A-679EB9D7E9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9574" y="5052355"/>
            <a:ext cx="525800" cy="525800"/>
          </a:xfrm>
          <a:prstGeom prst="rect">
            <a:avLst/>
          </a:prstGeom>
        </p:spPr>
      </p:pic>
      <p:sp>
        <p:nvSpPr>
          <p:cNvPr id="14" name="TextBox 13">
            <a:extLst>
              <a:ext uri="{FF2B5EF4-FFF2-40B4-BE49-F238E27FC236}">
                <a16:creationId xmlns:a16="http://schemas.microsoft.com/office/drawing/2014/main" id="{3CF87234-C0B4-E831-A76F-BFF4C573DAA7}"/>
              </a:ext>
            </a:extLst>
          </p:cNvPr>
          <p:cNvSpPr txBox="1"/>
          <p:nvPr/>
        </p:nvSpPr>
        <p:spPr>
          <a:xfrm>
            <a:off x="1595374" y="5737161"/>
            <a:ext cx="4398445"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Select the </a:t>
            </a:r>
            <a:r>
              <a:rPr lang="en-US" sz="2000" dirty="0">
                <a:solidFill>
                  <a:srgbClr val="1F2654"/>
                </a:solidFill>
                <a:latin typeface="Avenir Next LT Pro Demi" panose="020B0704020202020204" pitchFamily="34" charset="0"/>
              </a:rPr>
              <a:t>Refund Fee </a:t>
            </a:r>
            <a:r>
              <a:rPr lang="en-US" sz="2000" dirty="0">
                <a:solidFill>
                  <a:srgbClr val="6F6868"/>
                </a:solidFill>
                <a:latin typeface="Avenir Next LT Pro" panose="020B0504020202020204" pitchFamily="34" charset="0"/>
              </a:rPr>
              <a:t>option from the Fee </a:t>
            </a:r>
            <a:r>
              <a:rPr lang="en-US" sz="2000" dirty="0">
                <a:solidFill>
                  <a:srgbClr val="1F2654"/>
                </a:solidFill>
                <a:latin typeface="Avenir Next LT Pro Demi" panose="020B0704020202020204" pitchFamily="34" charset="0"/>
              </a:rPr>
              <a:t>Review Action </a:t>
            </a:r>
            <a:r>
              <a:rPr lang="en-US" sz="2000" dirty="0">
                <a:solidFill>
                  <a:srgbClr val="6F6868"/>
                </a:solidFill>
                <a:latin typeface="Avenir Next LT Pro" panose="020B0504020202020204" pitchFamily="34" charset="0"/>
              </a:rPr>
              <a:t>drop-down.</a:t>
            </a:r>
          </a:p>
        </p:txBody>
      </p:sp>
      <p:sp>
        <p:nvSpPr>
          <p:cNvPr id="15" name="TextBox 14">
            <a:extLst>
              <a:ext uri="{FF2B5EF4-FFF2-40B4-BE49-F238E27FC236}">
                <a16:creationId xmlns:a16="http://schemas.microsoft.com/office/drawing/2014/main" id="{B16ABF45-903D-2234-C4E4-799455D095C3}"/>
              </a:ext>
            </a:extLst>
          </p:cNvPr>
          <p:cNvSpPr txBox="1"/>
          <p:nvPr/>
        </p:nvSpPr>
        <p:spPr>
          <a:xfrm>
            <a:off x="6902159" y="5115200"/>
            <a:ext cx="3208668"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rgbClr val="1F2654"/>
                </a:solidFill>
                <a:latin typeface="Avenir Next LT Pro Demi" panose="020B0704020202020204" pitchFamily="34" charset="0"/>
              </a:rPr>
              <a:t>Apply</a:t>
            </a:r>
            <a:r>
              <a:rPr lang="en-US" sz="2000" dirty="0">
                <a:solidFill>
                  <a:srgbClr val="6F6868"/>
                </a:solidFill>
                <a:latin typeface="Avenir Next LT Pro" panose="020B0504020202020204" pitchFamily="34" charset="0"/>
              </a:rPr>
              <a:t> button.</a:t>
            </a:r>
          </a:p>
        </p:txBody>
      </p:sp>
      <p:pic>
        <p:nvPicPr>
          <p:cNvPr id="16" name="Graphic 15" descr="Badge 4 with solid fill">
            <a:extLst>
              <a:ext uri="{FF2B5EF4-FFF2-40B4-BE49-F238E27FC236}">
                <a16:creationId xmlns:a16="http://schemas.microsoft.com/office/drawing/2014/main" id="{AAE24180-F310-944B-15DF-3549EB31415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76359" y="5828204"/>
            <a:ext cx="525800" cy="525800"/>
          </a:xfrm>
          <a:prstGeom prst="rect">
            <a:avLst/>
          </a:prstGeom>
        </p:spPr>
      </p:pic>
      <p:pic>
        <p:nvPicPr>
          <p:cNvPr id="18" name="Picture 17">
            <a:extLst>
              <a:ext uri="{FF2B5EF4-FFF2-40B4-BE49-F238E27FC236}">
                <a16:creationId xmlns:a16="http://schemas.microsoft.com/office/drawing/2014/main" id="{840CCBCB-52E8-C6A0-2376-FB7FA3C71E4B}"/>
              </a:ext>
            </a:extLst>
          </p:cNvPr>
          <p:cNvPicPr>
            <a:picLocks noChangeAspect="1"/>
          </p:cNvPicPr>
          <p:nvPr/>
        </p:nvPicPr>
        <p:blipFill>
          <a:blip r:embed="rId12"/>
          <a:stretch>
            <a:fillRect/>
          </a:stretch>
        </p:blipFill>
        <p:spPr>
          <a:xfrm>
            <a:off x="2390952" y="3649264"/>
            <a:ext cx="1699407" cy="1044030"/>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spTree>
    <p:extLst>
      <p:ext uri="{BB962C8B-B14F-4D97-AF65-F5344CB8AC3E}">
        <p14:creationId xmlns:p14="http://schemas.microsoft.com/office/powerpoint/2010/main" val="3681131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REVIEW FEES</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 II: NOT ASSOCIATED</a:t>
            </a:r>
          </a:p>
        </p:txBody>
      </p:sp>
      <p:grpSp>
        <p:nvGrpSpPr>
          <p:cNvPr id="8" name="Group 7">
            <a:extLst>
              <a:ext uri="{FF2B5EF4-FFF2-40B4-BE49-F238E27FC236}">
                <a16:creationId xmlns:a16="http://schemas.microsoft.com/office/drawing/2014/main" id="{7791A02D-ED66-E775-61F6-6D652D2B7F1A}"/>
              </a:ext>
            </a:extLst>
          </p:cNvPr>
          <p:cNvGrpSpPr/>
          <p:nvPr/>
        </p:nvGrpSpPr>
        <p:grpSpPr>
          <a:xfrm>
            <a:off x="2493033" y="1119198"/>
            <a:ext cx="7205933" cy="4495376"/>
            <a:chOff x="3510951" y="541781"/>
            <a:chExt cx="7723517" cy="5201948"/>
          </a:xfrm>
          <a:effectLst>
            <a:outerShdw blurRad="50800" dist="38100" dir="2700000" algn="tl" rotWithShape="0">
              <a:schemeClr val="tx2">
                <a:lumMod val="25000"/>
                <a:lumOff val="75000"/>
                <a:alpha val="40000"/>
              </a:schemeClr>
            </a:outerShdw>
          </a:effectLst>
        </p:grpSpPr>
        <p:pic>
          <p:nvPicPr>
            <p:cNvPr id="3" name="Picture 2">
              <a:extLst>
                <a:ext uri="{FF2B5EF4-FFF2-40B4-BE49-F238E27FC236}">
                  <a16:creationId xmlns:a16="http://schemas.microsoft.com/office/drawing/2014/main" id="{49BCE05A-DC7D-B068-61B8-82A0F7E0B51D}"/>
                </a:ext>
              </a:extLst>
            </p:cNvPr>
            <p:cNvPicPr>
              <a:picLocks noChangeAspect="1"/>
            </p:cNvPicPr>
            <p:nvPr/>
          </p:nvPicPr>
          <p:blipFill>
            <a:blip r:embed="rId2"/>
            <a:stretch>
              <a:fillRect/>
            </a:stretch>
          </p:blipFill>
          <p:spPr>
            <a:xfrm>
              <a:off x="3510951" y="541781"/>
              <a:ext cx="7723517" cy="4423687"/>
            </a:xfrm>
            <a:prstGeom prst="rect">
              <a:avLst/>
            </a:prstGeom>
          </p:spPr>
        </p:pic>
        <p:pic>
          <p:nvPicPr>
            <p:cNvPr id="7" name="Picture 6">
              <a:extLst>
                <a:ext uri="{FF2B5EF4-FFF2-40B4-BE49-F238E27FC236}">
                  <a16:creationId xmlns:a16="http://schemas.microsoft.com/office/drawing/2014/main" id="{BABBC1E7-AB0F-77B6-6EA1-1FE1193239AD}"/>
                </a:ext>
              </a:extLst>
            </p:cNvPr>
            <p:cNvPicPr>
              <a:picLocks noChangeAspect="1"/>
            </p:cNvPicPr>
            <p:nvPr/>
          </p:nvPicPr>
          <p:blipFill>
            <a:blip r:embed="rId3"/>
            <a:stretch>
              <a:fillRect/>
            </a:stretch>
          </p:blipFill>
          <p:spPr>
            <a:xfrm>
              <a:off x="3510951" y="4936705"/>
              <a:ext cx="7723517" cy="807024"/>
            </a:xfrm>
            <a:prstGeom prst="rect">
              <a:avLst/>
            </a:prstGeom>
          </p:spPr>
        </p:pic>
      </p:grpSp>
      <p:sp>
        <p:nvSpPr>
          <p:cNvPr id="9" name="TextBox 8">
            <a:extLst>
              <a:ext uri="{FF2B5EF4-FFF2-40B4-BE49-F238E27FC236}">
                <a16:creationId xmlns:a16="http://schemas.microsoft.com/office/drawing/2014/main" id="{DC737E4A-C9CE-308B-471B-0D9F7BD24C21}"/>
              </a:ext>
            </a:extLst>
          </p:cNvPr>
          <p:cNvSpPr txBox="1"/>
          <p:nvPr/>
        </p:nvSpPr>
        <p:spPr>
          <a:xfrm>
            <a:off x="1302948" y="5859644"/>
            <a:ext cx="5037465"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Select the </a:t>
            </a:r>
            <a:r>
              <a:rPr lang="en-US" sz="2000" dirty="0">
                <a:solidFill>
                  <a:srgbClr val="1F2654"/>
                </a:solidFill>
                <a:latin typeface="Avenir Next LT Pro Demi" panose="020B0704020202020204" pitchFamily="34" charset="0"/>
              </a:rPr>
              <a:t>Fees Does Not Apply </a:t>
            </a:r>
            <a:r>
              <a:rPr lang="en-US" sz="2000" dirty="0">
                <a:solidFill>
                  <a:srgbClr val="6F6868"/>
                </a:solidFill>
                <a:latin typeface="Avenir Next LT Pro" panose="020B0504020202020204" pitchFamily="34" charset="0"/>
              </a:rPr>
              <a:t>option from the Fee </a:t>
            </a:r>
            <a:r>
              <a:rPr lang="en-US" sz="2000" dirty="0">
                <a:solidFill>
                  <a:srgbClr val="1F2654"/>
                </a:solidFill>
                <a:latin typeface="Avenir Next LT Pro Demi" panose="020B0704020202020204" pitchFamily="34" charset="0"/>
              </a:rPr>
              <a:t>Review Action </a:t>
            </a:r>
            <a:r>
              <a:rPr lang="en-US" sz="2000" dirty="0">
                <a:solidFill>
                  <a:srgbClr val="6F6868"/>
                </a:solidFill>
                <a:latin typeface="Avenir Next LT Pro" panose="020B0504020202020204" pitchFamily="34" charset="0"/>
              </a:rPr>
              <a:t>drop-down.</a:t>
            </a:r>
          </a:p>
        </p:txBody>
      </p:sp>
      <p:sp>
        <p:nvSpPr>
          <p:cNvPr id="10" name="TextBox 9">
            <a:extLst>
              <a:ext uri="{FF2B5EF4-FFF2-40B4-BE49-F238E27FC236}">
                <a16:creationId xmlns:a16="http://schemas.microsoft.com/office/drawing/2014/main" id="{43E3CD02-E490-30AF-9D1F-A1227A443752}"/>
              </a:ext>
            </a:extLst>
          </p:cNvPr>
          <p:cNvSpPr txBox="1"/>
          <p:nvPr/>
        </p:nvSpPr>
        <p:spPr>
          <a:xfrm>
            <a:off x="6788577" y="6313845"/>
            <a:ext cx="3950279"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rgbClr val="1F2654"/>
                </a:solidFill>
                <a:latin typeface="Avenir Next LT Pro Demi" panose="020B0704020202020204" pitchFamily="34" charset="0"/>
              </a:rPr>
              <a:t>Process Actions </a:t>
            </a:r>
            <a:r>
              <a:rPr lang="en-US" sz="2000" dirty="0">
                <a:solidFill>
                  <a:srgbClr val="6F6868"/>
                </a:solidFill>
                <a:latin typeface="Avenir Next LT Pro" panose="020B0504020202020204" pitchFamily="34" charset="0"/>
              </a:rPr>
              <a:t>button.</a:t>
            </a:r>
          </a:p>
        </p:txBody>
      </p:sp>
      <p:pic>
        <p:nvPicPr>
          <p:cNvPr id="11" name="Graphic 10" descr="Badge with solid fill">
            <a:extLst>
              <a:ext uri="{FF2B5EF4-FFF2-40B4-BE49-F238E27FC236}">
                <a16:creationId xmlns:a16="http://schemas.microsoft.com/office/drawing/2014/main" id="{7C16EF92-CF7F-DDB1-A4A7-AFCB88D06C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0413" y="5654907"/>
            <a:ext cx="525800" cy="525800"/>
          </a:xfrm>
          <a:prstGeom prst="rect">
            <a:avLst/>
          </a:prstGeom>
        </p:spPr>
      </p:pic>
      <p:pic>
        <p:nvPicPr>
          <p:cNvPr id="12" name="Graphic 11" descr="Badge 3 with solid fill">
            <a:extLst>
              <a:ext uri="{FF2B5EF4-FFF2-40B4-BE49-F238E27FC236}">
                <a16:creationId xmlns:a16="http://schemas.microsoft.com/office/drawing/2014/main" id="{543CA0F0-C650-D2B4-42DC-A0DCFB4D938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0413" y="6221040"/>
            <a:ext cx="525800" cy="525800"/>
          </a:xfrm>
          <a:prstGeom prst="rect">
            <a:avLst/>
          </a:prstGeom>
        </p:spPr>
      </p:pic>
      <p:pic>
        <p:nvPicPr>
          <p:cNvPr id="13" name="Graphic 12" descr="Badge 1 with solid fill">
            <a:extLst>
              <a:ext uri="{FF2B5EF4-FFF2-40B4-BE49-F238E27FC236}">
                <a16:creationId xmlns:a16="http://schemas.microsoft.com/office/drawing/2014/main" id="{4707DDF3-3842-8D6E-101A-679EB9D7E9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4784" y="5950650"/>
            <a:ext cx="525800" cy="525800"/>
          </a:xfrm>
          <a:prstGeom prst="rect">
            <a:avLst/>
          </a:prstGeom>
        </p:spPr>
      </p:pic>
      <p:sp>
        <p:nvSpPr>
          <p:cNvPr id="15" name="TextBox 14">
            <a:extLst>
              <a:ext uri="{FF2B5EF4-FFF2-40B4-BE49-F238E27FC236}">
                <a16:creationId xmlns:a16="http://schemas.microsoft.com/office/drawing/2014/main" id="{B16ABF45-903D-2234-C4E4-799455D095C3}"/>
              </a:ext>
            </a:extLst>
          </p:cNvPr>
          <p:cNvSpPr txBox="1"/>
          <p:nvPr/>
        </p:nvSpPr>
        <p:spPr>
          <a:xfrm>
            <a:off x="6788577" y="5703412"/>
            <a:ext cx="3208668"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rgbClr val="1F2654"/>
                </a:solidFill>
                <a:latin typeface="Avenir Next LT Pro Demi" panose="020B0704020202020204" pitchFamily="34" charset="0"/>
              </a:rPr>
              <a:t>Apply</a:t>
            </a:r>
            <a:r>
              <a:rPr lang="en-US" sz="2000" dirty="0">
                <a:solidFill>
                  <a:srgbClr val="6F6868"/>
                </a:solidFill>
                <a:latin typeface="Avenir Next LT Pro" panose="020B0504020202020204" pitchFamily="34" charset="0"/>
              </a:rPr>
              <a:t> button.</a:t>
            </a:r>
          </a:p>
        </p:txBody>
      </p:sp>
      <p:pic>
        <p:nvPicPr>
          <p:cNvPr id="5" name="Picture 4">
            <a:extLst>
              <a:ext uri="{FF2B5EF4-FFF2-40B4-BE49-F238E27FC236}">
                <a16:creationId xmlns:a16="http://schemas.microsoft.com/office/drawing/2014/main" id="{60F96441-5D4D-C6DB-EDA3-B39D9E03D4DB}"/>
              </a:ext>
            </a:extLst>
          </p:cNvPr>
          <p:cNvPicPr>
            <a:picLocks noChangeAspect="1"/>
          </p:cNvPicPr>
          <p:nvPr/>
        </p:nvPicPr>
        <p:blipFill>
          <a:blip r:embed="rId10"/>
          <a:stretch>
            <a:fillRect/>
          </a:stretch>
        </p:blipFill>
        <p:spPr>
          <a:xfrm>
            <a:off x="795065" y="3693539"/>
            <a:ext cx="1882303" cy="1074513"/>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spTree>
    <p:extLst>
      <p:ext uri="{BB962C8B-B14F-4D97-AF65-F5344CB8AC3E}">
        <p14:creationId xmlns:p14="http://schemas.microsoft.com/office/powerpoint/2010/main" val="1210933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E141-AA0D-4708-AA4F-B52E297C4386}"/>
              </a:ext>
            </a:extLst>
          </p:cNvPr>
          <p:cNvSpPr>
            <a:spLocks noGrp="1"/>
          </p:cNvSpPr>
          <p:nvPr>
            <p:ph type="title"/>
          </p:nvPr>
        </p:nvSpPr>
        <p:spPr/>
        <p:txBody>
          <a:bodyPr/>
          <a:lstStyle/>
          <a:p>
            <a:r>
              <a:rPr lang="en-US" dirty="0"/>
              <a:t>interest</a:t>
            </a:r>
          </a:p>
        </p:txBody>
      </p:sp>
    </p:spTree>
    <p:extLst>
      <p:ext uri="{BB962C8B-B14F-4D97-AF65-F5344CB8AC3E}">
        <p14:creationId xmlns:p14="http://schemas.microsoft.com/office/powerpoint/2010/main" val="380624726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INTEREST CALCULATION</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DETAILS</a:t>
            </a:r>
          </a:p>
        </p:txBody>
      </p:sp>
      <p:sp>
        <p:nvSpPr>
          <p:cNvPr id="5" name="TextBox 4">
            <a:extLst>
              <a:ext uri="{FF2B5EF4-FFF2-40B4-BE49-F238E27FC236}">
                <a16:creationId xmlns:a16="http://schemas.microsoft.com/office/drawing/2014/main" id="{9CB7A1CB-C5F8-646B-8330-91ECCBF38AA9}"/>
              </a:ext>
            </a:extLst>
          </p:cNvPr>
          <p:cNvSpPr txBox="1"/>
          <p:nvPr/>
        </p:nvSpPr>
        <p:spPr>
          <a:xfrm>
            <a:off x="838200" y="1505043"/>
            <a:ext cx="5257800" cy="2769989"/>
          </a:xfrm>
          <a:prstGeom prst="rect">
            <a:avLst/>
          </a:prstGeom>
          <a:noFill/>
        </p:spPr>
        <p:txBody>
          <a:bodyPr wrap="square">
            <a:spAutoFit/>
          </a:bodyPr>
          <a:lstStyle/>
          <a:p>
            <a:pPr>
              <a:spcAft>
                <a:spcPts val="1200"/>
              </a:spcAft>
            </a:pPr>
            <a:r>
              <a:rPr lang="en-US" sz="2200" dirty="0">
                <a:solidFill>
                  <a:srgbClr val="6F6868"/>
                </a:solidFill>
                <a:latin typeface="Avenir Next LT Pro" panose="020B0504020202020204" pitchFamily="34" charset="0"/>
              </a:rPr>
              <a:t>Interest fees need to be considered when working a claim on an interest-bearing accounts.</a:t>
            </a:r>
          </a:p>
          <a:p>
            <a:pPr>
              <a:spcAft>
                <a:spcPts val="1200"/>
              </a:spcAft>
            </a:pPr>
            <a:endParaRPr lang="en-US" sz="2200" dirty="0">
              <a:solidFill>
                <a:srgbClr val="6F6868"/>
              </a:solidFill>
              <a:latin typeface="Avenir Next LT Pro" panose="020B0504020202020204" pitchFamily="34" charset="0"/>
            </a:endParaRPr>
          </a:p>
          <a:p>
            <a:pPr>
              <a:spcAft>
                <a:spcPts val="1200"/>
              </a:spcAft>
            </a:pPr>
            <a:r>
              <a:rPr lang="en-US" sz="2200" dirty="0">
                <a:solidFill>
                  <a:srgbClr val="6F6868"/>
                </a:solidFill>
                <a:latin typeface="Avenir Next LT Pro" panose="020B0504020202020204" pitchFamily="34" charset="0"/>
              </a:rPr>
              <a:t>This assignment prompts analysts to calculate the relevant interest fee which will be refunded if the claim is paid.</a:t>
            </a:r>
          </a:p>
        </p:txBody>
      </p:sp>
      <p:pic>
        <p:nvPicPr>
          <p:cNvPr id="7" name="Picture 6">
            <a:extLst>
              <a:ext uri="{FF2B5EF4-FFF2-40B4-BE49-F238E27FC236}">
                <a16:creationId xmlns:a16="http://schemas.microsoft.com/office/drawing/2014/main" id="{618F5762-8260-2DF6-CD18-0925511C553A}"/>
              </a:ext>
            </a:extLst>
          </p:cNvPr>
          <p:cNvPicPr>
            <a:picLocks noChangeAspect="1"/>
          </p:cNvPicPr>
          <p:nvPr/>
        </p:nvPicPr>
        <p:blipFill rotWithShape="1">
          <a:blip r:embed="rId2"/>
          <a:srcRect l="3099" t="3828" r="7785" b="4704"/>
          <a:stretch/>
        </p:blipFill>
        <p:spPr>
          <a:xfrm>
            <a:off x="6239777" y="1319048"/>
            <a:ext cx="5052795" cy="3618052"/>
          </a:xfrm>
          <a:prstGeom prst="rect">
            <a:avLst/>
          </a:prstGeom>
        </p:spPr>
      </p:pic>
      <p:sp>
        <p:nvSpPr>
          <p:cNvPr id="8" name="TextBox 7">
            <a:extLst>
              <a:ext uri="{FF2B5EF4-FFF2-40B4-BE49-F238E27FC236}">
                <a16:creationId xmlns:a16="http://schemas.microsoft.com/office/drawing/2014/main" id="{C5AB1032-AC02-AF95-214D-81461DE55A14}"/>
              </a:ext>
            </a:extLst>
          </p:cNvPr>
          <p:cNvSpPr txBox="1"/>
          <p:nvPr/>
        </p:nvSpPr>
        <p:spPr>
          <a:xfrm>
            <a:off x="838201" y="4812761"/>
            <a:ext cx="4234132" cy="769441"/>
          </a:xfrm>
          <a:prstGeom prst="rect">
            <a:avLst/>
          </a:prstGeom>
          <a:noFill/>
        </p:spPr>
        <p:txBody>
          <a:bodyPr wrap="square" rtlCol="0" anchor="ctr">
            <a:spAutoFit/>
          </a:bodyPr>
          <a:lstStyle/>
          <a:p>
            <a:r>
              <a:rPr lang="en-US" sz="2200" dirty="0">
                <a:solidFill>
                  <a:schemeClr val="accent2"/>
                </a:solidFill>
                <a:latin typeface="Avenir Next LT Pro Demi" panose="020B0704020202020204" pitchFamily="34" charset="0"/>
                <a:ea typeface="Arial" charset="0"/>
                <a:cs typeface="Arial" charset="0"/>
              </a:rPr>
              <a:t>Goal: </a:t>
            </a:r>
            <a:r>
              <a:rPr lang="en-US" sz="2200" dirty="0">
                <a:solidFill>
                  <a:schemeClr val="tx1">
                    <a:lumMod val="65000"/>
                    <a:lumOff val="35000"/>
                  </a:schemeClr>
                </a:solidFill>
                <a:latin typeface="Avenir Next LT Pro" panose="020B0504020202020204" pitchFamily="34" charset="0"/>
                <a:ea typeface="Arial" charset="0"/>
                <a:cs typeface="Arial" charset="0"/>
              </a:rPr>
              <a:t>Calculate the interest fee for the disputed transaction.</a:t>
            </a:r>
          </a:p>
        </p:txBody>
      </p:sp>
    </p:spTree>
    <p:extLst>
      <p:ext uri="{BB962C8B-B14F-4D97-AF65-F5344CB8AC3E}">
        <p14:creationId xmlns:p14="http://schemas.microsoft.com/office/powerpoint/2010/main" val="3585768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INTEREST CALCULATION</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a:t>
            </a:r>
          </a:p>
        </p:txBody>
      </p:sp>
      <p:pic>
        <p:nvPicPr>
          <p:cNvPr id="2" name="Picture 1">
            <a:extLst>
              <a:ext uri="{FF2B5EF4-FFF2-40B4-BE49-F238E27FC236}">
                <a16:creationId xmlns:a16="http://schemas.microsoft.com/office/drawing/2014/main" id="{B9421019-5B4B-3AD5-5B6A-AC7B4D053654}"/>
              </a:ext>
            </a:extLst>
          </p:cNvPr>
          <p:cNvPicPr>
            <a:picLocks noChangeAspect="1"/>
          </p:cNvPicPr>
          <p:nvPr/>
        </p:nvPicPr>
        <p:blipFill>
          <a:blip r:embed="rId2"/>
          <a:stretch>
            <a:fillRect/>
          </a:stretch>
        </p:blipFill>
        <p:spPr>
          <a:xfrm>
            <a:off x="2596179" y="771528"/>
            <a:ext cx="7151630" cy="3964748"/>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sp>
        <p:nvSpPr>
          <p:cNvPr id="3" name="TextBox 2">
            <a:extLst>
              <a:ext uri="{FF2B5EF4-FFF2-40B4-BE49-F238E27FC236}">
                <a16:creationId xmlns:a16="http://schemas.microsoft.com/office/drawing/2014/main" id="{FC50E80E-8874-3CEB-90ED-426A2FF30CD2}"/>
              </a:ext>
            </a:extLst>
          </p:cNvPr>
          <p:cNvSpPr txBox="1"/>
          <p:nvPr/>
        </p:nvSpPr>
        <p:spPr>
          <a:xfrm>
            <a:off x="1302951" y="4971497"/>
            <a:ext cx="4478854"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Enter the account’s interest rate in the </a:t>
            </a:r>
            <a:r>
              <a:rPr lang="en-US" sz="2000" dirty="0">
                <a:solidFill>
                  <a:srgbClr val="1F2654"/>
                </a:solidFill>
                <a:latin typeface="Avenir Next LT Pro Demi" panose="020B0704020202020204" pitchFamily="34" charset="0"/>
              </a:rPr>
              <a:t>Interest Rate (%) </a:t>
            </a:r>
            <a:r>
              <a:rPr lang="en-US" sz="2000" dirty="0">
                <a:solidFill>
                  <a:srgbClr val="6F6868"/>
                </a:solidFill>
                <a:latin typeface="Avenir Next LT Pro" panose="020B0504020202020204" pitchFamily="34" charset="0"/>
              </a:rPr>
              <a:t>field.</a:t>
            </a:r>
          </a:p>
        </p:txBody>
      </p:sp>
      <p:sp>
        <p:nvSpPr>
          <p:cNvPr id="6" name="TextBox 5">
            <a:extLst>
              <a:ext uri="{FF2B5EF4-FFF2-40B4-BE49-F238E27FC236}">
                <a16:creationId xmlns:a16="http://schemas.microsoft.com/office/drawing/2014/main" id="{199F62D1-01D2-FE7D-2608-083E34D3FDB9}"/>
              </a:ext>
            </a:extLst>
          </p:cNvPr>
          <p:cNvSpPr txBox="1"/>
          <p:nvPr/>
        </p:nvSpPr>
        <p:spPr>
          <a:xfrm>
            <a:off x="1302951" y="5881933"/>
            <a:ext cx="3631360"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Enter the interest period start and end date.</a:t>
            </a:r>
          </a:p>
        </p:txBody>
      </p:sp>
      <p:sp>
        <p:nvSpPr>
          <p:cNvPr id="7" name="TextBox 6">
            <a:extLst>
              <a:ext uri="{FF2B5EF4-FFF2-40B4-BE49-F238E27FC236}">
                <a16:creationId xmlns:a16="http://schemas.microsoft.com/office/drawing/2014/main" id="{8B52B348-D856-A655-02E8-E190F982381B}"/>
              </a:ext>
            </a:extLst>
          </p:cNvPr>
          <p:cNvSpPr txBox="1"/>
          <p:nvPr/>
        </p:nvSpPr>
        <p:spPr>
          <a:xfrm>
            <a:off x="6348625" y="4917019"/>
            <a:ext cx="3953053"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rgbClr val="1F2654"/>
                </a:solidFill>
                <a:latin typeface="Avenir Next LT Pro Demi" panose="020B0704020202020204" pitchFamily="34" charset="0"/>
              </a:rPr>
              <a:t>Calculate </a:t>
            </a:r>
            <a:r>
              <a:rPr lang="en-US" sz="2000" dirty="0">
                <a:solidFill>
                  <a:srgbClr val="6F6868"/>
                </a:solidFill>
                <a:latin typeface="Avenir Next LT Pro" panose="020B0504020202020204" pitchFamily="34" charset="0"/>
              </a:rPr>
              <a:t>button.</a:t>
            </a:r>
          </a:p>
        </p:txBody>
      </p:sp>
      <p:pic>
        <p:nvPicPr>
          <p:cNvPr id="8" name="Graphic 7" descr="Badge with solid fill">
            <a:extLst>
              <a:ext uri="{FF2B5EF4-FFF2-40B4-BE49-F238E27FC236}">
                <a16:creationId xmlns:a16="http://schemas.microsoft.com/office/drawing/2014/main" id="{88C75F7E-E8B1-9D50-6AE8-AC3603EE23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881933"/>
            <a:ext cx="525800" cy="525800"/>
          </a:xfrm>
          <a:prstGeom prst="rect">
            <a:avLst/>
          </a:prstGeom>
        </p:spPr>
      </p:pic>
      <p:pic>
        <p:nvPicPr>
          <p:cNvPr id="9" name="Graphic 8" descr="Badge 3 with solid fill">
            <a:extLst>
              <a:ext uri="{FF2B5EF4-FFF2-40B4-BE49-F238E27FC236}">
                <a16:creationId xmlns:a16="http://schemas.microsoft.com/office/drawing/2014/main" id="{71C8BA79-8005-1CF6-EA40-DA1CE9B89F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09094" y="4851333"/>
            <a:ext cx="525800" cy="525800"/>
          </a:xfrm>
          <a:prstGeom prst="rect">
            <a:avLst/>
          </a:prstGeom>
        </p:spPr>
      </p:pic>
      <p:pic>
        <p:nvPicPr>
          <p:cNvPr id="10" name="Graphic 9" descr="Badge 1 with solid fill">
            <a:extLst>
              <a:ext uri="{FF2B5EF4-FFF2-40B4-BE49-F238E27FC236}">
                <a16:creationId xmlns:a16="http://schemas.microsoft.com/office/drawing/2014/main" id="{928C0AEC-33E4-1DE0-55A4-6E64B5A21A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200" y="5057702"/>
            <a:ext cx="525800" cy="525800"/>
          </a:xfrm>
          <a:prstGeom prst="rect">
            <a:avLst/>
          </a:prstGeom>
        </p:spPr>
      </p:pic>
      <p:sp>
        <p:nvSpPr>
          <p:cNvPr id="11" name="TextBox 10">
            <a:extLst>
              <a:ext uri="{FF2B5EF4-FFF2-40B4-BE49-F238E27FC236}">
                <a16:creationId xmlns:a16="http://schemas.microsoft.com/office/drawing/2014/main" id="{EE11CEEC-147D-8DF1-647B-5C3DA25BB84B}"/>
              </a:ext>
            </a:extLst>
          </p:cNvPr>
          <p:cNvSpPr txBox="1"/>
          <p:nvPr/>
        </p:nvSpPr>
        <p:spPr>
          <a:xfrm>
            <a:off x="6348625" y="5460082"/>
            <a:ext cx="3330213"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rgbClr val="1F2654"/>
                </a:solidFill>
                <a:latin typeface="Avenir Next LT Pro Demi" panose="020B0704020202020204" pitchFamily="34" charset="0"/>
              </a:rPr>
              <a:t>Apply </a:t>
            </a:r>
            <a:r>
              <a:rPr lang="en-US" sz="2000" dirty="0">
                <a:solidFill>
                  <a:srgbClr val="6F6868"/>
                </a:solidFill>
                <a:latin typeface="Avenir Next LT Pro" panose="020B0504020202020204" pitchFamily="34" charset="0"/>
              </a:rPr>
              <a:t>button.</a:t>
            </a:r>
          </a:p>
        </p:txBody>
      </p:sp>
      <p:sp>
        <p:nvSpPr>
          <p:cNvPr id="12" name="TextBox 11">
            <a:extLst>
              <a:ext uri="{FF2B5EF4-FFF2-40B4-BE49-F238E27FC236}">
                <a16:creationId xmlns:a16="http://schemas.microsoft.com/office/drawing/2014/main" id="{19D5BE79-1541-90D2-889C-1B91C273B082}"/>
              </a:ext>
            </a:extLst>
          </p:cNvPr>
          <p:cNvSpPr txBox="1"/>
          <p:nvPr/>
        </p:nvSpPr>
        <p:spPr>
          <a:xfrm>
            <a:off x="6348625" y="6040935"/>
            <a:ext cx="3953053"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rgbClr val="1F2654"/>
                </a:solidFill>
                <a:latin typeface="Avenir Next LT Pro Demi" panose="020B0704020202020204" pitchFamily="34" charset="0"/>
              </a:rPr>
              <a:t>Process Actions </a:t>
            </a:r>
            <a:r>
              <a:rPr lang="en-US" sz="2000" dirty="0">
                <a:solidFill>
                  <a:srgbClr val="6F6868"/>
                </a:solidFill>
                <a:latin typeface="Avenir Next LT Pro" panose="020B0504020202020204" pitchFamily="34" charset="0"/>
              </a:rPr>
              <a:t>button.</a:t>
            </a:r>
          </a:p>
        </p:txBody>
      </p:sp>
      <p:pic>
        <p:nvPicPr>
          <p:cNvPr id="13" name="Graphic 12" descr="Badge 4 with solid fill">
            <a:extLst>
              <a:ext uri="{FF2B5EF4-FFF2-40B4-BE49-F238E27FC236}">
                <a16:creationId xmlns:a16="http://schemas.microsoft.com/office/drawing/2014/main" id="{F601297A-B4A8-52BE-F03D-631F8964C0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09094" y="5421429"/>
            <a:ext cx="525800" cy="525800"/>
          </a:xfrm>
          <a:prstGeom prst="rect">
            <a:avLst/>
          </a:prstGeom>
        </p:spPr>
      </p:pic>
      <p:pic>
        <p:nvPicPr>
          <p:cNvPr id="14" name="Graphic 13" descr="Badge 5 with solid fill">
            <a:extLst>
              <a:ext uri="{FF2B5EF4-FFF2-40B4-BE49-F238E27FC236}">
                <a16:creationId xmlns:a16="http://schemas.microsoft.com/office/drawing/2014/main" id="{C17543C6-BF88-E953-475F-1BA78DDFFB1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09094" y="5998723"/>
            <a:ext cx="537356" cy="541508"/>
          </a:xfrm>
          <a:prstGeom prst="rect">
            <a:avLst/>
          </a:prstGeom>
        </p:spPr>
      </p:pic>
    </p:spTree>
    <p:extLst>
      <p:ext uri="{BB962C8B-B14F-4D97-AF65-F5344CB8AC3E}">
        <p14:creationId xmlns:p14="http://schemas.microsoft.com/office/powerpoint/2010/main" val="2222111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2743-3721-451C-B925-F7E9048F91F5}"/>
              </a:ext>
            </a:extLst>
          </p:cNvPr>
          <p:cNvSpPr>
            <a:spLocks noGrp="1"/>
          </p:cNvSpPr>
          <p:nvPr>
            <p:ph type="title"/>
          </p:nvPr>
        </p:nvSpPr>
        <p:spPr/>
        <p:txBody>
          <a:bodyPr/>
          <a:lstStyle/>
          <a:p>
            <a:r>
              <a:rPr lang="en-US" dirty="0"/>
              <a:t>disposition</a:t>
            </a:r>
          </a:p>
        </p:txBody>
      </p:sp>
    </p:spTree>
    <p:extLst>
      <p:ext uri="{BB962C8B-B14F-4D97-AF65-F5344CB8AC3E}">
        <p14:creationId xmlns:p14="http://schemas.microsoft.com/office/powerpoint/2010/main" val="69619638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DISPOSITION</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DETAILS</a:t>
            </a:r>
          </a:p>
        </p:txBody>
      </p:sp>
      <p:pic>
        <p:nvPicPr>
          <p:cNvPr id="3" name="Picture 2">
            <a:extLst>
              <a:ext uri="{FF2B5EF4-FFF2-40B4-BE49-F238E27FC236}">
                <a16:creationId xmlns:a16="http://schemas.microsoft.com/office/drawing/2014/main" id="{2C05087F-3CCD-0660-5EF0-99E27F212FC8}"/>
              </a:ext>
            </a:extLst>
          </p:cNvPr>
          <p:cNvPicPr>
            <a:picLocks noChangeAspect="1"/>
          </p:cNvPicPr>
          <p:nvPr/>
        </p:nvPicPr>
        <p:blipFill rotWithShape="1">
          <a:blip r:embed="rId2"/>
          <a:srcRect l="3150" t="2477" b="4228"/>
          <a:stretch/>
        </p:blipFill>
        <p:spPr>
          <a:xfrm>
            <a:off x="6031418" y="1406900"/>
            <a:ext cx="4960072" cy="3783073"/>
          </a:xfrm>
          <a:prstGeom prst="rect">
            <a:avLst/>
          </a:prstGeom>
        </p:spPr>
      </p:pic>
      <p:sp>
        <p:nvSpPr>
          <p:cNvPr id="5" name="TextBox 4">
            <a:extLst>
              <a:ext uri="{FF2B5EF4-FFF2-40B4-BE49-F238E27FC236}">
                <a16:creationId xmlns:a16="http://schemas.microsoft.com/office/drawing/2014/main" id="{9CB7A1CB-C5F8-646B-8330-91ECCBF38AA9}"/>
              </a:ext>
            </a:extLst>
          </p:cNvPr>
          <p:cNvSpPr txBox="1"/>
          <p:nvPr/>
        </p:nvSpPr>
        <p:spPr>
          <a:xfrm>
            <a:off x="838200" y="1510417"/>
            <a:ext cx="6037053" cy="4108817"/>
          </a:xfrm>
          <a:prstGeom prst="rect">
            <a:avLst/>
          </a:prstGeom>
          <a:noFill/>
        </p:spPr>
        <p:txBody>
          <a:bodyPr wrap="square">
            <a:spAutoFit/>
          </a:bodyPr>
          <a:lstStyle/>
          <a:p>
            <a:pPr>
              <a:spcAft>
                <a:spcPts val="1800"/>
              </a:spcAft>
            </a:pPr>
            <a:r>
              <a:rPr lang="en-US" sz="2100" dirty="0">
                <a:solidFill>
                  <a:srgbClr val="6F6868"/>
                </a:solidFill>
                <a:latin typeface="Avenir Next LT Pro" panose="020B0504020202020204" pitchFamily="34" charset="0"/>
              </a:rPr>
              <a:t>The </a:t>
            </a:r>
            <a:r>
              <a:rPr lang="en-US" sz="2100" dirty="0">
                <a:solidFill>
                  <a:schemeClr val="accent3"/>
                </a:solidFill>
                <a:latin typeface="Avenir Next LT Pro Demi" panose="020B0704020202020204" pitchFamily="34" charset="0"/>
              </a:rPr>
              <a:t>Disposition node </a:t>
            </a:r>
            <a:r>
              <a:rPr lang="en-US" sz="2100" dirty="0">
                <a:solidFill>
                  <a:srgbClr val="6F6868"/>
                </a:solidFill>
                <a:latin typeface="Avenir Next LT Pro" panose="020B0504020202020204" pitchFamily="34" charset="0"/>
              </a:rPr>
              <a:t>houses assignments that involve the chargeback, pursuing recovery by other means, and processing liability. </a:t>
            </a:r>
          </a:p>
          <a:p>
            <a:endParaRPr lang="en-US" sz="2100" dirty="0">
              <a:solidFill>
                <a:srgbClr val="6F6868"/>
              </a:solidFill>
              <a:latin typeface="Avenir Next LT Pro" panose="020B0504020202020204" pitchFamily="34" charset="0"/>
            </a:endParaRPr>
          </a:p>
          <a:p>
            <a:pPr>
              <a:spcAft>
                <a:spcPts val="1200"/>
              </a:spcAft>
            </a:pPr>
            <a:r>
              <a:rPr lang="en-US" sz="2100" dirty="0">
                <a:solidFill>
                  <a:srgbClr val="6F6868"/>
                </a:solidFill>
                <a:latin typeface="Avenir Next LT Pro" panose="020B0504020202020204" pitchFamily="34" charset="0"/>
              </a:rPr>
              <a:t>In this section, we’ll cover a few key </a:t>
            </a:r>
            <a:br>
              <a:rPr lang="en-US" sz="2100" dirty="0">
                <a:solidFill>
                  <a:srgbClr val="6F6868"/>
                </a:solidFill>
                <a:latin typeface="Avenir Next LT Pro" panose="020B0504020202020204" pitchFamily="34" charset="0"/>
              </a:rPr>
            </a:br>
            <a:r>
              <a:rPr lang="en-US" sz="2100" dirty="0">
                <a:solidFill>
                  <a:schemeClr val="accent3"/>
                </a:solidFill>
                <a:latin typeface="Avenir Next LT Pro Demi" panose="020B0704020202020204" pitchFamily="34" charset="0"/>
              </a:rPr>
              <a:t>Disposition</a:t>
            </a:r>
            <a:r>
              <a:rPr lang="en-US" sz="2100" dirty="0">
                <a:solidFill>
                  <a:srgbClr val="6F6868"/>
                </a:solidFill>
                <a:latin typeface="Avenir Next LT Pro" panose="020B0504020202020204" pitchFamily="34" charset="0"/>
              </a:rPr>
              <a:t> assignments:</a:t>
            </a:r>
          </a:p>
          <a:p>
            <a:pPr marL="342900" indent="-342900">
              <a:spcAft>
                <a:spcPts val="1200"/>
              </a:spcAft>
              <a:buFont typeface="Arial" panose="020B0604020202020204" pitchFamily="34" charset="0"/>
              <a:buChar char="•"/>
            </a:pPr>
            <a:r>
              <a:rPr lang="en-US" sz="2000" dirty="0">
                <a:solidFill>
                  <a:srgbClr val="6F6868"/>
                </a:solidFill>
                <a:latin typeface="Avenir Next LT Pro" panose="020B0504020202020204" pitchFamily="34" charset="0"/>
              </a:rPr>
              <a:t>Disposition Case</a:t>
            </a:r>
          </a:p>
          <a:p>
            <a:pPr marL="342900" indent="-342900">
              <a:spcAft>
                <a:spcPts val="1200"/>
              </a:spcAft>
              <a:buFont typeface="Arial" panose="020B0604020202020204" pitchFamily="34" charset="0"/>
              <a:buChar char="•"/>
            </a:pPr>
            <a:r>
              <a:rPr lang="en-US" sz="2000" dirty="0">
                <a:solidFill>
                  <a:srgbClr val="6F6868"/>
                </a:solidFill>
                <a:latin typeface="Avenir Next LT Pro" panose="020B0504020202020204" pitchFamily="34" charset="0"/>
              </a:rPr>
              <a:t>Review Chargeback</a:t>
            </a:r>
          </a:p>
          <a:p>
            <a:pPr marL="342900" indent="-342900">
              <a:spcAft>
                <a:spcPts val="1200"/>
              </a:spcAft>
              <a:buFont typeface="Arial" panose="020B0604020202020204" pitchFamily="34" charset="0"/>
              <a:buChar char="•"/>
            </a:pPr>
            <a:r>
              <a:rPr lang="en-US" sz="2000" dirty="0">
                <a:solidFill>
                  <a:srgbClr val="6F6868"/>
                </a:solidFill>
                <a:latin typeface="Avenir Next LT Pro" panose="020B0504020202020204" pitchFamily="34" charset="0"/>
              </a:rPr>
              <a:t>Review Dispute Response</a:t>
            </a:r>
          </a:p>
          <a:p>
            <a:pPr marL="342900" indent="-342900">
              <a:spcAft>
                <a:spcPts val="1200"/>
              </a:spcAft>
              <a:buFont typeface="Arial" panose="020B0604020202020204" pitchFamily="34" charset="0"/>
              <a:buChar char="•"/>
            </a:pPr>
            <a:r>
              <a:rPr lang="en-US" sz="2000" dirty="0">
                <a:solidFill>
                  <a:srgbClr val="6F6868"/>
                </a:solidFill>
                <a:latin typeface="Avenir Next LT Pro" panose="020B0504020202020204" pitchFamily="34" charset="0"/>
              </a:rPr>
              <a:t>Process Liability</a:t>
            </a:r>
          </a:p>
        </p:txBody>
      </p:sp>
    </p:spTree>
    <p:extLst>
      <p:ext uri="{BB962C8B-B14F-4D97-AF65-F5344CB8AC3E}">
        <p14:creationId xmlns:p14="http://schemas.microsoft.com/office/powerpoint/2010/main" val="2395061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DISPOSITION CASE</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HOW TO</a:t>
            </a:r>
          </a:p>
        </p:txBody>
      </p:sp>
      <p:sp>
        <p:nvSpPr>
          <p:cNvPr id="5" name="TextBox 4">
            <a:extLst>
              <a:ext uri="{FF2B5EF4-FFF2-40B4-BE49-F238E27FC236}">
                <a16:creationId xmlns:a16="http://schemas.microsoft.com/office/drawing/2014/main" id="{9CB7A1CB-C5F8-646B-8330-91ECCBF38AA9}"/>
              </a:ext>
            </a:extLst>
          </p:cNvPr>
          <p:cNvSpPr txBox="1"/>
          <p:nvPr/>
        </p:nvSpPr>
        <p:spPr>
          <a:xfrm>
            <a:off x="838200" y="1515996"/>
            <a:ext cx="5321060" cy="2246769"/>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The </a:t>
            </a:r>
            <a:r>
              <a:rPr lang="en-US" sz="2000" dirty="0">
                <a:solidFill>
                  <a:schemeClr val="accent3"/>
                </a:solidFill>
                <a:latin typeface="Avenir Next LT Pro Demi" panose="020B0704020202020204" pitchFamily="34" charset="0"/>
              </a:rPr>
              <a:t>Disposition Case </a:t>
            </a:r>
            <a:r>
              <a:rPr lang="en-US" sz="2000" dirty="0">
                <a:solidFill>
                  <a:srgbClr val="6F6868"/>
                </a:solidFill>
                <a:latin typeface="Avenir Next LT Pro" panose="020B0504020202020204" pitchFamily="34" charset="0"/>
              </a:rPr>
              <a:t>assignment involves submitting the chargeback to the Acquirer.</a:t>
            </a:r>
          </a:p>
          <a:p>
            <a:pPr>
              <a:spcAft>
                <a:spcPts val="1200"/>
              </a:spcAft>
            </a:pPr>
            <a:endParaRPr lang="en-US" sz="2000" dirty="0">
              <a:solidFill>
                <a:srgbClr val="6F6868"/>
              </a:solidFill>
              <a:latin typeface="Avenir Next LT Pro" panose="020B0504020202020204" pitchFamily="34" charset="0"/>
            </a:endParaRPr>
          </a:p>
          <a:p>
            <a:pPr>
              <a:spcAft>
                <a:spcPts val="1200"/>
              </a:spcAft>
            </a:pPr>
            <a:r>
              <a:rPr lang="en-US" sz="2000" dirty="0">
                <a:solidFill>
                  <a:srgbClr val="6F6868"/>
                </a:solidFill>
                <a:latin typeface="Avenir Next LT Pro" panose="020B0504020202020204" pitchFamily="34" charset="0"/>
              </a:rPr>
              <a:t>If you determine that the dispute should be paid, denied or pended, you can access these options from the </a:t>
            </a:r>
            <a:r>
              <a:rPr lang="en-US" sz="2000" dirty="0">
                <a:solidFill>
                  <a:schemeClr val="accent3"/>
                </a:solidFill>
                <a:latin typeface="Avenir Next LT Pro Demi" panose="020B0704020202020204" pitchFamily="34" charset="0"/>
              </a:rPr>
              <a:t>Other Actions </a:t>
            </a:r>
            <a:r>
              <a:rPr lang="en-US" sz="2000" dirty="0">
                <a:solidFill>
                  <a:srgbClr val="6F6868"/>
                </a:solidFill>
                <a:latin typeface="Avenir Next LT Pro" panose="020B0504020202020204" pitchFamily="34" charset="0"/>
              </a:rPr>
              <a:t>menu.</a:t>
            </a:r>
          </a:p>
        </p:txBody>
      </p:sp>
      <p:sp>
        <p:nvSpPr>
          <p:cNvPr id="2" name="TextBox 1">
            <a:extLst>
              <a:ext uri="{FF2B5EF4-FFF2-40B4-BE49-F238E27FC236}">
                <a16:creationId xmlns:a16="http://schemas.microsoft.com/office/drawing/2014/main" id="{EC340935-1EDE-D70C-8D54-AF92F1FD1286}"/>
              </a:ext>
            </a:extLst>
          </p:cNvPr>
          <p:cNvSpPr txBox="1"/>
          <p:nvPr/>
        </p:nvSpPr>
        <p:spPr>
          <a:xfrm>
            <a:off x="838200" y="4229408"/>
            <a:ext cx="5321060" cy="707886"/>
          </a:xfrm>
          <a:prstGeom prst="rect">
            <a:avLst/>
          </a:prstGeom>
          <a:noFill/>
        </p:spPr>
        <p:txBody>
          <a:bodyPr wrap="square" rtlCol="0" anchor="ctr">
            <a:spAutoFit/>
          </a:bodyPr>
          <a:lstStyle/>
          <a:p>
            <a:r>
              <a:rPr lang="en-US" sz="2000" dirty="0">
                <a:solidFill>
                  <a:schemeClr val="accent3"/>
                </a:solidFill>
                <a:latin typeface="Avenir Next LT Pro Demi" panose="020B0704020202020204" pitchFamily="34" charset="0"/>
                <a:ea typeface="Arial" charset="0"/>
                <a:cs typeface="Arial" charset="0"/>
              </a:rPr>
              <a:t>Goal: </a:t>
            </a:r>
            <a:r>
              <a:rPr lang="en-US" sz="2000" dirty="0">
                <a:solidFill>
                  <a:schemeClr val="tx1">
                    <a:lumMod val="65000"/>
                    <a:lumOff val="35000"/>
                  </a:schemeClr>
                </a:solidFill>
                <a:latin typeface="Avenir Next LT Pro" panose="020B0504020202020204" pitchFamily="34" charset="0"/>
                <a:ea typeface="Arial" charset="0"/>
                <a:cs typeface="Arial" charset="0"/>
              </a:rPr>
              <a:t>Complete and review the chargeback form to submit the chargeback. </a:t>
            </a:r>
          </a:p>
        </p:txBody>
      </p:sp>
      <p:pic>
        <p:nvPicPr>
          <p:cNvPr id="6" name="Picture 5">
            <a:extLst>
              <a:ext uri="{FF2B5EF4-FFF2-40B4-BE49-F238E27FC236}">
                <a16:creationId xmlns:a16="http://schemas.microsoft.com/office/drawing/2014/main" id="{6A5F1912-8A7B-2776-3765-EC9BE36E3F46}"/>
              </a:ext>
            </a:extLst>
          </p:cNvPr>
          <p:cNvPicPr>
            <a:picLocks noChangeAspect="1"/>
          </p:cNvPicPr>
          <p:nvPr/>
        </p:nvPicPr>
        <p:blipFill>
          <a:blip r:embed="rId2"/>
          <a:stretch>
            <a:fillRect/>
          </a:stretch>
        </p:blipFill>
        <p:spPr>
          <a:xfrm>
            <a:off x="6935637" y="1500613"/>
            <a:ext cx="4538880" cy="3856774"/>
          </a:xfrm>
          <a:prstGeom prst="rect">
            <a:avLst/>
          </a:prstGeom>
        </p:spPr>
      </p:pic>
      <p:sp>
        <p:nvSpPr>
          <p:cNvPr id="7" name="TextBox 6">
            <a:extLst>
              <a:ext uri="{FF2B5EF4-FFF2-40B4-BE49-F238E27FC236}">
                <a16:creationId xmlns:a16="http://schemas.microsoft.com/office/drawing/2014/main" id="{8CEBE638-CB5B-B7F0-EBD1-21035D7839DE}"/>
              </a:ext>
            </a:extLst>
          </p:cNvPr>
          <p:cNvSpPr txBox="1"/>
          <p:nvPr/>
        </p:nvSpPr>
        <p:spPr>
          <a:xfrm>
            <a:off x="838200" y="4937294"/>
            <a:ext cx="5054718"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Review the disputed transaction and determine if recovery should be pursued.</a:t>
            </a:r>
          </a:p>
        </p:txBody>
      </p:sp>
    </p:spTree>
    <p:extLst>
      <p:ext uri="{BB962C8B-B14F-4D97-AF65-F5344CB8AC3E}">
        <p14:creationId xmlns:p14="http://schemas.microsoft.com/office/powerpoint/2010/main" val="1962239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DISPOSITION CASE</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 I: PURSUE RECOVERY</a:t>
            </a:r>
          </a:p>
        </p:txBody>
      </p:sp>
      <p:grpSp>
        <p:nvGrpSpPr>
          <p:cNvPr id="8" name="Group 7">
            <a:extLst>
              <a:ext uri="{FF2B5EF4-FFF2-40B4-BE49-F238E27FC236}">
                <a16:creationId xmlns:a16="http://schemas.microsoft.com/office/drawing/2014/main" id="{41A0A02B-7B64-3DF6-728E-E9F80D3AA470}"/>
              </a:ext>
            </a:extLst>
          </p:cNvPr>
          <p:cNvGrpSpPr/>
          <p:nvPr/>
        </p:nvGrpSpPr>
        <p:grpSpPr>
          <a:xfrm>
            <a:off x="4986068" y="1048679"/>
            <a:ext cx="6931578" cy="5276167"/>
            <a:chOff x="4355766" y="144966"/>
            <a:chExt cx="7132816" cy="5574472"/>
          </a:xfrm>
          <a:effectLst>
            <a:outerShdw blurRad="50800" dist="38100" dir="2700000" algn="tl" rotWithShape="0">
              <a:schemeClr val="tx2">
                <a:lumMod val="25000"/>
                <a:lumOff val="75000"/>
                <a:alpha val="40000"/>
              </a:schemeClr>
            </a:outerShdw>
          </a:effectLst>
        </p:grpSpPr>
        <p:pic>
          <p:nvPicPr>
            <p:cNvPr id="3" name="Picture 2">
              <a:extLst>
                <a:ext uri="{FF2B5EF4-FFF2-40B4-BE49-F238E27FC236}">
                  <a16:creationId xmlns:a16="http://schemas.microsoft.com/office/drawing/2014/main" id="{88532D94-0F01-4B79-2604-4C7A7B58A81C}"/>
                </a:ext>
              </a:extLst>
            </p:cNvPr>
            <p:cNvPicPr>
              <a:picLocks noChangeAspect="1"/>
            </p:cNvPicPr>
            <p:nvPr/>
          </p:nvPicPr>
          <p:blipFill>
            <a:blip r:embed="rId2"/>
            <a:stretch>
              <a:fillRect/>
            </a:stretch>
          </p:blipFill>
          <p:spPr>
            <a:xfrm>
              <a:off x="4355767" y="144966"/>
              <a:ext cx="7132815" cy="4358023"/>
            </a:xfrm>
            <a:prstGeom prst="rect">
              <a:avLst/>
            </a:prstGeom>
          </p:spPr>
        </p:pic>
        <p:pic>
          <p:nvPicPr>
            <p:cNvPr id="7" name="Picture 6">
              <a:extLst>
                <a:ext uri="{FF2B5EF4-FFF2-40B4-BE49-F238E27FC236}">
                  <a16:creationId xmlns:a16="http://schemas.microsoft.com/office/drawing/2014/main" id="{18F7548F-58B3-152F-B2AA-6FD3161B5F3B}"/>
                </a:ext>
              </a:extLst>
            </p:cNvPr>
            <p:cNvPicPr>
              <a:picLocks noChangeAspect="1"/>
            </p:cNvPicPr>
            <p:nvPr/>
          </p:nvPicPr>
          <p:blipFill>
            <a:blip r:embed="rId3"/>
            <a:stretch>
              <a:fillRect/>
            </a:stretch>
          </p:blipFill>
          <p:spPr>
            <a:xfrm>
              <a:off x="4355766" y="4502989"/>
              <a:ext cx="7132816" cy="1216449"/>
            </a:xfrm>
            <a:prstGeom prst="rect">
              <a:avLst/>
            </a:prstGeom>
          </p:spPr>
        </p:pic>
      </p:grpSp>
      <p:sp>
        <p:nvSpPr>
          <p:cNvPr id="9" name="TextBox 8">
            <a:extLst>
              <a:ext uri="{FF2B5EF4-FFF2-40B4-BE49-F238E27FC236}">
                <a16:creationId xmlns:a16="http://schemas.microsoft.com/office/drawing/2014/main" id="{132A2D31-D8DB-339A-AA1A-D3B1CB19A656}"/>
              </a:ext>
            </a:extLst>
          </p:cNvPr>
          <p:cNvSpPr txBox="1"/>
          <p:nvPr/>
        </p:nvSpPr>
        <p:spPr>
          <a:xfrm>
            <a:off x="1364000" y="1886750"/>
            <a:ext cx="3484710"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Select </a:t>
            </a:r>
            <a:r>
              <a:rPr lang="en-US" sz="2000" dirty="0">
                <a:solidFill>
                  <a:schemeClr val="accent3"/>
                </a:solidFill>
                <a:latin typeface="Avenir Next LT Pro Demi" panose="020B0704020202020204" pitchFamily="34" charset="0"/>
              </a:rPr>
              <a:t>Yes</a:t>
            </a:r>
            <a:r>
              <a:rPr lang="en-US" sz="2000" dirty="0">
                <a:solidFill>
                  <a:srgbClr val="6F6868"/>
                </a:solidFill>
                <a:latin typeface="Avenir Next LT Pro" panose="020B0504020202020204" pitchFamily="34" charset="0"/>
              </a:rPr>
              <a:t> under </a:t>
            </a:r>
            <a:r>
              <a:rPr lang="en-US" sz="2000" dirty="0">
                <a:solidFill>
                  <a:schemeClr val="accent3"/>
                </a:solidFill>
                <a:latin typeface="Avenir Next LT Pro Demi" panose="020B0704020202020204" pitchFamily="34" charset="0"/>
              </a:rPr>
              <a:t>Do you want to pursue recovery?</a:t>
            </a:r>
          </a:p>
        </p:txBody>
      </p:sp>
      <p:pic>
        <p:nvPicPr>
          <p:cNvPr id="12" name="Graphic 11" descr="Badge with solid fill">
            <a:extLst>
              <a:ext uri="{FF2B5EF4-FFF2-40B4-BE49-F238E27FC236}">
                <a16:creationId xmlns:a16="http://schemas.microsoft.com/office/drawing/2014/main" id="{3A4B3C27-8E64-8508-8B76-FDCC181F48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3366155"/>
            <a:ext cx="525800" cy="525800"/>
          </a:xfrm>
          <a:prstGeom prst="rect">
            <a:avLst/>
          </a:prstGeom>
        </p:spPr>
      </p:pic>
      <p:pic>
        <p:nvPicPr>
          <p:cNvPr id="14" name="Graphic 13" descr="Badge 1 with solid fill">
            <a:extLst>
              <a:ext uri="{FF2B5EF4-FFF2-40B4-BE49-F238E27FC236}">
                <a16:creationId xmlns:a16="http://schemas.microsoft.com/office/drawing/2014/main" id="{BB0C8A70-B386-B0DB-D81B-3B6199F7C5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 y="1977793"/>
            <a:ext cx="525800" cy="525800"/>
          </a:xfrm>
          <a:prstGeom prst="rect">
            <a:avLst/>
          </a:prstGeom>
        </p:spPr>
      </p:pic>
      <p:sp>
        <p:nvSpPr>
          <p:cNvPr id="17" name="TextBox 16">
            <a:extLst>
              <a:ext uri="{FF2B5EF4-FFF2-40B4-BE49-F238E27FC236}">
                <a16:creationId xmlns:a16="http://schemas.microsoft.com/office/drawing/2014/main" id="{B5B8124E-4E8F-5646-F5BB-B2673615722C}"/>
              </a:ext>
            </a:extLst>
          </p:cNvPr>
          <p:cNvSpPr txBox="1"/>
          <p:nvPr/>
        </p:nvSpPr>
        <p:spPr>
          <a:xfrm>
            <a:off x="1364000" y="3429000"/>
            <a:ext cx="3751464" cy="1015663"/>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Ensure the selections under the </a:t>
            </a:r>
            <a:r>
              <a:rPr lang="en-US" sz="2000" dirty="0">
                <a:solidFill>
                  <a:schemeClr val="accent3"/>
                </a:solidFill>
                <a:latin typeface="Avenir Next LT Pro Demi" panose="020B0704020202020204" pitchFamily="34" charset="0"/>
              </a:rPr>
              <a:t>Review Recovery Options Dependencies </a:t>
            </a:r>
            <a:r>
              <a:rPr lang="en-US" sz="2000" dirty="0">
                <a:solidFill>
                  <a:srgbClr val="6F6868"/>
                </a:solidFill>
                <a:latin typeface="Avenir Next LT Pro" panose="020B0504020202020204" pitchFamily="34" charset="0"/>
              </a:rPr>
              <a:t>are correct.</a:t>
            </a:r>
          </a:p>
        </p:txBody>
      </p:sp>
    </p:spTree>
    <p:extLst>
      <p:ext uri="{BB962C8B-B14F-4D97-AF65-F5344CB8AC3E}">
        <p14:creationId xmlns:p14="http://schemas.microsoft.com/office/powerpoint/2010/main" val="2961144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DISPOSITION CASE</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 I: PURSUE RECOVERY</a:t>
            </a:r>
          </a:p>
        </p:txBody>
      </p:sp>
      <p:sp>
        <p:nvSpPr>
          <p:cNvPr id="10" name="TextBox 9">
            <a:extLst>
              <a:ext uri="{FF2B5EF4-FFF2-40B4-BE49-F238E27FC236}">
                <a16:creationId xmlns:a16="http://schemas.microsoft.com/office/drawing/2014/main" id="{770E5B88-7602-53FC-B6B9-AA113A09E318}"/>
              </a:ext>
            </a:extLst>
          </p:cNvPr>
          <p:cNvSpPr txBox="1"/>
          <p:nvPr/>
        </p:nvSpPr>
        <p:spPr>
          <a:xfrm>
            <a:off x="1502023" y="5792374"/>
            <a:ext cx="3079270"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3"/>
                </a:solidFill>
                <a:latin typeface="Avenir Next LT Pro Demi" panose="020B0704020202020204" pitchFamily="34" charset="0"/>
              </a:rPr>
              <a:t>Apply</a:t>
            </a:r>
            <a:r>
              <a:rPr lang="en-US" sz="2000" dirty="0">
                <a:solidFill>
                  <a:srgbClr val="6F6868"/>
                </a:solidFill>
                <a:latin typeface="Avenir Next LT Pro" panose="020B0504020202020204" pitchFamily="34" charset="0"/>
              </a:rPr>
              <a:t> button.</a:t>
            </a:r>
          </a:p>
        </p:txBody>
      </p:sp>
      <p:sp>
        <p:nvSpPr>
          <p:cNvPr id="11" name="TextBox 10">
            <a:extLst>
              <a:ext uri="{FF2B5EF4-FFF2-40B4-BE49-F238E27FC236}">
                <a16:creationId xmlns:a16="http://schemas.microsoft.com/office/drawing/2014/main" id="{30FC6257-FCA5-2F57-3D31-30EB8D7D0E0E}"/>
              </a:ext>
            </a:extLst>
          </p:cNvPr>
          <p:cNvSpPr txBox="1"/>
          <p:nvPr/>
        </p:nvSpPr>
        <p:spPr>
          <a:xfrm>
            <a:off x="6444959" y="5767810"/>
            <a:ext cx="4062015"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3"/>
                </a:solidFill>
                <a:latin typeface="Avenir Next LT Pro Demi" panose="020B0704020202020204" pitchFamily="34" charset="0"/>
              </a:rPr>
              <a:t>Process Actions </a:t>
            </a:r>
            <a:r>
              <a:rPr lang="en-US" sz="2000" dirty="0">
                <a:solidFill>
                  <a:srgbClr val="6F6868"/>
                </a:solidFill>
                <a:latin typeface="Avenir Next LT Pro" panose="020B0504020202020204" pitchFamily="34" charset="0"/>
              </a:rPr>
              <a:t>button.</a:t>
            </a:r>
          </a:p>
        </p:txBody>
      </p:sp>
      <p:pic>
        <p:nvPicPr>
          <p:cNvPr id="13" name="Graphic 12" descr="Badge 3 with solid fill">
            <a:extLst>
              <a:ext uri="{FF2B5EF4-FFF2-40B4-BE49-F238E27FC236}">
                <a16:creationId xmlns:a16="http://schemas.microsoft.com/office/drawing/2014/main" id="{2DAC6ABD-91CD-4B15-0A67-E16DC8A582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6223" y="5728319"/>
            <a:ext cx="525800" cy="525800"/>
          </a:xfrm>
          <a:prstGeom prst="rect">
            <a:avLst/>
          </a:prstGeom>
        </p:spPr>
      </p:pic>
      <p:pic>
        <p:nvPicPr>
          <p:cNvPr id="16" name="Picture 15">
            <a:extLst>
              <a:ext uri="{FF2B5EF4-FFF2-40B4-BE49-F238E27FC236}">
                <a16:creationId xmlns:a16="http://schemas.microsoft.com/office/drawing/2014/main" id="{123F5B70-EDAC-ACF3-7E7C-0A56F292D15B}"/>
              </a:ext>
            </a:extLst>
          </p:cNvPr>
          <p:cNvPicPr>
            <a:picLocks noChangeAspect="1"/>
          </p:cNvPicPr>
          <p:nvPr/>
        </p:nvPicPr>
        <p:blipFill>
          <a:blip r:embed="rId4"/>
          <a:stretch>
            <a:fillRect/>
          </a:stretch>
        </p:blipFill>
        <p:spPr>
          <a:xfrm>
            <a:off x="2310381" y="1242130"/>
            <a:ext cx="7217555" cy="4173873"/>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pic>
        <p:nvPicPr>
          <p:cNvPr id="2" name="Graphic 1" descr="Badge 4 with solid fill">
            <a:extLst>
              <a:ext uri="{FF2B5EF4-FFF2-40B4-BE49-F238E27FC236}">
                <a16:creationId xmlns:a16="http://schemas.microsoft.com/office/drawing/2014/main" id="{329DFA19-D98D-1553-816A-D4E49A0A1A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9159" y="5722954"/>
            <a:ext cx="525800" cy="525800"/>
          </a:xfrm>
          <a:prstGeom prst="rect">
            <a:avLst/>
          </a:prstGeom>
        </p:spPr>
      </p:pic>
    </p:spTree>
    <p:extLst>
      <p:ext uri="{BB962C8B-B14F-4D97-AF65-F5344CB8AC3E}">
        <p14:creationId xmlns:p14="http://schemas.microsoft.com/office/powerpoint/2010/main" val="3919792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dirty="0"/>
              <a:t>ANALYZE STAGE</a:t>
            </a:r>
          </a:p>
        </p:txBody>
      </p:sp>
      <p:pic>
        <p:nvPicPr>
          <p:cNvPr id="4" name="Picture 3">
            <a:extLst>
              <a:ext uri="{FF2B5EF4-FFF2-40B4-BE49-F238E27FC236}">
                <a16:creationId xmlns:a16="http://schemas.microsoft.com/office/drawing/2014/main" id="{54533472-E4E8-41DE-BC0C-04D479DAFF96}"/>
              </a:ext>
            </a:extLst>
          </p:cNvPr>
          <p:cNvPicPr>
            <a:picLocks noChangeAspect="1"/>
          </p:cNvPicPr>
          <p:nvPr/>
        </p:nvPicPr>
        <p:blipFill>
          <a:blip r:embed="rId2"/>
          <a:stretch>
            <a:fillRect/>
          </a:stretch>
        </p:blipFill>
        <p:spPr>
          <a:xfrm>
            <a:off x="835325" y="1220070"/>
            <a:ext cx="7981950" cy="1212212"/>
          </a:xfrm>
          <a:prstGeom prst="rect">
            <a:avLst/>
          </a:prstGeom>
        </p:spPr>
      </p:pic>
      <p:sp>
        <p:nvSpPr>
          <p:cNvPr id="5" name="TextBox 4">
            <a:extLst>
              <a:ext uri="{FF2B5EF4-FFF2-40B4-BE49-F238E27FC236}">
                <a16:creationId xmlns:a16="http://schemas.microsoft.com/office/drawing/2014/main" id="{9AE782A1-ECEA-499D-2EAF-AE19EA65B72D}"/>
              </a:ext>
            </a:extLst>
          </p:cNvPr>
          <p:cNvSpPr txBox="1"/>
          <p:nvPr/>
        </p:nvSpPr>
        <p:spPr>
          <a:xfrm>
            <a:off x="835326" y="2799500"/>
            <a:ext cx="8532961" cy="707886"/>
          </a:xfrm>
          <a:prstGeom prst="rect">
            <a:avLst/>
          </a:prstGeom>
          <a:noFill/>
        </p:spPr>
        <p:txBody>
          <a:bodyPr wrap="square">
            <a:spAutoFit/>
          </a:bodyPr>
          <a:lstStyle/>
          <a:p>
            <a:pPr>
              <a:spcAft>
                <a:spcPts val="1200"/>
              </a:spcAft>
            </a:pPr>
            <a:r>
              <a:rPr lang="en-US" sz="2000" b="0" i="0" dirty="0">
                <a:solidFill>
                  <a:srgbClr val="6F6868"/>
                </a:solidFill>
                <a:effectLst/>
                <a:latin typeface="Avenir Next LT Pro" panose="020B0504020202020204" pitchFamily="34" charset="0"/>
              </a:rPr>
              <a:t>The Analyze stage houses most of the assignments analysts work to resolve the claim. The majority of Analyze assignments involve recovery.</a:t>
            </a:r>
            <a:endParaRPr lang="en-US" sz="2000" dirty="0">
              <a:solidFill>
                <a:srgbClr val="6F6868"/>
              </a:solidFill>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EE8114BE-4CEA-ED83-C1BC-67C6B875B7A1}"/>
              </a:ext>
            </a:extLst>
          </p:cNvPr>
          <p:cNvSpPr/>
          <p:nvPr/>
        </p:nvSpPr>
        <p:spPr>
          <a:xfrm>
            <a:off x="1027983" y="3946067"/>
            <a:ext cx="2717321" cy="85775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7CFAE9A-E3B7-2208-6459-213A4274DDA2}"/>
              </a:ext>
            </a:extLst>
          </p:cNvPr>
          <p:cNvSpPr txBox="1"/>
          <p:nvPr/>
        </p:nvSpPr>
        <p:spPr>
          <a:xfrm>
            <a:off x="1437737" y="4174891"/>
            <a:ext cx="1897811" cy="400110"/>
          </a:xfrm>
          <a:prstGeom prst="rect">
            <a:avLst/>
          </a:prstGeom>
          <a:noFill/>
        </p:spPr>
        <p:txBody>
          <a:bodyPr wrap="square" rtlCol="0" anchor="ctr">
            <a:spAutoFit/>
          </a:bodyPr>
          <a:lstStyle/>
          <a:p>
            <a:pPr algn="ctr"/>
            <a:r>
              <a:rPr lang="en-US" sz="2000" dirty="0">
                <a:solidFill>
                  <a:schemeClr val="bg2"/>
                </a:solidFill>
                <a:latin typeface="Avenir Next LT Pro Demi" panose="020B0704020202020204" pitchFamily="34" charset="0"/>
                <a:ea typeface="Arial" charset="0"/>
                <a:cs typeface="Arial" charset="0"/>
              </a:rPr>
              <a:t>Collaboration</a:t>
            </a:r>
          </a:p>
        </p:txBody>
      </p:sp>
      <p:sp>
        <p:nvSpPr>
          <p:cNvPr id="8" name="Rectangle: Rounded Corners 7">
            <a:extLst>
              <a:ext uri="{FF2B5EF4-FFF2-40B4-BE49-F238E27FC236}">
                <a16:creationId xmlns:a16="http://schemas.microsoft.com/office/drawing/2014/main" id="{0908F8BB-AD10-D3BE-FB70-9408F1A6913F}"/>
              </a:ext>
            </a:extLst>
          </p:cNvPr>
          <p:cNvSpPr/>
          <p:nvPr/>
        </p:nvSpPr>
        <p:spPr>
          <a:xfrm>
            <a:off x="1027983" y="5099315"/>
            <a:ext cx="2717321" cy="8577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2399287-D509-3538-DF67-992E55C8779B}"/>
              </a:ext>
            </a:extLst>
          </p:cNvPr>
          <p:cNvSpPr txBox="1"/>
          <p:nvPr/>
        </p:nvSpPr>
        <p:spPr>
          <a:xfrm>
            <a:off x="1166006" y="5338712"/>
            <a:ext cx="2441274" cy="400110"/>
          </a:xfrm>
          <a:prstGeom prst="rect">
            <a:avLst/>
          </a:prstGeom>
          <a:noFill/>
        </p:spPr>
        <p:txBody>
          <a:bodyPr wrap="square" rtlCol="0" anchor="ctr">
            <a:spAutoFit/>
          </a:bodyPr>
          <a:lstStyle/>
          <a:p>
            <a:pPr algn="ctr"/>
            <a:r>
              <a:rPr lang="en-US" sz="2000" dirty="0">
                <a:solidFill>
                  <a:schemeClr val="bg2"/>
                </a:solidFill>
                <a:latin typeface="Avenir Next LT Pro Demi" panose="020B0704020202020204" pitchFamily="34" charset="0"/>
                <a:ea typeface="Arial" charset="0"/>
                <a:cs typeface="Arial" charset="0"/>
              </a:rPr>
              <a:t>Provisional Credit</a:t>
            </a:r>
          </a:p>
        </p:txBody>
      </p:sp>
      <p:sp>
        <p:nvSpPr>
          <p:cNvPr id="10" name="Rectangle: Rounded Corners 9">
            <a:extLst>
              <a:ext uri="{FF2B5EF4-FFF2-40B4-BE49-F238E27FC236}">
                <a16:creationId xmlns:a16="http://schemas.microsoft.com/office/drawing/2014/main" id="{2FFFD5A6-8C34-C05F-C28B-C80872DC30C2}"/>
              </a:ext>
            </a:extLst>
          </p:cNvPr>
          <p:cNvSpPr/>
          <p:nvPr/>
        </p:nvSpPr>
        <p:spPr>
          <a:xfrm>
            <a:off x="5276489" y="3946067"/>
            <a:ext cx="2717321" cy="85775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62EAB27-0B93-8353-A99C-FE2501683501}"/>
              </a:ext>
            </a:extLst>
          </p:cNvPr>
          <p:cNvSpPr txBox="1"/>
          <p:nvPr/>
        </p:nvSpPr>
        <p:spPr>
          <a:xfrm>
            <a:off x="5630172" y="4174891"/>
            <a:ext cx="2009953" cy="400110"/>
          </a:xfrm>
          <a:prstGeom prst="rect">
            <a:avLst/>
          </a:prstGeom>
          <a:noFill/>
        </p:spPr>
        <p:txBody>
          <a:bodyPr wrap="square" rtlCol="0" anchor="ctr">
            <a:spAutoFit/>
          </a:bodyPr>
          <a:lstStyle/>
          <a:p>
            <a:pPr algn="ctr"/>
            <a:r>
              <a:rPr lang="en-US" sz="2000" dirty="0">
                <a:solidFill>
                  <a:schemeClr val="bg2"/>
                </a:solidFill>
                <a:latin typeface="Avenir Next LT Pro Demi" panose="020B0704020202020204" pitchFamily="34" charset="0"/>
                <a:ea typeface="Arial" charset="0"/>
                <a:cs typeface="Arial" charset="0"/>
              </a:rPr>
              <a:t>Disposition</a:t>
            </a:r>
          </a:p>
        </p:txBody>
      </p:sp>
      <p:sp>
        <p:nvSpPr>
          <p:cNvPr id="12" name="Rectangle: Rounded Corners 11">
            <a:extLst>
              <a:ext uri="{FF2B5EF4-FFF2-40B4-BE49-F238E27FC236}">
                <a16:creationId xmlns:a16="http://schemas.microsoft.com/office/drawing/2014/main" id="{31223F16-2B13-996D-1493-6F2F718CCB86}"/>
              </a:ext>
            </a:extLst>
          </p:cNvPr>
          <p:cNvSpPr/>
          <p:nvPr/>
        </p:nvSpPr>
        <p:spPr>
          <a:xfrm>
            <a:off x="5276489" y="5099315"/>
            <a:ext cx="2717321" cy="85775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D18C4D-352A-36EB-0D78-093F9AE52EF7}"/>
              </a:ext>
            </a:extLst>
          </p:cNvPr>
          <p:cNvSpPr txBox="1"/>
          <p:nvPr/>
        </p:nvSpPr>
        <p:spPr>
          <a:xfrm>
            <a:off x="5686243" y="5328139"/>
            <a:ext cx="1897811" cy="400110"/>
          </a:xfrm>
          <a:prstGeom prst="rect">
            <a:avLst/>
          </a:prstGeom>
          <a:noFill/>
        </p:spPr>
        <p:txBody>
          <a:bodyPr wrap="square" rtlCol="0" anchor="ctr">
            <a:spAutoFit/>
          </a:bodyPr>
          <a:lstStyle/>
          <a:p>
            <a:pPr algn="ctr"/>
            <a:r>
              <a:rPr lang="en-US" sz="2000" dirty="0">
                <a:solidFill>
                  <a:schemeClr val="bg2"/>
                </a:solidFill>
                <a:latin typeface="Avenir Next LT Pro Demi" panose="020B0704020202020204" pitchFamily="34" charset="0"/>
                <a:ea typeface="Arial" charset="0"/>
                <a:cs typeface="Arial" charset="0"/>
              </a:rPr>
              <a:t>Responses</a:t>
            </a:r>
          </a:p>
        </p:txBody>
      </p:sp>
    </p:spTree>
    <p:extLst>
      <p:ext uri="{BB962C8B-B14F-4D97-AF65-F5344CB8AC3E}">
        <p14:creationId xmlns:p14="http://schemas.microsoft.com/office/powerpoint/2010/main" val="302903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12" grpId="0" animBg="1"/>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DISPOSITION CASE</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DO NOT PURSUE RECOVERY</a:t>
            </a:r>
          </a:p>
        </p:txBody>
      </p:sp>
      <p:sp>
        <p:nvSpPr>
          <p:cNvPr id="10" name="TextBox 9">
            <a:extLst>
              <a:ext uri="{FF2B5EF4-FFF2-40B4-BE49-F238E27FC236}">
                <a16:creationId xmlns:a16="http://schemas.microsoft.com/office/drawing/2014/main" id="{146FB5CB-8A19-DD47-CEC5-D1861F3745C4}"/>
              </a:ext>
            </a:extLst>
          </p:cNvPr>
          <p:cNvSpPr txBox="1"/>
          <p:nvPr/>
        </p:nvSpPr>
        <p:spPr>
          <a:xfrm>
            <a:off x="838200" y="3836017"/>
            <a:ext cx="7710577" cy="2708434"/>
          </a:xfrm>
          <a:prstGeom prst="rect">
            <a:avLst/>
          </a:prstGeom>
          <a:noFill/>
        </p:spPr>
        <p:txBody>
          <a:bodyPr wrap="square">
            <a:spAutoFit/>
          </a:bodyPr>
          <a:lstStyle/>
          <a:p>
            <a:pPr>
              <a:spcAft>
                <a:spcPts val="1200"/>
              </a:spcAft>
            </a:pPr>
            <a:r>
              <a:rPr lang="en-US" u="sng" dirty="0">
                <a:solidFill>
                  <a:schemeClr val="accent3"/>
                </a:solidFill>
                <a:latin typeface="Avenir Next LT Pro Demi" panose="020B0704020202020204" pitchFamily="34" charset="0"/>
              </a:rPr>
              <a:t>Pend Until Resolution</a:t>
            </a:r>
          </a:p>
          <a:p>
            <a:pPr>
              <a:spcAft>
                <a:spcPts val="1200"/>
              </a:spcAft>
            </a:pPr>
            <a:r>
              <a:rPr lang="en-US" sz="1600" dirty="0">
                <a:solidFill>
                  <a:srgbClr val="6F6868"/>
                </a:solidFill>
                <a:latin typeface="Avenir Next LT Pro" panose="020B0504020202020204" pitchFamily="34" charset="0"/>
              </a:rPr>
              <a:t>Click the </a:t>
            </a:r>
            <a:r>
              <a:rPr lang="en-US" sz="1600" dirty="0">
                <a:solidFill>
                  <a:schemeClr val="accent3"/>
                </a:solidFill>
                <a:latin typeface="Avenir Next LT Pro Demi" panose="020B0704020202020204" pitchFamily="34" charset="0"/>
              </a:rPr>
              <a:t>Do Not Pursue Recovery for All </a:t>
            </a:r>
            <a:r>
              <a:rPr lang="en-US" sz="1600" dirty="0">
                <a:solidFill>
                  <a:srgbClr val="6F6868"/>
                </a:solidFill>
                <a:latin typeface="Avenir Next LT Pro" panose="020B0504020202020204" pitchFamily="34" charset="0"/>
              </a:rPr>
              <a:t>button to move all disputes with the Disposition case assignment out of recovery.</a:t>
            </a:r>
          </a:p>
          <a:p>
            <a:pPr>
              <a:spcAft>
                <a:spcPts val="1200"/>
              </a:spcAft>
            </a:pPr>
            <a:r>
              <a:rPr lang="en-US" sz="1600" dirty="0">
                <a:solidFill>
                  <a:srgbClr val="6F6868"/>
                </a:solidFill>
                <a:latin typeface="Avenir Next LT Pro" panose="020B0504020202020204" pitchFamily="34" charset="0"/>
              </a:rPr>
              <a:t>Select the </a:t>
            </a:r>
            <a:r>
              <a:rPr lang="en-US" sz="1600" dirty="0">
                <a:solidFill>
                  <a:schemeClr val="accent3"/>
                </a:solidFill>
                <a:latin typeface="Avenir Next LT Pro Demi" panose="020B0704020202020204" pitchFamily="34" charset="0"/>
              </a:rPr>
              <a:t>Do Not Pursue Recovery </a:t>
            </a:r>
            <a:r>
              <a:rPr lang="en-US" sz="1600" dirty="0">
                <a:solidFill>
                  <a:srgbClr val="6F6868"/>
                </a:solidFill>
                <a:latin typeface="Avenir Next LT Pro" panose="020B0504020202020204" pitchFamily="34" charset="0"/>
              </a:rPr>
              <a:t>option from the </a:t>
            </a:r>
            <a:r>
              <a:rPr lang="en-US" sz="1600" dirty="0">
                <a:solidFill>
                  <a:schemeClr val="accent3"/>
                </a:solidFill>
                <a:latin typeface="Avenir Next LT Pro Demi" panose="020B0704020202020204" pitchFamily="34" charset="0"/>
              </a:rPr>
              <a:t>Other Actions </a:t>
            </a:r>
            <a:r>
              <a:rPr lang="en-US" sz="1600" dirty="0">
                <a:solidFill>
                  <a:srgbClr val="6F6868"/>
                </a:solidFill>
                <a:latin typeface="Avenir Next LT Pro" panose="020B0504020202020204" pitchFamily="34" charset="0"/>
              </a:rPr>
              <a:t>menu to move only the selected dispute out of recovery.</a:t>
            </a:r>
          </a:p>
          <a:p>
            <a:pPr>
              <a:spcAft>
                <a:spcPts val="1200"/>
              </a:spcAft>
            </a:pPr>
            <a:r>
              <a:rPr lang="en-US" sz="1600" dirty="0">
                <a:solidFill>
                  <a:srgbClr val="6F6868"/>
                </a:solidFill>
                <a:latin typeface="Avenir Next LT Pro" panose="020B0504020202020204" pitchFamily="34" charset="0"/>
              </a:rPr>
              <a:t>Select the </a:t>
            </a:r>
            <a:r>
              <a:rPr lang="en-US" sz="1600" dirty="0">
                <a:solidFill>
                  <a:schemeClr val="accent3"/>
                </a:solidFill>
                <a:latin typeface="Avenir Next LT Pro Demi" panose="020B0704020202020204" pitchFamily="34" charset="0"/>
              </a:rPr>
              <a:t>Pend Until Resolution </a:t>
            </a:r>
            <a:r>
              <a:rPr lang="en-US" sz="1600" dirty="0">
                <a:solidFill>
                  <a:srgbClr val="6F6868"/>
                </a:solidFill>
                <a:latin typeface="Avenir Next LT Pro" panose="020B0504020202020204" pitchFamily="34" charset="0"/>
              </a:rPr>
              <a:t>option under the </a:t>
            </a:r>
            <a:r>
              <a:rPr lang="en-US" sz="1600" dirty="0">
                <a:solidFill>
                  <a:schemeClr val="accent3"/>
                </a:solidFill>
                <a:latin typeface="Avenir Next LT Pro Demi" panose="020B0704020202020204" pitchFamily="34" charset="0"/>
              </a:rPr>
              <a:t>Liability Decision </a:t>
            </a:r>
            <a:r>
              <a:rPr lang="en-US" sz="1600" dirty="0">
                <a:solidFill>
                  <a:srgbClr val="6F6868"/>
                </a:solidFill>
                <a:latin typeface="Avenir Next LT Pro" panose="020B0504020202020204" pitchFamily="34" charset="0"/>
              </a:rPr>
              <a:t>drop-down.</a:t>
            </a:r>
          </a:p>
          <a:p>
            <a:pPr>
              <a:spcAft>
                <a:spcPts val="1200"/>
              </a:spcAft>
            </a:pPr>
            <a:r>
              <a:rPr lang="en-US" sz="1600" dirty="0">
                <a:solidFill>
                  <a:srgbClr val="6F6868"/>
                </a:solidFill>
                <a:latin typeface="Avenir Next LT Pro" panose="020B0504020202020204" pitchFamily="34" charset="0"/>
              </a:rPr>
              <a:t>The </a:t>
            </a:r>
            <a:r>
              <a:rPr lang="en-US" sz="1600" dirty="0">
                <a:solidFill>
                  <a:schemeClr val="accent3"/>
                </a:solidFill>
                <a:latin typeface="Avenir Next LT Pro Demi" panose="020B0704020202020204" pitchFamily="34" charset="0"/>
              </a:rPr>
              <a:t>Pend Until Resolution </a:t>
            </a:r>
            <a:r>
              <a:rPr lang="en-US" sz="1600" dirty="0">
                <a:solidFill>
                  <a:srgbClr val="6F6868"/>
                </a:solidFill>
                <a:latin typeface="Avenir Next LT Pro" panose="020B0504020202020204" pitchFamily="34" charset="0"/>
              </a:rPr>
              <a:t>function will pend the disputed charge(s) until we receive the merchant’s response to the chargeback.</a:t>
            </a:r>
          </a:p>
        </p:txBody>
      </p:sp>
      <p:pic>
        <p:nvPicPr>
          <p:cNvPr id="19" name="Picture 18">
            <a:extLst>
              <a:ext uri="{FF2B5EF4-FFF2-40B4-BE49-F238E27FC236}">
                <a16:creationId xmlns:a16="http://schemas.microsoft.com/office/drawing/2014/main" id="{4727FF67-F3E2-64A1-1536-8ED82B38F832}"/>
              </a:ext>
            </a:extLst>
          </p:cNvPr>
          <p:cNvPicPr>
            <a:picLocks noChangeAspect="1"/>
          </p:cNvPicPr>
          <p:nvPr/>
        </p:nvPicPr>
        <p:blipFill>
          <a:blip r:embed="rId2"/>
          <a:stretch>
            <a:fillRect/>
          </a:stretch>
        </p:blipFill>
        <p:spPr>
          <a:xfrm>
            <a:off x="2055377" y="1178075"/>
            <a:ext cx="7580755" cy="2505404"/>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spTree>
    <p:extLst>
      <p:ext uri="{BB962C8B-B14F-4D97-AF65-F5344CB8AC3E}">
        <p14:creationId xmlns:p14="http://schemas.microsoft.com/office/powerpoint/2010/main" val="2799272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DISPOSITION CASE</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DO NOT PURSUE RECOVERY</a:t>
            </a:r>
          </a:p>
        </p:txBody>
      </p:sp>
      <p:sp>
        <p:nvSpPr>
          <p:cNvPr id="10" name="TextBox 9">
            <a:extLst>
              <a:ext uri="{FF2B5EF4-FFF2-40B4-BE49-F238E27FC236}">
                <a16:creationId xmlns:a16="http://schemas.microsoft.com/office/drawing/2014/main" id="{146FB5CB-8A19-DD47-CEC5-D1861F3745C4}"/>
              </a:ext>
            </a:extLst>
          </p:cNvPr>
          <p:cNvSpPr txBox="1"/>
          <p:nvPr/>
        </p:nvSpPr>
        <p:spPr>
          <a:xfrm>
            <a:off x="838200" y="3758378"/>
            <a:ext cx="8624977" cy="2800767"/>
          </a:xfrm>
          <a:prstGeom prst="rect">
            <a:avLst/>
          </a:prstGeom>
          <a:noFill/>
        </p:spPr>
        <p:txBody>
          <a:bodyPr wrap="square">
            <a:spAutoFit/>
          </a:bodyPr>
          <a:lstStyle/>
          <a:p>
            <a:pPr>
              <a:spcAft>
                <a:spcPts val="1200"/>
              </a:spcAft>
            </a:pPr>
            <a:r>
              <a:rPr lang="en-US" u="sng" dirty="0">
                <a:solidFill>
                  <a:schemeClr val="accent3"/>
                </a:solidFill>
                <a:latin typeface="Avenir Next LT Pro Demi" panose="020B0704020202020204" pitchFamily="34" charset="0"/>
              </a:rPr>
              <a:t>Process Liability</a:t>
            </a:r>
          </a:p>
          <a:p>
            <a:pPr>
              <a:spcAft>
                <a:spcPts val="1200"/>
              </a:spcAft>
            </a:pPr>
            <a:r>
              <a:rPr lang="en-US" sz="1600" dirty="0">
                <a:solidFill>
                  <a:srgbClr val="6F6868"/>
                </a:solidFill>
                <a:latin typeface="Avenir Next LT Pro" panose="020B0504020202020204" pitchFamily="34" charset="0"/>
              </a:rPr>
              <a:t>Click the </a:t>
            </a:r>
            <a:r>
              <a:rPr lang="en-US" sz="1600" dirty="0">
                <a:solidFill>
                  <a:schemeClr val="accent3"/>
                </a:solidFill>
                <a:latin typeface="Avenir Next LT Pro Demi" panose="020B0704020202020204" pitchFamily="34" charset="0"/>
              </a:rPr>
              <a:t>Do Not Pursue Recovery for All </a:t>
            </a:r>
            <a:r>
              <a:rPr lang="en-US" sz="1600" dirty="0">
                <a:solidFill>
                  <a:srgbClr val="6F6868"/>
                </a:solidFill>
                <a:latin typeface="Avenir Next LT Pro" panose="020B0504020202020204" pitchFamily="34" charset="0"/>
              </a:rPr>
              <a:t>button to move all disputes with the Disposition case assignment out of recovery.</a:t>
            </a:r>
          </a:p>
          <a:p>
            <a:pPr>
              <a:spcAft>
                <a:spcPts val="1200"/>
              </a:spcAft>
            </a:pPr>
            <a:r>
              <a:rPr lang="en-US" sz="1600" dirty="0">
                <a:solidFill>
                  <a:srgbClr val="6F6868"/>
                </a:solidFill>
                <a:latin typeface="Avenir Next LT Pro" panose="020B0504020202020204" pitchFamily="34" charset="0"/>
              </a:rPr>
              <a:t>Select the </a:t>
            </a:r>
            <a:r>
              <a:rPr lang="en-US" sz="1600" dirty="0">
                <a:solidFill>
                  <a:schemeClr val="accent3"/>
                </a:solidFill>
                <a:latin typeface="Avenir Next LT Pro Demi" panose="020B0704020202020204" pitchFamily="34" charset="0"/>
              </a:rPr>
              <a:t>Do Not Pursue Recovery </a:t>
            </a:r>
            <a:r>
              <a:rPr lang="en-US" sz="1600" dirty="0">
                <a:solidFill>
                  <a:srgbClr val="6F6868"/>
                </a:solidFill>
                <a:latin typeface="Avenir Next LT Pro" panose="020B0504020202020204" pitchFamily="34" charset="0"/>
              </a:rPr>
              <a:t>option from the </a:t>
            </a:r>
            <a:r>
              <a:rPr lang="en-US" sz="1600" dirty="0">
                <a:solidFill>
                  <a:schemeClr val="accent3"/>
                </a:solidFill>
                <a:latin typeface="Avenir Next LT Pro Demi" panose="020B0704020202020204" pitchFamily="34" charset="0"/>
              </a:rPr>
              <a:t>Other Actions </a:t>
            </a:r>
            <a:r>
              <a:rPr lang="en-US" sz="1600" dirty="0">
                <a:solidFill>
                  <a:srgbClr val="6F6868"/>
                </a:solidFill>
                <a:latin typeface="Avenir Next LT Pro" panose="020B0504020202020204" pitchFamily="34" charset="0"/>
              </a:rPr>
              <a:t>menu to move only the selected dispute out of recovery.</a:t>
            </a:r>
          </a:p>
          <a:p>
            <a:pPr>
              <a:spcAft>
                <a:spcPts val="1200"/>
              </a:spcAft>
            </a:pPr>
            <a:r>
              <a:rPr lang="en-US" sz="1600" dirty="0">
                <a:solidFill>
                  <a:srgbClr val="6F6868"/>
                </a:solidFill>
                <a:latin typeface="Avenir Next LT Pro" panose="020B0504020202020204" pitchFamily="34" charset="0"/>
              </a:rPr>
              <a:t>Select the </a:t>
            </a:r>
            <a:r>
              <a:rPr lang="en-US" sz="1600" dirty="0">
                <a:solidFill>
                  <a:schemeClr val="accent3"/>
                </a:solidFill>
                <a:latin typeface="Avenir Next LT Pro Demi" panose="020B0704020202020204" pitchFamily="34" charset="0"/>
              </a:rPr>
              <a:t>Process Liability </a:t>
            </a:r>
            <a:r>
              <a:rPr lang="en-US" sz="1600" dirty="0">
                <a:solidFill>
                  <a:srgbClr val="6F6868"/>
                </a:solidFill>
                <a:latin typeface="Avenir Next LT Pro" panose="020B0504020202020204" pitchFamily="34" charset="0"/>
              </a:rPr>
              <a:t>option under the </a:t>
            </a:r>
            <a:r>
              <a:rPr lang="en-US" sz="1600" dirty="0">
                <a:solidFill>
                  <a:schemeClr val="accent3"/>
                </a:solidFill>
                <a:latin typeface="Avenir Next LT Pro Demi" panose="020B0704020202020204" pitchFamily="34" charset="0"/>
              </a:rPr>
              <a:t>Liability Decision </a:t>
            </a:r>
            <a:r>
              <a:rPr lang="en-US" sz="1600" dirty="0">
                <a:solidFill>
                  <a:srgbClr val="6F6868"/>
                </a:solidFill>
                <a:latin typeface="Avenir Next LT Pro" panose="020B0504020202020204" pitchFamily="34" charset="0"/>
              </a:rPr>
              <a:t>drop-down.</a:t>
            </a:r>
          </a:p>
          <a:p>
            <a:pPr>
              <a:spcAft>
                <a:spcPts val="1200"/>
              </a:spcAft>
            </a:pPr>
            <a:r>
              <a:rPr lang="en-US" sz="1600" dirty="0">
                <a:solidFill>
                  <a:srgbClr val="6F6868"/>
                </a:solidFill>
                <a:latin typeface="Avenir Next LT Pro" panose="020B0504020202020204" pitchFamily="34" charset="0"/>
              </a:rPr>
              <a:t>The </a:t>
            </a:r>
            <a:r>
              <a:rPr lang="en-US" sz="1600" dirty="0">
                <a:solidFill>
                  <a:schemeClr val="accent3"/>
                </a:solidFill>
                <a:latin typeface="Avenir Next LT Pro Demi" panose="020B0704020202020204" pitchFamily="34" charset="0"/>
              </a:rPr>
              <a:t>Pend Until Resolution </a:t>
            </a:r>
            <a:r>
              <a:rPr lang="en-US" sz="1600" dirty="0">
                <a:solidFill>
                  <a:srgbClr val="6F6868"/>
                </a:solidFill>
                <a:latin typeface="Avenir Next LT Pro" panose="020B0504020202020204" pitchFamily="34" charset="0"/>
              </a:rPr>
              <a:t>function will pend the disputed charge(s) until we receive the merchant’s response to the chargeback.</a:t>
            </a:r>
          </a:p>
        </p:txBody>
      </p:sp>
      <p:pic>
        <p:nvPicPr>
          <p:cNvPr id="3" name="Picture 2">
            <a:extLst>
              <a:ext uri="{FF2B5EF4-FFF2-40B4-BE49-F238E27FC236}">
                <a16:creationId xmlns:a16="http://schemas.microsoft.com/office/drawing/2014/main" id="{5D48A3FC-6166-19B1-2339-14B81090EF87}"/>
              </a:ext>
            </a:extLst>
          </p:cNvPr>
          <p:cNvPicPr>
            <a:picLocks noChangeAspect="1"/>
          </p:cNvPicPr>
          <p:nvPr/>
        </p:nvPicPr>
        <p:blipFill>
          <a:blip r:embed="rId2"/>
          <a:stretch>
            <a:fillRect/>
          </a:stretch>
        </p:blipFill>
        <p:spPr>
          <a:xfrm>
            <a:off x="2940170" y="1178075"/>
            <a:ext cx="6311659" cy="2843178"/>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spTree>
    <p:extLst>
      <p:ext uri="{BB962C8B-B14F-4D97-AF65-F5344CB8AC3E}">
        <p14:creationId xmlns:p14="http://schemas.microsoft.com/office/powerpoint/2010/main" val="3994972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DISPOSITION CASE</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PEND</a:t>
            </a:r>
          </a:p>
        </p:txBody>
      </p:sp>
      <p:pic>
        <p:nvPicPr>
          <p:cNvPr id="2" name="Picture 1">
            <a:extLst>
              <a:ext uri="{FF2B5EF4-FFF2-40B4-BE49-F238E27FC236}">
                <a16:creationId xmlns:a16="http://schemas.microsoft.com/office/drawing/2014/main" id="{A73F4585-21C5-44A2-241F-7232AB45311F}"/>
              </a:ext>
            </a:extLst>
          </p:cNvPr>
          <p:cNvPicPr>
            <a:picLocks noChangeAspect="1"/>
          </p:cNvPicPr>
          <p:nvPr/>
        </p:nvPicPr>
        <p:blipFill>
          <a:blip r:embed="rId2"/>
          <a:stretch>
            <a:fillRect/>
          </a:stretch>
        </p:blipFill>
        <p:spPr>
          <a:xfrm>
            <a:off x="838200" y="1258409"/>
            <a:ext cx="7753709" cy="2170591"/>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sp>
        <p:nvSpPr>
          <p:cNvPr id="3" name="TextBox 2">
            <a:extLst>
              <a:ext uri="{FF2B5EF4-FFF2-40B4-BE49-F238E27FC236}">
                <a16:creationId xmlns:a16="http://schemas.microsoft.com/office/drawing/2014/main" id="{93887FAD-0388-7444-054B-B5EA70A17A72}"/>
              </a:ext>
            </a:extLst>
          </p:cNvPr>
          <p:cNvSpPr txBox="1"/>
          <p:nvPr/>
        </p:nvSpPr>
        <p:spPr>
          <a:xfrm>
            <a:off x="838200" y="3756964"/>
            <a:ext cx="9677400" cy="2246769"/>
          </a:xfrm>
          <a:prstGeom prst="rect">
            <a:avLst/>
          </a:prstGeom>
          <a:noFill/>
        </p:spPr>
        <p:txBody>
          <a:bodyPr wrap="square">
            <a:spAutoFit/>
          </a:bodyPr>
          <a:lstStyle/>
          <a:p>
            <a:pPr>
              <a:spcAft>
                <a:spcPts val="1200"/>
              </a:spcAft>
            </a:pPr>
            <a:r>
              <a:rPr lang="en-US" sz="2000" u="sng" dirty="0">
                <a:solidFill>
                  <a:schemeClr val="accent3"/>
                </a:solidFill>
                <a:latin typeface="Avenir Next LT Pro Demi" panose="020B0704020202020204" pitchFamily="34" charset="0"/>
              </a:rPr>
              <a:t>Pend</a:t>
            </a:r>
          </a:p>
          <a:p>
            <a:pPr>
              <a:spcAft>
                <a:spcPts val="1200"/>
              </a:spcAft>
            </a:pPr>
            <a:r>
              <a:rPr lang="en-US" sz="2000" dirty="0">
                <a:solidFill>
                  <a:srgbClr val="6F6868"/>
                </a:solidFill>
                <a:latin typeface="Avenir Next LT Pro" panose="020B0504020202020204" pitchFamily="34" charset="0"/>
              </a:rPr>
              <a:t>Select the </a:t>
            </a:r>
            <a:r>
              <a:rPr lang="en-US" sz="2000" dirty="0">
                <a:solidFill>
                  <a:schemeClr val="accent3"/>
                </a:solidFill>
                <a:latin typeface="Avenir Next LT Pro Demi" panose="020B0704020202020204" pitchFamily="34" charset="0"/>
              </a:rPr>
              <a:t>Pend </a:t>
            </a:r>
            <a:r>
              <a:rPr lang="en-US" sz="2000" dirty="0">
                <a:solidFill>
                  <a:srgbClr val="6F6868"/>
                </a:solidFill>
                <a:latin typeface="Avenir Next LT Pro" panose="020B0504020202020204" pitchFamily="34" charset="0"/>
              </a:rPr>
              <a:t>option from the </a:t>
            </a:r>
            <a:r>
              <a:rPr lang="en-US" sz="2000" dirty="0">
                <a:solidFill>
                  <a:schemeClr val="accent3"/>
                </a:solidFill>
                <a:latin typeface="Avenir Next LT Pro Demi" panose="020B0704020202020204" pitchFamily="34" charset="0"/>
              </a:rPr>
              <a:t>Other Actions </a:t>
            </a:r>
            <a:r>
              <a:rPr lang="en-US" sz="2000" dirty="0">
                <a:solidFill>
                  <a:srgbClr val="6F6868"/>
                </a:solidFill>
                <a:latin typeface="Avenir Next LT Pro" panose="020B0504020202020204" pitchFamily="34" charset="0"/>
              </a:rPr>
              <a:t>menu.</a:t>
            </a:r>
          </a:p>
          <a:p>
            <a:pPr>
              <a:spcAft>
                <a:spcPts val="1200"/>
              </a:spcAft>
            </a:pPr>
            <a:r>
              <a:rPr lang="en-US" sz="2000" dirty="0">
                <a:solidFill>
                  <a:srgbClr val="6F6868"/>
                </a:solidFill>
                <a:latin typeface="Avenir Next LT Pro" panose="020B0504020202020204" pitchFamily="34" charset="0"/>
              </a:rPr>
              <a:t>Select the </a:t>
            </a:r>
            <a:r>
              <a:rPr lang="en-US" sz="2000" dirty="0">
                <a:solidFill>
                  <a:schemeClr val="accent3"/>
                </a:solidFill>
                <a:latin typeface="Avenir Next LT Pro Demi" panose="020B0704020202020204" pitchFamily="34" charset="0"/>
              </a:rPr>
              <a:t>Pend Reason </a:t>
            </a:r>
            <a:r>
              <a:rPr lang="en-US" sz="2000" dirty="0">
                <a:solidFill>
                  <a:srgbClr val="6F6868"/>
                </a:solidFill>
                <a:latin typeface="Avenir Next LT Pro" panose="020B0504020202020204" pitchFamily="34" charset="0"/>
              </a:rPr>
              <a:t>from the drop-down. </a:t>
            </a:r>
          </a:p>
          <a:p>
            <a:pPr>
              <a:spcAft>
                <a:spcPts val="1200"/>
              </a:spcAft>
            </a:pPr>
            <a:r>
              <a:rPr lang="en-US" sz="2000" dirty="0">
                <a:solidFill>
                  <a:srgbClr val="6F6868"/>
                </a:solidFill>
                <a:latin typeface="Avenir Next LT Pro" panose="020B0504020202020204" pitchFamily="34" charset="0"/>
              </a:rPr>
              <a:t>Determine the pend timeframe from the </a:t>
            </a:r>
            <a:r>
              <a:rPr lang="en-US" sz="2000" dirty="0">
                <a:solidFill>
                  <a:schemeClr val="accent3"/>
                </a:solidFill>
                <a:latin typeface="Avenir Next LT Pro Demi" panose="020B0704020202020204" pitchFamily="34" charset="0"/>
              </a:rPr>
              <a:t>Calendar days </a:t>
            </a:r>
            <a:r>
              <a:rPr lang="en-US" sz="2000" dirty="0">
                <a:solidFill>
                  <a:srgbClr val="6F6868"/>
                </a:solidFill>
                <a:latin typeface="Avenir Next LT Pro" panose="020B0504020202020204" pitchFamily="34" charset="0"/>
              </a:rPr>
              <a:t>drop-down.</a:t>
            </a:r>
          </a:p>
          <a:p>
            <a:pPr>
              <a:spcAft>
                <a:spcPts val="1200"/>
              </a:spcAft>
            </a:pPr>
            <a:r>
              <a:rPr lang="en-US" sz="2000" dirty="0">
                <a:solidFill>
                  <a:srgbClr val="6F6868"/>
                </a:solidFill>
                <a:latin typeface="Avenir Next LT Pro" panose="020B0504020202020204" pitchFamily="34" charset="0"/>
              </a:rPr>
              <a:t>Answer additional questions if you’re pending for </a:t>
            </a:r>
            <a:r>
              <a:rPr lang="en-US" sz="2000" dirty="0">
                <a:solidFill>
                  <a:schemeClr val="accent3"/>
                </a:solidFill>
                <a:latin typeface="Avenir Next LT Pro Demi" panose="020B0704020202020204" pitchFamily="34" charset="0"/>
              </a:rPr>
              <a:t>Member Response</a:t>
            </a:r>
            <a:r>
              <a:rPr lang="en-US" sz="2000" dirty="0">
                <a:solidFill>
                  <a:srgbClr val="6F6868"/>
                </a:solidFill>
                <a:latin typeface="Avenir Next LT Pro" panose="020B0504020202020204" pitchFamily="34" charset="0"/>
              </a:rPr>
              <a:t>.</a:t>
            </a:r>
          </a:p>
        </p:txBody>
      </p:sp>
    </p:spTree>
    <p:extLst>
      <p:ext uri="{BB962C8B-B14F-4D97-AF65-F5344CB8AC3E}">
        <p14:creationId xmlns:p14="http://schemas.microsoft.com/office/powerpoint/2010/main" val="166761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791776-8B0B-6FC1-2C13-C58702D9B52F}"/>
              </a:ext>
            </a:extLst>
          </p:cNvPr>
          <p:cNvPicPr>
            <a:picLocks noChangeAspect="1"/>
          </p:cNvPicPr>
          <p:nvPr/>
        </p:nvPicPr>
        <p:blipFill rotWithShape="1">
          <a:blip r:embed="rId2"/>
          <a:srcRect l="5072" t="2661"/>
          <a:stretch/>
        </p:blipFill>
        <p:spPr>
          <a:xfrm>
            <a:off x="6449684" y="1643897"/>
            <a:ext cx="4419331" cy="4299704"/>
          </a:xfrm>
          <a:prstGeom prst="rect">
            <a:avLst/>
          </a:prstGeom>
        </p:spPr>
      </p:pic>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REVIEW CHARGEBACK</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HOW TO</a:t>
            </a:r>
          </a:p>
        </p:txBody>
      </p:sp>
      <p:sp>
        <p:nvSpPr>
          <p:cNvPr id="5" name="TextBox 4">
            <a:extLst>
              <a:ext uri="{FF2B5EF4-FFF2-40B4-BE49-F238E27FC236}">
                <a16:creationId xmlns:a16="http://schemas.microsoft.com/office/drawing/2014/main" id="{9CB7A1CB-C5F8-646B-8330-91ECCBF38AA9}"/>
              </a:ext>
            </a:extLst>
          </p:cNvPr>
          <p:cNvSpPr txBox="1"/>
          <p:nvPr/>
        </p:nvSpPr>
        <p:spPr>
          <a:xfrm>
            <a:off x="838200" y="1410639"/>
            <a:ext cx="5257800" cy="4555093"/>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The </a:t>
            </a:r>
            <a:r>
              <a:rPr lang="en-US" sz="2000" dirty="0">
                <a:solidFill>
                  <a:schemeClr val="accent3"/>
                </a:solidFill>
                <a:latin typeface="Avenir Next LT Pro Demi" panose="020B0704020202020204" pitchFamily="34" charset="0"/>
              </a:rPr>
              <a:t>Review Chargeback </a:t>
            </a:r>
            <a:r>
              <a:rPr lang="en-US" sz="2000" dirty="0">
                <a:solidFill>
                  <a:srgbClr val="6F6868"/>
                </a:solidFill>
                <a:latin typeface="Avenir Next LT Pro" panose="020B0504020202020204" pitchFamily="34" charset="0"/>
              </a:rPr>
              <a:t>assignment requires analysts to review the chargeback form and make the required corrections. </a:t>
            </a:r>
            <a:br>
              <a:rPr lang="en-US" sz="2000" dirty="0">
                <a:solidFill>
                  <a:srgbClr val="6F6868"/>
                </a:solidFill>
                <a:latin typeface="Avenir Next LT Pro" panose="020B0504020202020204" pitchFamily="34" charset="0"/>
              </a:rPr>
            </a:br>
            <a:endParaRPr lang="en-US" sz="2000" dirty="0">
              <a:solidFill>
                <a:srgbClr val="6F6868"/>
              </a:solidFill>
              <a:latin typeface="Avenir Next LT Pro" panose="020B0504020202020204" pitchFamily="34" charset="0"/>
            </a:endParaRPr>
          </a:p>
          <a:p>
            <a:pPr>
              <a:spcAft>
                <a:spcPts val="1200"/>
              </a:spcAft>
            </a:pPr>
            <a:r>
              <a:rPr lang="en-US" sz="2000" dirty="0">
                <a:solidFill>
                  <a:srgbClr val="6F6868"/>
                </a:solidFill>
                <a:latin typeface="Avenir Next LT Pro" panose="020B0504020202020204" pitchFamily="34" charset="0"/>
              </a:rPr>
              <a:t>The corrections are required prior to the chargeback submission.</a:t>
            </a:r>
            <a:br>
              <a:rPr lang="en-US" sz="2000" dirty="0">
                <a:solidFill>
                  <a:srgbClr val="6F6868"/>
                </a:solidFill>
                <a:latin typeface="Avenir Next LT Pro" panose="020B0504020202020204" pitchFamily="34" charset="0"/>
              </a:rPr>
            </a:br>
            <a:endParaRPr lang="en-US" sz="2000" dirty="0">
              <a:solidFill>
                <a:srgbClr val="6F6868"/>
              </a:solidFill>
              <a:latin typeface="Avenir Next LT Pro" panose="020B0504020202020204" pitchFamily="34" charset="0"/>
            </a:endParaRPr>
          </a:p>
          <a:p>
            <a:pPr>
              <a:spcAft>
                <a:spcPts val="1200"/>
              </a:spcAft>
            </a:pPr>
            <a:r>
              <a:rPr lang="en-US" sz="2000" dirty="0">
                <a:solidFill>
                  <a:srgbClr val="6F6868"/>
                </a:solidFill>
                <a:latin typeface="Avenir Next LT Pro" panose="020B0504020202020204" pitchFamily="34" charset="0"/>
              </a:rPr>
              <a:t>Typically, these corrections involve the accountholder’s responses to the intake questionnaire. </a:t>
            </a:r>
            <a:br>
              <a:rPr lang="en-US" sz="2000" dirty="0">
                <a:solidFill>
                  <a:srgbClr val="6F6868"/>
                </a:solidFill>
                <a:latin typeface="Avenir Next LT Pro" panose="020B0504020202020204" pitchFamily="34" charset="0"/>
              </a:rPr>
            </a:br>
            <a:endParaRPr lang="en-US" sz="2000" dirty="0">
              <a:solidFill>
                <a:srgbClr val="6F6868"/>
              </a:solidFill>
              <a:latin typeface="Avenir Next LT Pro" panose="020B0504020202020204" pitchFamily="34" charset="0"/>
            </a:endParaRPr>
          </a:p>
          <a:p>
            <a:pPr>
              <a:spcAft>
                <a:spcPts val="1200"/>
              </a:spcAft>
            </a:pPr>
            <a:r>
              <a:rPr lang="en-US" sz="2000" dirty="0">
                <a:solidFill>
                  <a:schemeClr val="accent3"/>
                </a:solidFill>
                <a:latin typeface="Avenir Next LT Pro Demi" panose="020B0704020202020204" pitchFamily="34" charset="0"/>
              </a:rPr>
              <a:t>Goal: </a:t>
            </a:r>
            <a:r>
              <a:rPr lang="en-US" sz="2000" dirty="0">
                <a:solidFill>
                  <a:srgbClr val="6F6868"/>
                </a:solidFill>
                <a:latin typeface="Avenir Next LT Pro" panose="020B0504020202020204" pitchFamily="34" charset="0"/>
              </a:rPr>
              <a:t>Correct the chargeback so the chargeback can be submitted.</a:t>
            </a:r>
          </a:p>
        </p:txBody>
      </p:sp>
    </p:spTree>
    <p:extLst>
      <p:ext uri="{BB962C8B-B14F-4D97-AF65-F5344CB8AC3E}">
        <p14:creationId xmlns:p14="http://schemas.microsoft.com/office/powerpoint/2010/main" val="3454892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REVIEW CHARGEBACK</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a:t>
            </a:r>
          </a:p>
        </p:txBody>
      </p:sp>
      <p:grpSp>
        <p:nvGrpSpPr>
          <p:cNvPr id="8" name="Group 7">
            <a:extLst>
              <a:ext uri="{FF2B5EF4-FFF2-40B4-BE49-F238E27FC236}">
                <a16:creationId xmlns:a16="http://schemas.microsoft.com/office/drawing/2014/main" id="{B0F39450-EAF4-96AC-8022-E8AFC57CD4BF}"/>
              </a:ext>
            </a:extLst>
          </p:cNvPr>
          <p:cNvGrpSpPr/>
          <p:nvPr/>
        </p:nvGrpSpPr>
        <p:grpSpPr>
          <a:xfrm>
            <a:off x="5323554" y="300242"/>
            <a:ext cx="6486714" cy="5807261"/>
            <a:chOff x="5323554" y="300242"/>
            <a:chExt cx="6486714" cy="5807261"/>
          </a:xfrm>
          <a:effectLst>
            <a:outerShdw blurRad="50800" dist="38100" dir="2700000" algn="tl" rotWithShape="0">
              <a:schemeClr val="tx2">
                <a:lumMod val="25000"/>
                <a:lumOff val="75000"/>
                <a:alpha val="40000"/>
              </a:schemeClr>
            </a:outerShdw>
          </a:effectLst>
        </p:grpSpPr>
        <p:pic>
          <p:nvPicPr>
            <p:cNvPr id="3" name="Picture 2">
              <a:extLst>
                <a:ext uri="{FF2B5EF4-FFF2-40B4-BE49-F238E27FC236}">
                  <a16:creationId xmlns:a16="http://schemas.microsoft.com/office/drawing/2014/main" id="{DF562DAE-940E-3E3B-183C-4C7437D0E613}"/>
                </a:ext>
              </a:extLst>
            </p:cNvPr>
            <p:cNvPicPr>
              <a:picLocks noChangeAspect="1"/>
            </p:cNvPicPr>
            <p:nvPr/>
          </p:nvPicPr>
          <p:blipFill>
            <a:blip r:embed="rId2"/>
            <a:stretch>
              <a:fillRect/>
            </a:stretch>
          </p:blipFill>
          <p:spPr>
            <a:xfrm>
              <a:off x="5326604" y="300242"/>
              <a:ext cx="6483664" cy="3524274"/>
            </a:xfrm>
            <a:prstGeom prst="rect">
              <a:avLst/>
            </a:prstGeom>
          </p:spPr>
        </p:pic>
        <p:pic>
          <p:nvPicPr>
            <p:cNvPr id="7" name="Picture 6">
              <a:extLst>
                <a:ext uri="{FF2B5EF4-FFF2-40B4-BE49-F238E27FC236}">
                  <a16:creationId xmlns:a16="http://schemas.microsoft.com/office/drawing/2014/main" id="{82D387F0-9C01-7AFF-8E72-95EF16D17BA5}"/>
                </a:ext>
              </a:extLst>
            </p:cNvPr>
            <p:cNvPicPr>
              <a:picLocks noChangeAspect="1"/>
            </p:cNvPicPr>
            <p:nvPr/>
          </p:nvPicPr>
          <p:blipFill>
            <a:blip r:embed="rId3"/>
            <a:stretch>
              <a:fillRect/>
            </a:stretch>
          </p:blipFill>
          <p:spPr>
            <a:xfrm>
              <a:off x="5323554" y="3746879"/>
              <a:ext cx="6486714" cy="2360624"/>
            </a:xfrm>
            <a:prstGeom prst="rect">
              <a:avLst/>
            </a:prstGeom>
          </p:spPr>
        </p:pic>
      </p:grpSp>
      <p:sp>
        <p:nvSpPr>
          <p:cNvPr id="9" name="TextBox 8">
            <a:extLst>
              <a:ext uri="{FF2B5EF4-FFF2-40B4-BE49-F238E27FC236}">
                <a16:creationId xmlns:a16="http://schemas.microsoft.com/office/drawing/2014/main" id="{C16FDFAE-337A-6551-230C-E43EE66CDB85}"/>
              </a:ext>
            </a:extLst>
          </p:cNvPr>
          <p:cNvSpPr txBox="1"/>
          <p:nvPr/>
        </p:nvSpPr>
        <p:spPr>
          <a:xfrm>
            <a:off x="1364000" y="1647941"/>
            <a:ext cx="4182785"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Review the chargeback form error. </a:t>
            </a:r>
          </a:p>
        </p:txBody>
      </p:sp>
      <p:pic>
        <p:nvPicPr>
          <p:cNvPr id="10" name="Graphic 9" descr="Badge with solid fill">
            <a:extLst>
              <a:ext uri="{FF2B5EF4-FFF2-40B4-BE49-F238E27FC236}">
                <a16:creationId xmlns:a16="http://schemas.microsoft.com/office/drawing/2014/main" id="{6064E0B5-CA5E-88C5-DC17-9EAE89852A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2522401"/>
            <a:ext cx="525800" cy="525800"/>
          </a:xfrm>
          <a:prstGeom prst="rect">
            <a:avLst/>
          </a:prstGeom>
        </p:spPr>
      </p:pic>
      <p:pic>
        <p:nvPicPr>
          <p:cNvPr id="11" name="Graphic 10" descr="Badge 1 with solid fill">
            <a:extLst>
              <a:ext uri="{FF2B5EF4-FFF2-40B4-BE49-F238E27FC236}">
                <a16:creationId xmlns:a16="http://schemas.microsoft.com/office/drawing/2014/main" id="{469D013A-C265-0A10-DF0A-3C0F1677B9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 y="1585096"/>
            <a:ext cx="525800" cy="525800"/>
          </a:xfrm>
          <a:prstGeom prst="rect">
            <a:avLst/>
          </a:prstGeom>
        </p:spPr>
      </p:pic>
      <p:sp>
        <p:nvSpPr>
          <p:cNvPr id="12" name="TextBox 11">
            <a:extLst>
              <a:ext uri="{FF2B5EF4-FFF2-40B4-BE49-F238E27FC236}">
                <a16:creationId xmlns:a16="http://schemas.microsoft.com/office/drawing/2014/main" id="{77A60EA3-CB0D-559C-2E93-F2C77CEAC5C1}"/>
              </a:ext>
            </a:extLst>
          </p:cNvPr>
          <p:cNvSpPr txBox="1"/>
          <p:nvPr/>
        </p:nvSpPr>
        <p:spPr>
          <a:xfrm>
            <a:off x="1364000" y="2581124"/>
            <a:ext cx="4732000" cy="163121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Take the appropriate action to resolve the error such as correcting the response to the intake form or pending the dispute to request additional information from the accountholder.</a:t>
            </a:r>
          </a:p>
        </p:txBody>
      </p:sp>
      <p:sp>
        <p:nvSpPr>
          <p:cNvPr id="13" name="TextBox 12">
            <a:extLst>
              <a:ext uri="{FF2B5EF4-FFF2-40B4-BE49-F238E27FC236}">
                <a16:creationId xmlns:a16="http://schemas.microsoft.com/office/drawing/2014/main" id="{A0FF0DB8-562B-03CF-FAD5-C95D75A4DB47}"/>
              </a:ext>
            </a:extLst>
          </p:cNvPr>
          <p:cNvSpPr txBox="1"/>
          <p:nvPr/>
        </p:nvSpPr>
        <p:spPr>
          <a:xfrm>
            <a:off x="1364000" y="4663018"/>
            <a:ext cx="3079270"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3"/>
                </a:solidFill>
                <a:latin typeface="Avenir Next LT Pro Demi" panose="020B0704020202020204" pitchFamily="34" charset="0"/>
              </a:rPr>
              <a:t>Apply</a:t>
            </a:r>
            <a:r>
              <a:rPr lang="en-US" sz="2000" dirty="0">
                <a:solidFill>
                  <a:srgbClr val="6F6868"/>
                </a:solidFill>
                <a:latin typeface="Avenir Next LT Pro" panose="020B0504020202020204" pitchFamily="34" charset="0"/>
              </a:rPr>
              <a:t> button.</a:t>
            </a:r>
          </a:p>
        </p:txBody>
      </p:sp>
      <p:sp>
        <p:nvSpPr>
          <p:cNvPr id="14" name="TextBox 13">
            <a:extLst>
              <a:ext uri="{FF2B5EF4-FFF2-40B4-BE49-F238E27FC236}">
                <a16:creationId xmlns:a16="http://schemas.microsoft.com/office/drawing/2014/main" id="{DD9ABD7A-ACED-2C06-FDF4-6CD6860709DC}"/>
              </a:ext>
            </a:extLst>
          </p:cNvPr>
          <p:cNvSpPr txBox="1"/>
          <p:nvPr/>
        </p:nvSpPr>
        <p:spPr>
          <a:xfrm>
            <a:off x="1364000" y="5635187"/>
            <a:ext cx="4062015"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3"/>
                </a:solidFill>
                <a:latin typeface="Avenir Next LT Pro Demi" panose="020B0704020202020204" pitchFamily="34" charset="0"/>
              </a:rPr>
              <a:t>Process Actions </a:t>
            </a:r>
            <a:r>
              <a:rPr lang="en-US" sz="2000" dirty="0">
                <a:solidFill>
                  <a:srgbClr val="6F6868"/>
                </a:solidFill>
                <a:latin typeface="Avenir Next LT Pro" panose="020B0504020202020204" pitchFamily="34" charset="0"/>
              </a:rPr>
              <a:t>button.</a:t>
            </a:r>
          </a:p>
        </p:txBody>
      </p:sp>
      <p:pic>
        <p:nvPicPr>
          <p:cNvPr id="15" name="Graphic 14" descr="Badge 3 with solid fill">
            <a:extLst>
              <a:ext uri="{FF2B5EF4-FFF2-40B4-BE49-F238E27FC236}">
                <a16:creationId xmlns:a16="http://schemas.microsoft.com/office/drawing/2014/main" id="{28802016-CCDA-34CB-B3AD-77556331133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8200" y="4598963"/>
            <a:ext cx="525800" cy="525800"/>
          </a:xfrm>
          <a:prstGeom prst="rect">
            <a:avLst/>
          </a:prstGeom>
        </p:spPr>
      </p:pic>
      <p:pic>
        <p:nvPicPr>
          <p:cNvPr id="16" name="Graphic 15" descr="Badge 4 with solid fill">
            <a:extLst>
              <a:ext uri="{FF2B5EF4-FFF2-40B4-BE49-F238E27FC236}">
                <a16:creationId xmlns:a16="http://schemas.microsoft.com/office/drawing/2014/main" id="{3755D6FC-DCD2-7C29-5D11-DD8573B653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8200" y="5590331"/>
            <a:ext cx="525800" cy="525800"/>
          </a:xfrm>
          <a:prstGeom prst="rect">
            <a:avLst/>
          </a:prstGeom>
        </p:spPr>
      </p:pic>
    </p:spTree>
    <p:extLst>
      <p:ext uri="{BB962C8B-B14F-4D97-AF65-F5344CB8AC3E}">
        <p14:creationId xmlns:p14="http://schemas.microsoft.com/office/powerpoint/2010/main" val="3055755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F575DB-80B0-9573-9CC8-52A0462E7AB2}"/>
              </a:ext>
            </a:extLst>
          </p:cNvPr>
          <p:cNvPicPr>
            <a:picLocks noChangeAspect="1"/>
          </p:cNvPicPr>
          <p:nvPr/>
        </p:nvPicPr>
        <p:blipFill>
          <a:blip r:embed="rId2"/>
          <a:stretch>
            <a:fillRect/>
          </a:stretch>
        </p:blipFill>
        <p:spPr>
          <a:xfrm>
            <a:off x="7490691" y="1415756"/>
            <a:ext cx="3093988" cy="4595258"/>
          </a:xfrm>
          <a:prstGeom prst="rect">
            <a:avLst/>
          </a:prstGeom>
        </p:spPr>
      </p:pic>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REVIEW DISPUTE RESPONSE</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HOW TO</a:t>
            </a:r>
          </a:p>
        </p:txBody>
      </p:sp>
      <p:sp>
        <p:nvSpPr>
          <p:cNvPr id="2" name="TextBox 1">
            <a:extLst>
              <a:ext uri="{FF2B5EF4-FFF2-40B4-BE49-F238E27FC236}">
                <a16:creationId xmlns:a16="http://schemas.microsoft.com/office/drawing/2014/main" id="{478C9AC1-1640-951E-03A4-5A03DD306DDF}"/>
              </a:ext>
            </a:extLst>
          </p:cNvPr>
          <p:cNvSpPr txBox="1"/>
          <p:nvPr/>
        </p:nvSpPr>
        <p:spPr>
          <a:xfrm>
            <a:off x="838200" y="1579031"/>
            <a:ext cx="6135168" cy="4431983"/>
          </a:xfrm>
          <a:prstGeom prst="rect">
            <a:avLst/>
          </a:prstGeom>
          <a:noFill/>
        </p:spPr>
        <p:txBody>
          <a:bodyPr wrap="square">
            <a:spAutoFit/>
          </a:bodyPr>
          <a:lstStyle/>
          <a:p>
            <a:pPr>
              <a:spcAft>
                <a:spcPts val="1200"/>
              </a:spcAft>
            </a:pPr>
            <a:r>
              <a:rPr lang="en-US" sz="2200" dirty="0">
                <a:solidFill>
                  <a:srgbClr val="6F6868"/>
                </a:solidFill>
                <a:latin typeface="Avenir Next LT Pro" panose="020B0504020202020204" pitchFamily="34" charset="0"/>
              </a:rPr>
              <a:t>The </a:t>
            </a:r>
            <a:r>
              <a:rPr lang="en-US" sz="2200" dirty="0">
                <a:solidFill>
                  <a:schemeClr val="accent3"/>
                </a:solidFill>
                <a:latin typeface="Avenir Next LT Pro Demi" panose="020B0704020202020204" pitchFamily="34" charset="0"/>
              </a:rPr>
              <a:t>Review Dispute Response </a:t>
            </a:r>
            <a:r>
              <a:rPr lang="en-US" sz="2200" dirty="0">
                <a:solidFill>
                  <a:srgbClr val="6F6868"/>
                </a:solidFill>
                <a:latin typeface="Avenir Next LT Pro" panose="020B0504020202020204" pitchFamily="34" charset="0"/>
              </a:rPr>
              <a:t>assignment is generated when the merchant declines the dispute or accepts partial liability.</a:t>
            </a:r>
            <a:br>
              <a:rPr lang="en-US" sz="2200" dirty="0">
                <a:solidFill>
                  <a:srgbClr val="6F6868"/>
                </a:solidFill>
                <a:latin typeface="Avenir Next LT Pro" panose="020B0504020202020204" pitchFamily="34" charset="0"/>
              </a:rPr>
            </a:br>
            <a:endParaRPr lang="en-US" sz="2200" dirty="0">
              <a:solidFill>
                <a:srgbClr val="6F6868"/>
              </a:solidFill>
              <a:latin typeface="Avenir Next LT Pro" panose="020B0504020202020204" pitchFamily="34" charset="0"/>
            </a:endParaRPr>
          </a:p>
          <a:p>
            <a:pPr>
              <a:spcAft>
                <a:spcPts val="1200"/>
              </a:spcAft>
            </a:pPr>
            <a:r>
              <a:rPr lang="en-US" sz="2200" dirty="0">
                <a:solidFill>
                  <a:srgbClr val="6F6868"/>
                </a:solidFill>
                <a:latin typeface="Avenir Next LT Pro" panose="020B0504020202020204" pitchFamily="34" charset="0"/>
              </a:rPr>
              <a:t>We’ll review the claim and determine the next step: pay the claim, deny the claim or deny the merchant’s assertion.</a:t>
            </a:r>
            <a:br>
              <a:rPr lang="en-US" sz="2200" dirty="0">
                <a:solidFill>
                  <a:srgbClr val="6F6868"/>
                </a:solidFill>
                <a:latin typeface="Avenir Next LT Pro" panose="020B0504020202020204" pitchFamily="34" charset="0"/>
              </a:rPr>
            </a:br>
            <a:endParaRPr lang="en-US" sz="2200" dirty="0">
              <a:solidFill>
                <a:srgbClr val="6F6868"/>
              </a:solidFill>
              <a:latin typeface="Avenir Next LT Pro" panose="020B0504020202020204" pitchFamily="34" charset="0"/>
            </a:endParaRPr>
          </a:p>
          <a:p>
            <a:pPr>
              <a:spcAft>
                <a:spcPts val="1200"/>
              </a:spcAft>
            </a:pPr>
            <a:r>
              <a:rPr lang="en-US" sz="2200" dirty="0">
                <a:solidFill>
                  <a:schemeClr val="accent3"/>
                </a:solidFill>
                <a:latin typeface="Avenir Next LT Pro Demi" panose="020B0704020202020204" pitchFamily="34" charset="0"/>
              </a:rPr>
              <a:t>Goal: </a:t>
            </a:r>
            <a:r>
              <a:rPr lang="en-US" sz="2200" dirty="0">
                <a:solidFill>
                  <a:srgbClr val="6F6868"/>
                </a:solidFill>
                <a:latin typeface="Avenir Next LT Pro" panose="020B0504020202020204" pitchFamily="34" charset="0"/>
              </a:rPr>
              <a:t>Pay or deny the claim or decline the merchant’s assertion (representment/pre-arbitration). </a:t>
            </a:r>
            <a:br>
              <a:rPr lang="en-US" sz="2000" dirty="0">
                <a:solidFill>
                  <a:srgbClr val="6F6868"/>
                </a:solidFill>
                <a:latin typeface="Avenir Next LT Pro" panose="020B0504020202020204" pitchFamily="34" charset="0"/>
              </a:rPr>
            </a:br>
            <a:endParaRPr lang="en-US" sz="2000" dirty="0">
              <a:solidFill>
                <a:srgbClr val="6F6868"/>
              </a:solidFill>
              <a:latin typeface="Avenir Next LT Pro" panose="020B0504020202020204" pitchFamily="34" charset="0"/>
            </a:endParaRPr>
          </a:p>
        </p:txBody>
      </p:sp>
    </p:spTree>
    <p:extLst>
      <p:ext uri="{BB962C8B-B14F-4D97-AF65-F5344CB8AC3E}">
        <p14:creationId xmlns:p14="http://schemas.microsoft.com/office/powerpoint/2010/main" val="3248106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REVIEW DISPUTE RESPONSE</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 I: ACCEPT</a:t>
            </a:r>
          </a:p>
        </p:txBody>
      </p:sp>
      <p:pic>
        <p:nvPicPr>
          <p:cNvPr id="12" name="Picture 11">
            <a:extLst>
              <a:ext uri="{FF2B5EF4-FFF2-40B4-BE49-F238E27FC236}">
                <a16:creationId xmlns:a16="http://schemas.microsoft.com/office/drawing/2014/main" id="{400B461D-F5E2-180A-C4CB-C5824E22069E}"/>
              </a:ext>
            </a:extLst>
          </p:cNvPr>
          <p:cNvPicPr>
            <a:picLocks noChangeAspect="1"/>
          </p:cNvPicPr>
          <p:nvPr/>
        </p:nvPicPr>
        <p:blipFill>
          <a:blip r:embed="rId2"/>
          <a:stretch>
            <a:fillRect/>
          </a:stretch>
        </p:blipFill>
        <p:spPr>
          <a:xfrm>
            <a:off x="5166039" y="1603940"/>
            <a:ext cx="6718722" cy="3111126"/>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sp>
        <p:nvSpPr>
          <p:cNvPr id="13" name="TextBox 12">
            <a:extLst>
              <a:ext uri="{FF2B5EF4-FFF2-40B4-BE49-F238E27FC236}">
                <a16:creationId xmlns:a16="http://schemas.microsoft.com/office/drawing/2014/main" id="{0ADF696F-ABD1-6027-9B6D-223CCDA38D12}"/>
              </a:ext>
            </a:extLst>
          </p:cNvPr>
          <p:cNvSpPr txBox="1"/>
          <p:nvPr/>
        </p:nvSpPr>
        <p:spPr>
          <a:xfrm>
            <a:off x="1364000" y="1616346"/>
            <a:ext cx="3276239"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Select the </a:t>
            </a:r>
            <a:r>
              <a:rPr lang="en-US" sz="2000" dirty="0">
                <a:solidFill>
                  <a:schemeClr val="accent3"/>
                </a:solidFill>
                <a:latin typeface="Avenir Next LT Pro Demi" panose="020B0704020202020204" pitchFamily="34" charset="0"/>
              </a:rPr>
              <a:t>Accept</a:t>
            </a:r>
            <a:r>
              <a:rPr lang="en-US" sz="2000" dirty="0">
                <a:solidFill>
                  <a:srgbClr val="1F2654"/>
                </a:solidFill>
                <a:latin typeface="Avenir Next LT Pro Demi" panose="020B0704020202020204" pitchFamily="34" charset="0"/>
              </a:rPr>
              <a:t> </a:t>
            </a:r>
            <a:r>
              <a:rPr lang="en-US" sz="2000" dirty="0">
                <a:solidFill>
                  <a:srgbClr val="6F6868"/>
                </a:solidFill>
                <a:latin typeface="Avenir Next LT Pro" panose="020B0504020202020204" pitchFamily="34" charset="0"/>
              </a:rPr>
              <a:t>option.</a:t>
            </a:r>
          </a:p>
        </p:txBody>
      </p:sp>
      <p:sp>
        <p:nvSpPr>
          <p:cNvPr id="14" name="TextBox 13">
            <a:extLst>
              <a:ext uri="{FF2B5EF4-FFF2-40B4-BE49-F238E27FC236}">
                <a16:creationId xmlns:a16="http://schemas.microsoft.com/office/drawing/2014/main" id="{7DC9B0CE-15A1-AA32-5A57-7D0CCBF82C38}"/>
              </a:ext>
            </a:extLst>
          </p:cNvPr>
          <p:cNvSpPr txBox="1"/>
          <p:nvPr/>
        </p:nvSpPr>
        <p:spPr>
          <a:xfrm>
            <a:off x="1364000" y="2367070"/>
            <a:ext cx="3665200" cy="1015663"/>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Select </a:t>
            </a:r>
            <a:r>
              <a:rPr lang="en-US" sz="2000" dirty="0">
                <a:solidFill>
                  <a:schemeClr val="accent3"/>
                </a:solidFill>
                <a:latin typeface="Avenir Next LT Pro Demi" panose="020B0704020202020204" pitchFamily="34" charset="0"/>
              </a:rPr>
              <a:t>Write Off </a:t>
            </a:r>
            <a:r>
              <a:rPr lang="en-US" sz="2000" dirty="0">
                <a:solidFill>
                  <a:srgbClr val="6F6868"/>
                </a:solidFill>
                <a:latin typeface="Avenir Next LT Pro" panose="020B0504020202020204" pitchFamily="34" charset="0"/>
              </a:rPr>
              <a:t>to pay the dispute. Select </a:t>
            </a:r>
            <a:r>
              <a:rPr lang="en-US" sz="2000" dirty="0">
                <a:solidFill>
                  <a:schemeClr val="accent3"/>
                </a:solidFill>
                <a:latin typeface="Avenir Next LT Pro Demi" panose="020B0704020202020204" pitchFamily="34" charset="0"/>
              </a:rPr>
              <a:t>Deny Dispute </a:t>
            </a:r>
            <a:r>
              <a:rPr lang="en-US" sz="2000" dirty="0">
                <a:solidFill>
                  <a:srgbClr val="6F6868"/>
                </a:solidFill>
                <a:latin typeface="Avenir Next LT Pro" panose="020B0504020202020204" pitchFamily="34" charset="0"/>
              </a:rPr>
              <a:t>to deny the dispute.</a:t>
            </a:r>
          </a:p>
        </p:txBody>
      </p:sp>
      <p:sp>
        <p:nvSpPr>
          <p:cNvPr id="15" name="TextBox 14">
            <a:extLst>
              <a:ext uri="{FF2B5EF4-FFF2-40B4-BE49-F238E27FC236}">
                <a16:creationId xmlns:a16="http://schemas.microsoft.com/office/drawing/2014/main" id="{ABBE6D8A-FB13-60E4-1A10-2CC715D1E03F}"/>
              </a:ext>
            </a:extLst>
          </p:cNvPr>
          <p:cNvSpPr txBox="1"/>
          <p:nvPr/>
        </p:nvSpPr>
        <p:spPr>
          <a:xfrm>
            <a:off x="1364000" y="3628032"/>
            <a:ext cx="3665200"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Optional: Add your decision reasoning to the </a:t>
            </a:r>
            <a:r>
              <a:rPr lang="en-US" sz="2000" dirty="0">
                <a:solidFill>
                  <a:schemeClr val="accent3"/>
                </a:solidFill>
                <a:latin typeface="Avenir Next LT Pro Demi" panose="020B0704020202020204" pitchFamily="34" charset="0"/>
              </a:rPr>
              <a:t>Notes</a:t>
            </a:r>
            <a:r>
              <a:rPr lang="en-US" sz="2000" dirty="0">
                <a:solidFill>
                  <a:srgbClr val="6F6868"/>
                </a:solidFill>
                <a:latin typeface="Avenir Next LT Pro" panose="020B0504020202020204" pitchFamily="34" charset="0"/>
              </a:rPr>
              <a:t> field.</a:t>
            </a:r>
          </a:p>
        </p:txBody>
      </p:sp>
      <p:pic>
        <p:nvPicPr>
          <p:cNvPr id="16" name="Graphic 15" descr="Badge with solid fill">
            <a:extLst>
              <a:ext uri="{FF2B5EF4-FFF2-40B4-BE49-F238E27FC236}">
                <a16:creationId xmlns:a16="http://schemas.microsoft.com/office/drawing/2014/main" id="{AAAB91A6-5461-A713-46D0-D7CC19B2F1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367070"/>
            <a:ext cx="525800" cy="525800"/>
          </a:xfrm>
          <a:prstGeom prst="rect">
            <a:avLst/>
          </a:prstGeom>
        </p:spPr>
      </p:pic>
      <p:pic>
        <p:nvPicPr>
          <p:cNvPr id="17" name="Graphic 16" descr="Badge 3 with solid fill">
            <a:extLst>
              <a:ext uri="{FF2B5EF4-FFF2-40B4-BE49-F238E27FC236}">
                <a16:creationId xmlns:a16="http://schemas.microsoft.com/office/drawing/2014/main" id="{AD2E6EE9-4F90-93E9-BBB6-A5AAF17678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 y="3648216"/>
            <a:ext cx="525800" cy="525800"/>
          </a:xfrm>
          <a:prstGeom prst="rect">
            <a:avLst/>
          </a:prstGeom>
        </p:spPr>
      </p:pic>
      <p:pic>
        <p:nvPicPr>
          <p:cNvPr id="18" name="Graphic 17" descr="Badge 1 with solid fill">
            <a:extLst>
              <a:ext uri="{FF2B5EF4-FFF2-40B4-BE49-F238E27FC236}">
                <a16:creationId xmlns:a16="http://schemas.microsoft.com/office/drawing/2014/main" id="{4548FE93-952E-52D3-49AF-F70CF48B7C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200" y="1534883"/>
            <a:ext cx="525800" cy="525800"/>
          </a:xfrm>
          <a:prstGeom prst="rect">
            <a:avLst/>
          </a:prstGeom>
        </p:spPr>
      </p:pic>
      <p:pic>
        <p:nvPicPr>
          <p:cNvPr id="19" name="Graphic 18" descr="Badge 4 with solid fill">
            <a:extLst>
              <a:ext uri="{FF2B5EF4-FFF2-40B4-BE49-F238E27FC236}">
                <a16:creationId xmlns:a16="http://schemas.microsoft.com/office/drawing/2014/main" id="{45223844-9094-260C-B8CE-48CD477E190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8200" y="4797336"/>
            <a:ext cx="525800" cy="525800"/>
          </a:xfrm>
          <a:prstGeom prst="rect">
            <a:avLst/>
          </a:prstGeom>
        </p:spPr>
      </p:pic>
      <p:pic>
        <p:nvPicPr>
          <p:cNvPr id="20" name="Graphic 19" descr="Badge 5 with solid fill">
            <a:extLst>
              <a:ext uri="{FF2B5EF4-FFF2-40B4-BE49-F238E27FC236}">
                <a16:creationId xmlns:a16="http://schemas.microsoft.com/office/drawing/2014/main" id="{BC482206-DC11-0DF2-5D95-0117F855C0D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8200" y="5741326"/>
            <a:ext cx="525800" cy="525800"/>
          </a:xfrm>
          <a:prstGeom prst="rect">
            <a:avLst/>
          </a:prstGeom>
        </p:spPr>
      </p:pic>
      <p:sp>
        <p:nvSpPr>
          <p:cNvPr id="21" name="TextBox 20">
            <a:extLst>
              <a:ext uri="{FF2B5EF4-FFF2-40B4-BE49-F238E27FC236}">
                <a16:creationId xmlns:a16="http://schemas.microsoft.com/office/drawing/2014/main" id="{CD58D66D-A54B-233F-ED63-DE9A36FA4F7E}"/>
              </a:ext>
            </a:extLst>
          </p:cNvPr>
          <p:cNvSpPr txBox="1"/>
          <p:nvPr/>
        </p:nvSpPr>
        <p:spPr>
          <a:xfrm>
            <a:off x="1364000" y="4859509"/>
            <a:ext cx="3079270"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3"/>
                </a:solidFill>
                <a:latin typeface="Avenir Next LT Pro Demi" panose="020B0704020202020204" pitchFamily="34" charset="0"/>
              </a:rPr>
              <a:t>Apply</a:t>
            </a:r>
            <a:r>
              <a:rPr lang="en-US" sz="2000" dirty="0">
                <a:solidFill>
                  <a:srgbClr val="6F6868"/>
                </a:solidFill>
                <a:latin typeface="Avenir Next LT Pro" panose="020B0504020202020204" pitchFamily="34" charset="0"/>
              </a:rPr>
              <a:t> button.</a:t>
            </a:r>
          </a:p>
        </p:txBody>
      </p:sp>
      <p:sp>
        <p:nvSpPr>
          <p:cNvPr id="22" name="TextBox 21">
            <a:extLst>
              <a:ext uri="{FF2B5EF4-FFF2-40B4-BE49-F238E27FC236}">
                <a16:creationId xmlns:a16="http://schemas.microsoft.com/office/drawing/2014/main" id="{4D157611-F5D0-3B22-7FDF-88A523966538}"/>
              </a:ext>
            </a:extLst>
          </p:cNvPr>
          <p:cNvSpPr txBox="1"/>
          <p:nvPr/>
        </p:nvSpPr>
        <p:spPr>
          <a:xfrm>
            <a:off x="1364000" y="5804171"/>
            <a:ext cx="4062015"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3"/>
                </a:solidFill>
                <a:latin typeface="Avenir Next LT Pro Demi" panose="020B0704020202020204" pitchFamily="34" charset="0"/>
              </a:rPr>
              <a:t>Process Actions </a:t>
            </a:r>
            <a:r>
              <a:rPr lang="en-US" sz="2000" dirty="0">
                <a:solidFill>
                  <a:srgbClr val="6F6868"/>
                </a:solidFill>
                <a:latin typeface="Avenir Next LT Pro" panose="020B0504020202020204" pitchFamily="34" charset="0"/>
              </a:rPr>
              <a:t>button.</a:t>
            </a:r>
          </a:p>
        </p:txBody>
      </p:sp>
    </p:spTree>
    <p:extLst>
      <p:ext uri="{BB962C8B-B14F-4D97-AF65-F5344CB8AC3E}">
        <p14:creationId xmlns:p14="http://schemas.microsoft.com/office/powerpoint/2010/main" val="2157239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REVIEW DISPUTE RESPONSE</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 II: ACCEPT PARTIAL</a:t>
            </a:r>
          </a:p>
        </p:txBody>
      </p:sp>
      <p:grpSp>
        <p:nvGrpSpPr>
          <p:cNvPr id="6" name="Group 5">
            <a:extLst>
              <a:ext uri="{FF2B5EF4-FFF2-40B4-BE49-F238E27FC236}">
                <a16:creationId xmlns:a16="http://schemas.microsoft.com/office/drawing/2014/main" id="{B81FFE1F-2854-A1C8-485B-AE2948AF7FB3}"/>
              </a:ext>
            </a:extLst>
          </p:cNvPr>
          <p:cNvGrpSpPr/>
          <p:nvPr/>
        </p:nvGrpSpPr>
        <p:grpSpPr>
          <a:xfrm>
            <a:off x="6017014" y="816542"/>
            <a:ext cx="5856160" cy="5523873"/>
            <a:chOff x="6008388" y="678519"/>
            <a:chExt cx="5856160" cy="5523873"/>
          </a:xfrm>
          <a:effectLst>
            <a:outerShdw blurRad="50800" dist="38100" algn="l" rotWithShape="0">
              <a:schemeClr val="tx2">
                <a:lumMod val="25000"/>
                <a:lumOff val="75000"/>
                <a:alpha val="40000"/>
              </a:schemeClr>
            </a:outerShdw>
          </a:effectLst>
        </p:grpSpPr>
        <p:pic>
          <p:nvPicPr>
            <p:cNvPr id="2" name="Picture 1">
              <a:extLst>
                <a:ext uri="{FF2B5EF4-FFF2-40B4-BE49-F238E27FC236}">
                  <a16:creationId xmlns:a16="http://schemas.microsoft.com/office/drawing/2014/main" id="{17A690ED-C2DB-1A3A-C8D3-FFE3FE8F2259}"/>
                </a:ext>
              </a:extLst>
            </p:cNvPr>
            <p:cNvPicPr>
              <a:picLocks noChangeAspect="1"/>
            </p:cNvPicPr>
            <p:nvPr/>
          </p:nvPicPr>
          <p:blipFill>
            <a:blip r:embed="rId2"/>
            <a:stretch>
              <a:fillRect/>
            </a:stretch>
          </p:blipFill>
          <p:spPr>
            <a:xfrm>
              <a:off x="6008388" y="678519"/>
              <a:ext cx="5856160" cy="3614243"/>
            </a:xfrm>
            <a:prstGeom prst="rect">
              <a:avLst/>
            </a:prstGeom>
          </p:spPr>
        </p:pic>
        <p:pic>
          <p:nvPicPr>
            <p:cNvPr id="5" name="Picture 4">
              <a:extLst>
                <a:ext uri="{FF2B5EF4-FFF2-40B4-BE49-F238E27FC236}">
                  <a16:creationId xmlns:a16="http://schemas.microsoft.com/office/drawing/2014/main" id="{6512BC37-2E10-CC2E-AE8A-AC07A91648C9}"/>
                </a:ext>
              </a:extLst>
            </p:cNvPr>
            <p:cNvPicPr>
              <a:picLocks noChangeAspect="1"/>
            </p:cNvPicPr>
            <p:nvPr/>
          </p:nvPicPr>
          <p:blipFill>
            <a:blip r:embed="rId3"/>
            <a:stretch>
              <a:fillRect/>
            </a:stretch>
          </p:blipFill>
          <p:spPr>
            <a:xfrm>
              <a:off x="6008612" y="4114465"/>
              <a:ext cx="5851630" cy="2087927"/>
            </a:xfrm>
            <a:prstGeom prst="rect">
              <a:avLst/>
            </a:prstGeom>
          </p:spPr>
        </p:pic>
      </p:grpSp>
      <p:sp>
        <p:nvSpPr>
          <p:cNvPr id="8" name="TextBox 7">
            <a:extLst>
              <a:ext uri="{FF2B5EF4-FFF2-40B4-BE49-F238E27FC236}">
                <a16:creationId xmlns:a16="http://schemas.microsoft.com/office/drawing/2014/main" id="{427412E1-E8DB-08BF-4AFB-0B7AB615B1D4}"/>
              </a:ext>
            </a:extLst>
          </p:cNvPr>
          <p:cNvSpPr txBox="1"/>
          <p:nvPr/>
        </p:nvSpPr>
        <p:spPr>
          <a:xfrm>
            <a:off x="1359694" y="1247132"/>
            <a:ext cx="4501962"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Select the </a:t>
            </a:r>
            <a:r>
              <a:rPr lang="en-US" sz="2000" dirty="0">
                <a:solidFill>
                  <a:schemeClr val="accent3"/>
                </a:solidFill>
                <a:latin typeface="Avenir Next LT Pro Demi" panose="020B0704020202020204" pitchFamily="34" charset="0"/>
              </a:rPr>
              <a:t>Accept Partial</a:t>
            </a:r>
            <a:r>
              <a:rPr lang="en-US" sz="2000" dirty="0">
                <a:solidFill>
                  <a:srgbClr val="1F2654"/>
                </a:solidFill>
                <a:latin typeface="Avenir Next LT Pro Demi" panose="020B0704020202020204" pitchFamily="34" charset="0"/>
              </a:rPr>
              <a:t> </a:t>
            </a:r>
            <a:r>
              <a:rPr lang="en-US" sz="2000" dirty="0">
                <a:solidFill>
                  <a:srgbClr val="6F6868"/>
                </a:solidFill>
                <a:latin typeface="Avenir Next LT Pro" panose="020B0504020202020204" pitchFamily="34" charset="0"/>
              </a:rPr>
              <a:t>option.</a:t>
            </a:r>
          </a:p>
        </p:txBody>
      </p:sp>
      <p:sp>
        <p:nvSpPr>
          <p:cNvPr id="11" name="TextBox 10">
            <a:extLst>
              <a:ext uri="{FF2B5EF4-FFF2-40B4-BE49-F238E27FC236}">
                <a16:creationId xmlns:a16="http://schemas.microsoft.com/office/drawing/2014/main" id="{AC4C0041-DB3D-C316-1049-E846F716C926}"/>
              </a:ext>
            </a:extLst>
          </p:cNvPr>
          <p:cNvSpPr txBox="1"/>
          <p:nvPr/>
        </p:nvSpPr>
        <p:spPr>
          <a:xfrm>
            <a:off x="1359694" y="1817284"/>
            <a:ext cx="3665200"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Enter the amount that was not accepted by the merchant.</a:t>
            </a:r>
          </a:p>
        </p:txBody>
      </p:sp>
      <p:sp>
        <p:nvSpPr>
          <p:cNvPr id="12" name="TextBox 11">
            <a:extLst>
              <a:ext uri="{FF2B5EF4-FFF2-40B4-BE49-F238E27FC236}">
                <a16:creationId xmlns:a16="http://schemas.microsoft.com/office/drawing/2014/main" id="{9ED9CE76-44E1-70A5-2820-C5B5CF1689AF}"/>
              </a:ext>
            </a:extLst>
          </p:cNvPr>
          <p:cNvSpPr txBox="1"/>
          <p:nvPr/>
        </p:nvSpPr>
        <p:spPr>
          <a:xfrm>
            <a:off x="1359693" y="2599156"/>
            <a:ext cx="4657319" cy="1015663"/>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Explain the reason for not accepting full liability and why you’re initiating pre-arbitration in the respective fields. </a:t>
            </a:r>
          </a:p>
        </p:txBody>
      </p:sp>
      <p:pic>
        <p:nvPicPr>
          <p:cNvPr id="13" name="Graphic 12" descr="Badge with solid fill">
            <a:extLst>
              <a:ext uri="{FF2B5EF4-FFF2-40B4-BE49-F238E27FC236}">
                <a16:creationId xmlns:a16="http://schemas.microsoft.com/office/drawing/2014/main" id="{5E39AC8B-E6BD-9EA1-FE8A-5A79F9D425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3894" y="1823016"/>
            <a:ext cx="525800" cy="525800"/>
          </a:xfrm>
          <a:prstGeom prst="rect">
            <a:avLst/>
          </a:prstGeom>
        </p:spPr>
      </p:pic>
      <p:pic>
        <p:nvPicPr>
          <p:cNvPr id="14" name="Graphic 13" descr="Badge 3 with solid fill">
            <a:extLst>
              <a:ext uri="{FF2B5EF4-FFF2-40B4-BE49-F238E27FC236}">
                <a16:creationId xmlns:a16="http://schemas.microsoft.com/office/drawing/2014/main" id="{6FAC4980-AEF2-2772-7917-B597E4F481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3894" y="2585993"/>
            <a:ext cx="525800" cy="525800"/>
          </a:xfrm>
          <a:prstGeom prst="rect">
            <a:avLst/>
          </a:prstGeom>
        </p:spPr>
      </p:pic>
      <p:pic>
        <p:nvPicPr>
          <p:cNvPr id="15" name="Graphic 14" descr="Badge 1 with solid fill">
            <a:extLst>
              <a:ext uri="{FF2B5EF4-FFF2-40B4-BE49-F238E27FC236}">
                <a16:creationId xmlns:a16="http://schemas.microsoft.com/office/drawing/2014/main" id="{F991C041-67AB-8DC9-3E6E-2D4BE9E794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3894" y="1178075"/>
            <a:ext cx="525800" cy="525800"/>
          </a:xfrm>
          <a:prstGeom prst="rect">
            <a:avLst/>
          </a:prstGeom>
        </p:spPr>
      </p:pic>
      <p:pic>
        <p:nvPicPr>
          <p:cNvPr id="16" name="Graphic 15" descr="Badge 4 with solid fill">
            <a:extLst>
              <a:ext uri="{FF2B5EF4-FFF2-40B4-BE49-F238E27FC236}">
                <a16:creationId xmlns:a16="http://schemas.microsoft.com/office/drawing/2014/main" id="{1B3A6C00-5E3E-6B0A-2437-A0BB1C92F5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3895" y="3728228"/>
            <a:ext cx="525800" cy="525800"/>
          </a:xfrm>
          <a:prstGeom prst="rect">
            <a:avLst/>
          </a:prstGeom>
        </p:spPr>
      </p:pic>
      <p:pic>
        <p:nvPicPr>
          <p:cNvPr id="17" name="Graphic 16" descr="Badge 5 with solid fill">
            <a:extLst>
              <a:ext uri="{FF2B5EF4-FFF2-40B4-BE49-F238E27FC236}">
                <a16:creationId xmlns:a16="http://schemas.microsoft.com/office/drawing/2014/main" id="{7CCA22E3-368C-8DAC-5E5E-7163629305D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33894" y="4560808"/>
            <a:ext cx="525800" cy="525800"/>
          </a:xfrm>
          <a:prstGeom prst="rect">
            <a:avLst/>
          </a:prstGeom>
        </p:spPr>
      </p:pic>
      <p:sp>
        <p:nvSpPr>
          <p:cNvPr id="18" name="TextBox 17">
            <a:extLst>
              <a:ext uri="{FF2B5EF4-FFF2-40B4-BE49-F238E27FC236}">
                <a16:creationId xmlns:a16="http://schemas.microsoft.com/office/drawing/2014/main" id="{29924CD4-D7BA-F99D-6506-764FF3DDE3C1}"/>
              </a:ext>
            </a:extLst>
          </p:cNvPr>
          <p:cNvSpPr txBox="1"/>
          <p:nvPr/>
        </p:nvSpPr>
        <p:spPr>
          <a:xfrm>
            <a:off x="1391118" y="3728228"/>
            <a:ext cx="4988123"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Select </a:t>
            </a:r>
            <a:r>
              <a:rPr lang="en-US" sz="2000" dirty="0">
                <a:solidFill>
                  <a:schemeClr val="accent3"/>
                </a:solidFill>
                <a:latin typeface="Avenir Next LT Pro Demi" panose="020B0704020202020204" pitchFamily="34" charset="0"/>
              </a:rPr>
              <a:t>Write Off </a:t>
            </a:r>
            <a:r>
              <a:rPr lang="en-US" sz="2000" dirty="0">
                <a:solidFill>
                  <a:srgbClr val="6F6868"/>
                </a:solidFill>
                <a:latin typeface="Avenir Next LT Pro" panose="020B0504020202020204" pitchFamily="34" charset="0"/>
              </a:rPr>
              <a:t>to pay the dispute. Select </a:t>
            </a:r>
            <a:r>
              <a:rPr lang="en-US" sz="2000" dirty="0">
                <a:solidFill>
                  <a:schemeClr val="accent3"/>
                </a:solidFill>
                <a:latin typeface="Avenir Next LT Pro Demi" panose="020B0704020202020204" pitchFamily="34" charset="0"/>
              </a:rPr>
              <a:t>Deny Dispute </a:t>
            </a:r>
            <a:r>
              <a:rPr lang="en-US" sz="2000" dirty="0">
                <a:solidFill>
                  <a:srgbClr val="6F6868"/>
                </a:solidFill>
                <a:latin typeface="Avenir Next LT Pro" panose="020B0504020202020204" pitchFamily="34" charset="0"/>
              </a:rPr>
              <a:t>to deny the dispute.</a:t>
            </a:r>
          </a:p>
        </p:txBody>
      </p:sp>
      <p:sp>
        <p:nvSpPr>
          <p:cNvPr id="19" name="TextBox 18">
            <a:extLst>
              <a:ext uri="{FF2B5EF4-FFF2-40B4-BE49-F238E27FC236}">
                <a16:creationId xmlns:a16="http://schemas.microsoft.com/office/drawing/2014/main" id="{4BF20C0D-0353-990A-09C7-AA9FE128326B}"/>
              </a:ext>
            </a:extLst>
          </p:cNvPr>
          <p:cNvSpPr txBox="1"/>
          <p:nvPr/>
        </p:nvSpPr>
        <p:spPr>
          <a:xfrm>
            <a:off x="1391118" y="4560808"/>
            <a:ext cx="5311607"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Determine if you’ll send the </a:t>
            </a:r>
            <a:r>
              <a:rPr lang="en-US" sz="2000" dirty="0">
                <a:solidFill>
                  <a:schemeClr val="accent3"/>
                </a:solidFill>
                <a:latin typeface="Avenir Next LT Pro Demi" panose="020B0704020202020204" pitchFamily="34" charset="0"/>
              </a:rPr>
              <a:t>Representment Response </a:t>
            </a:r>
            <a:r>
              <a:rPr lang="en-US" sz="2000" dirty="0">
                <a:solidFill>
                  <a:srgbClr val="6F6868"/>
                </a:solidFill>
                <a:latin typeface="Avenir Next LT Pro" panose="020B0504020202020204" pitchFamily="34" charset="0"/>
              </a:rPr>
              <a:t>to the cardholder.</a:t>
            </a:r>
          </a:p>
        </p:txBody>
      </p:sp>
      <p:pic>
        <p:nvPicPr>
          <p:cNvPr id="21" name="Graphic 20" descr="Badge 6 with solid fill">
            <a:extLst>
              <a:ext uri="{FF2B5EF4-FFF2-40B4-BE49-F238E27FC236}">
                <a16:creationId xmlns:a16="http://schemas.microsoft.com/office/drawing/2014/main" id="{E25B22AF-B976-6F65-612F-F3EE0A99898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33894" y="5398532"/>
            <a:ext cx="525801" cy="525801"/>
          </a:xfrm>
          <a:prstGeom prst="rect">
            <a:avLst/>
          </a:prstGeom>
        </p:spPr>
      </p:pic>
      <p:pic>
        <p:nvPicPr>
          <p:cNvPr id="23" name="Graphic 22" descr="Badge 7 with solid fill">
            <a:extLst>
              <a:ext uri="{FF2B5EF4-FFF2-40B4-BE49-F238E27FC236}">
                <a16:creationId xmlns:a16="http://schemas.microsoft.com/office/drawing/2014/main" id="{30ED64D4-3D1D-B03C-939C-6CF7A0750CB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26505" y="6077514"/>
            <a:ext cx="525801" cy="525801"/>
          </a:xfrm>
          <a:prstGeom prst="rect">
            <a:avLst/>
          </a:prstGeom>
        </p:spPr>
      </p:pic>
      <p:sp>
        <p:nvSpPr>
          <p:cNvPr id="24" name="TextBox 23">
            <a:extLst>
              <a:ext uri="{FF2B5EF4-FFF2-40B4-BE49-F238E27FC236}">
                <a16:creationId xmlns:a16="http://schemas.microsoft.com/office/drawing/2014/main" id="{793F202E-56CE-C00D-25F5-7797AD4F28A3}"/>
              </a:ext>
            </a:extLst>
          </p:cNvPr>
          <p:cNvSpPr txBox="1"/>
          <p:nvPr/>
        </p:nvSpPr>
        <p:spPr>
          <a:xfrm>
            <a:off x="1398221" y="5461377"/>
            <a:ext cx="3079270"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3"/>
                </a:solidFill>
                <a:latin typeface="Avenir Next LT Pro Demi" panose="020B0704020202020204" pitchFamily="34" charset="0"/>
              </a:rPr>
              <a:t>Apply</a:t>
            </a:r>
            <a:r>
              <a:rPr lang="en-US" sz="2000" dirty="0">
                <a:solidFill>
                  <a:srgbClr val="6F6868"/>
                </a:solidFill>
                <a:latin typeface="Avenir Next LT Pro" panose="020B0504020202020204" pitchFamily="34" charset="0"/>
              </a:rPr>
              <a:t> button.</a:t>
            </a:r>
          </a:p>
        </p:txBody>
      </p:sp>
      <p:sp>
        <p:nvSpPr>
          <p:cNvPr id="25" name="TextBox 24">
            <a:extLst>
              <a:ext uri="{FF2B5EF4-FFF2-40B4-BE49-F238E27FC236}">
                <a16:creationId xmlns:a16="http://schemas.microsoft.com/office/drawing/2014/main" id="{8E72C699-343C-07A6-A806-E430D7243EE3}"/>
              </a:ext>
            </a:extLst>
          </p:cNvPr>
          <p:cNvSpPr txBox="1"/>
          <p:nvPr/>
        </p:nvSpPr>
        <p:spPr>
          <a:xfrm>
            <a:off x="1391118" y="6140359"/>
            <a:ext cx="4062015"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3"/>
                </a:solidFill>
                <a:latin typeface="Avenir Next LT Pro Demi" panose="020B0704020202020204" pitchFamily="34" charset="0"/>
              </a:rPr>
              <a:t>Process Actions </a:t>
            </a:r>
            <a:r>
              <a:rPr lang="en-US" sz="2000" dirty="0">
                <a:solidFill>
                  <a:srgbClr val="6F6868"/>
                </a:solidFill>
                <a:latin typeface="Avenir Next LT Pro" panose="020B0504020202020204" pitchFamily="34" charset="0"/>
              </a:rPr>
              <a:t>button.</a:t>
            </a:r>
          </a:p>
        </p:txBody>
      </p:sp>
    </p:spTree>
    <p:extLst>
      <p:ext uri="{BB962C8B-B14F-4D97-AF65-F5344CB8AC3E}">
        <p14:creationId xmlns:p14="http://schemas.microsoft.com/office/powerpoint/2010/main" val="1171663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REVIEW DISPUTE RESPONSE</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 III: DECLINE</a:t>
            </a:r>
          </a:p>
        </p:txBody>
      </p:sp>
      <p:grpSp>
        <p:nvGrpSpPr>
          <p:cNvPr id="12" name="Group 11">
            <a:extLst>
              <a:ext uri="{FF2B5EF4-FFF2-40B4-BE49-F238E27FC236}">
                <a16:creationId xmlns:a16="http://schemas.microsoft.com/office/drawing/2014/main" id="{86CDF610-837E-6F6F-4A31-1B6D6A06038A}"/>
              </a:ext>
            </a:extLst>
          </p:cNvPr>
          <p:cNvGrpSpPr/>
          <p:nvPr/>
        </p:nvGrpSpPr>
        <p:grpSpPr>
          <a:xfrm>
            <a:off x="5306794" y="769181"/>
            <a:ext cx="6485515" cy="5448277"/>
            <a:chOff x="5091134" y="779285"/>
            <a:chExt cx="6747723" cy="5448277"/>
          </a:xfrm>
          <a:effectLst>
            <a:outerShdw blurRad="50800" dist="38100" algn="l" rotWithShape="0">
              <a:schemeClr val="tx2">
                <a:lumMod val="25000"/>
                <a:lumOff val="75000"/>
                <a:alpha val="40000"/>
              </a:schemeClr>
            </a:outerShdw>
          </a:effectLst>
        </p:grpSpPr>
        <p:pic>
          <p:nvPicPr>
            <p:cNvPr id="6" name="Picture 5">
              <a:extLst>
                <a:ext uri="{FF2B5EF4-FFF2-40B4-BE49-F238E27FC236}">
                  <a16:creationId xmlns:a16="http://schemas.microsoft.com/office/drawing/2014/main" id="{FDCE153A-9686-FD9F-914C-C093C9167D90}"/>
                </a:ext>
              </a:extLst>
            </p:cNvPr>
            <p:cNvPicPr>
              <a:picLocks noChangeAspect="1"/>
            </p:cNvPicPr>
            <p:nvPr/>
          </p:nvPicPr>
          <p:blipFill>
            <a:blip r:embed="rId2"/>
            <a:stretch>
              <a:fillRect/>
            </a:stretch>
          </p:blipFill>
          <p:spPr>
            <a:xfrm>
              <a:off x="5091134" y="779285"/>
              <a:ext cx="6742505" cy="4159269"/>
            </a:xfrm>
            <a:prstGeom prst="rect">
              <a:avLst/>
            </a:prstGeom>
          </p:spPr>
        </p:pic>
        <p:pic>
          <p:nvPicPr>
            <p:cNvPr id="11" name="Picture 10">
              <a:extLst>
                <a:ext uri="{FF2B5EF4-FFF2-40B4-BE49-F238E27FC236}">
                  <a16:creationId xmlns:a16="http://schemas.microsoft.com/office/drawing/2014/main" id="{520CC817-8EC8-2CFD-C1F9-E94FB34CEF7E}"/>
                </a:ext>
              </a:extLst>
            </p:cNvPr>
            <p:cNvPicPr>
              <a:picLocks noChangeAspect="1"/>
            </p:cNvPicPr>
            <p:nvPr/>
          </p:nvPicPr>
          <p:blipFill>
            <a:blip r:embed="rId3"/>
            <a:stretch>
              <a:fillRect/>
            </a:stretch>
          </p:blipFill>
          <p:spPr>
            <a:xfrm>
              <a:off x="5091134" y="4938554"/>
              <a:ext cx="6747723" cy="1289008"/>
            </a:xfrm>
            <a:prstGeom prst="rect">
              <a:avLst/>
            </a:prstGeom>
          </p:spPr>
        </p:pic>
      </p:grpSp>
      <p:sp>
        <p:nvSpPr>
          <p:cNvPr id="13" name="TextBox 12">
            <a:extLst>
              <a:ext uri="{FF2B5EF4-FFF2-40B4-BE49-F238E27FC236}">
                <a16:creationId xmlns:a16="http://schemas.microsoft.com/office/drawing/2014/main" id="{1D66A32A-93AA-FE72-F6BC-6570EBCAD3ED}"/>
              </a:ext>
            </a:extLst>
          </p:cNvPr>
          <p:cNvSpPr txBox="1"/>
          <p:nvPr/>
        </p:nvSpPr>
        <p:spPr>
          <a:xfrm>
            <a:off x="1359694" y="1247132"/>
            <a:ext cx="4501962"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Select the </a:t>
            </a:r>
            <a:r>
              <a:rPr lang="en-US" sz="2000" dirty="0">
                <a:solidFill>
                  <a:schemeClr val="accent3"/>
                </a:solidFill>
                <a:latin typeface="Avenir Next LT Pro Demi" panose="020B0704020202020204" pitchFamily="34" charset="0"/>
              </a:rPr>
              <a:t>Decline </a:t>
            </a:r>
            <a:r>
              <a:rPr lang="en-US" sz="2000" dirty="0">
                <a:solidFill>
                  <a:srgbClr val="6F6868"/>
                </a:solidFill>
                <a:latin typeface="Avenir Next LT Pro" panose="020B0504020202020204" pitchFamily="34" charset="0"/>
              </a:rPr>
              <a:t>option.</a:t>
            </a:r>
          </a:p>
        </p:txBody>
      </p:sp>
      <p:sp>
        <p:nvSpPr>
          <p:cNvPr id="15" name="TextBox 14">
            <a:extLst>
              <a:ext uri="{FF2B5EF4-FFF2-40B4-BE49-F238E27FC236}">
                <a16:creationId xmlns:a16="http://schemas.microsoft.com/office/drawing/2014/main" id="{7F0C8AE8-FD7D-4816-CE9B-774CFE6337C4}"/>
              </a:ext>
            </a:extLst>
          </p:cNvPr>
          <p:cNvSpPr txBox="1"/>
          <p:nvPr/>
        </p:nvSpPr>
        <p:spPr>
          <a:xfrm>
            <a:off x="1359694" y="1830362"/>
            <a:ext cx="4657319" cy="1015663"/>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Explain the reason for not accepting full liability and why you’re initiating pre-arbitration in the respective fields. </a:t>
            </a:r>
          </a:p>
        </p:txBody>
      </p:sp>
      <p:pic>
        <p:nvPicPr>
          <p:cNvPr id="16" name="Graphic 15" descr="Badge with solid fill">
            <a:extLst>
              <a:ext uri="{FF2B5EF4-FFF2-40B4-BE49-F238E27FC236}">
                <a16:creationId xmlns:a16="http://schemas.microsoft.com/office/drawing/2014/main" id="{118A45E9-262F-8460-608B-C252D8F02B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3894" y="1823016"/>
            <a:ext cx="525800" cy="525800"/>
          </a:xfrm>
          <a:prstGeom prst="rect">
            <a:avLst/>
          </a:prstGeom>
        </p:spPr>
      </p:pic>
      <p:pic>
        <p:nvPicPr>
          <p:cNvPr id="17" name="Graphic 16" descr="Badge 3 with solid fill">
            <a:extLst>
              <a:ext uri="{FF2B5EF4-FFF2-40B4-BE49-F238E27FC236}">
                <a16:creationId xmlns:a16="http://schemas.microsoft.com/office/drawing/2014/main" id="{8E678736-FE4C-5946-D2DB-646007912F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3894" y="2967520"/>
            <a:ext cx="525800" cy="525800"/>
          </a:xfrm>
          <a:prstGeom prst="rect">
            <a:avLst/>
          </a:prstGeom>
        </p:spPr>
      </p:pic>
      <p:pic>
        <p:nvPicPr>
          <p:cNvPr id="18" name="Graphic 17" descr="Badge 1 with solid fill">
            <a:extLst>
              <a:ext uri="{FF2B5EF4-FFF2-40B4-BE49-F238E27FC236}">
                <a16:creationId xmlns:a16="http://schemas.microsoft.com/office/drawing/2014/main" id="{49B92BA3-4BBB-BA38-E5BC-16F1ED5D79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3894" y="1178075"/>
            <a:ext cx="525800" cy="525800"/>
          </a:xfrm>
          <a:prstGeom prst="rect">
            <a:avLst/>
          </a:prstGeom>
        </p:spPr>
      </p:pic>
      <p:pic>
        <p:nvPicPr>
          <p:cNvPr id="19" name="Graphic 18" descr="Badge 4 with solid fill">
            <a:extLst>
              <a:ext uri="{FF2B5EF4-FFF2-40B4-BE49-F238E27FC236}">
                <a16:creationId xmlns:a16="http://schemas.microsoft.com/office/drawing/2014/main" id="{F9514F27-4790-DC53-4F1B-2E96D0D72A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3895" y="3728228"/>
            <a:ext cx="525800" cy="525800"/>
          </a:xfrm>
          <a:prstGeom prst="rect">
            <a:avLst/>
          </a:prstGeom>
        </p:spPr>
      </p:pic>
      <p:pic>
        <p:nvPicPr>
          <p:cNvPr id="20" name="Graphic 19" descr="Badge 5 with solid fill">
            <a:extLst>
              <a:ext uri="{FF2B5EF4-FFF2-40B4-BE49-F238E27FC236}">
                <a16:creationId xmlns:a16="http://schemas.microsoft.com/office/drawing/2014/main" id="{1B83945C-F1EF-40BF-C2B8-264063892BD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33894" y="4560808"/>
            <a:ext cx="525800" cy="525800"/>
          </a:xfrm>
          <a:prstGeom prst="rect">
            <a:avLst/>
          </a:prstGeom>
        </p:spPr>
      </p:pic>
      <p:sp>
        <p:nvSpPr>
          <p:cNvPr id="22" name="TextBox 21">
            <a:extLst>
              <a:ext uri="{FF2B5EF4-FFF2-40B4-BE49-F238E27FC236}">
                <a16:creationId xmlns:a16="http://schemas.microsoft.com/office/drawing/2014/main" id="{19A47CDA-3B78-B566-EFBC-B605B8EBFFB9}"/>
              </a:ext>
            </a:extLst>
          </p:cNvPr>
          <p:cNvSpPr txBox="1"/>
          <p:nvPr/>
        </p:nvSpPr>
        <p:spPr>
          <a:xfrm>
            <a:off x="1359694" y="3727185"/>
            <a:ext cx="5274019"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Determine if you’ll send the </a:t>
            </a:r>
            <a:r>
              <a:rPr lang="en-US" sz="2000" dirty="0">
                <a:solidFill>
                  <a:schemeClr val="accent3"/>
                </a:solidFill>
                <a:latin typeface="Avenir Next LT Pro Demi" panose="020B0704020202020204" pitchFamily="34" charset="0"/>
              </a:rPr>
              <a:t>Representment Response </a:t>
            </a:r>
            <a:r>
              <a:rPr lang="en-US" sz="2000" dirty="0">
                <a:solidFill>
                  <a:srgbClr val="6F6868"/>
                </a:solidFill>
                <a:latin typeface="Avenir Next LT Pro" panose="020B0504020202020204" pitchFamily="34" charset="0"/>
              </a:rPr>
              <a:t>to the cardholder.</a:t>
            </a:r>
          </a:p>
        </p:txBody>
      </p:sp>
      <p:pic>
        <p:nvPicPr>
          <p:cNvPr id="23" name="Graphic 22" descr="Badge 6 with solid fill">
            <a:extLst>
              <a:ext uri="{FF2B5EF4-FFF2-40B4-BE49-F238E27FC236}">
                <a16:creationId xmlns:a16="http://schemas.microsoft.com/office/drawing/2014/main" id="{66E82BF5-801B-CC65-7915-8492564E4ED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33894" y="5398532"/>
            <a:ext cx="525801" cy="525801"/>
          </a:xfrm>
          <a:prstGeom prst="rect">
            <a:avLst/>
          </a:prstGeom>
        </p:spPr>
      </p:pic>
      <p:pic>
        <p:nvPicPr>
          <p:cNvPr id="24" name="Graphic 23" descr="Badge 7 with solid fill">
            <a:extLst>
              <a:ext uri="{FF2B5EF4-FFF2-40B4-BE49-F238E27FC236}">
                <a16:creationId xmlns:a16="http://schemas.microsoft.com/office/drawing/2014/main" id="{D5E2048C-1FDD-C9DF-1E51-6C1F968B454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26505" y="6077514"/>
            <a:ext cx="525801" cy="525801"/>
          </a:xfrm>
          <a:prstGeom prst="rect">
            <a:avLst/>
          </a:prstGeom>
        </p:spPr>
      </p:pic>
      <p:sp>
        <p:nvSpPr>
          <p:cNvPr id="25" name="TextBox 24">
            <a:extLst>
              <a:ext uri="{FF2B5EF4-FFF2-40B4-BE49-F238E27FC236}">
                <a16:creationId xmlns:a16="http://schemas.microsoft.com/office/drawing/2014/main" id="{A5C09765-C5A4-3651-8B14-C82E44A236E8}"/>
              </a:ext>
            </a:extLst>
          </p:cNvPr>
          <p:cNvSpPr txBox="1"/>
          <p:nvPr/>
        </p:nvSpPr>
        <p:spPr>
          <a:xfrm>
            <a:off x="1398221" y="5461377"/>
            <a:ext cx="3079270"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3"/>
                </a:solidFill>
                <a:latin typeface="Avenir Next LT Pro Demi" panose="020B0704020202020204" pitchFamily="34" charset="0"/>
              </a:rPr>
              <a:t>Apply</a:t>
            </a:r>
            <a:r>
              <a:rPr lang="en-US" sz="2000" dirty="0">
                <a:solidFill>
                  <a:srgbClr val="6F6868"/>
                </a:solidFill>
                <a:latin typeface="Avenir Next LT Pro" panose="020B0504020202020204" pitchFamily="34" charset="0"/>
              </a:rPr>
              <a:t> button.</a:t>
            </a:r>
          </a:p>
        </p:txBody>
      </p:sp>
      <p:sp>
        <p:nvSpPr>
          <p:cNvPr id="26" name="TextBox 25">
            <a:extLst>
              <a:ext uri="{FF2B5EF4-FFF2-40B4-BE49-F238E27FC236}">
                <a16:creationId xmlns:a16="http://schemas.microsoft.com/office/drawing/2014/main" id="{35DC360A-EF0D-486E-7EA2-C619A91A5126}"/>
              </a:ext>
            </a:extLst>
          </p:cNvPr>
          <p:cNvSpPr txBox="1"/>
          <p:nvPr/>
        </p:nvSpPr>
        <p:spPr>
          <a:xfrm>
            <a:off x="1391118" y="6140359"/>
            <a:ext cx="4062015"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3"/>
                </a:solidFill>
                <a:latin typeface="Avenir Next LT Pro Demi" panose="020B0704020202020204" pitchFamily="34" charset="0"/>
              </a:rPr>
              <a:t>Process Actions </a:t>
            </a:r>
            <a:r>
              <a:rPr lang="en-US" sz="2000" dirty="0">
                <a:solidFill>
                  <a:srgbClr val="6F6868"/>
                </a:solidFill>
                <a:latin typeface="Avenir Next LT Pro" panose="020B0504020202020204" pitchFamily="34" charset="0"/>
              </a:rPr>
              <a:t>button.</a:t>
            </a:r>
          </a:p>
        </p:txBody>
      </p:sp>
      <p:sp>
        <p:nvSpPr>
          <p:cNvPr id="27" name="TextBox 26">
            <a:extLst>
              <a:ext uri="{FF2B5EF4-FFF2-40B4-BE49-F238E27FC236}">
                <a16:creationId xmlns:a16="http://schemas.microsoft.com/office/drawing/2014/main" id="{C5B4AE31-42B2-7663-52C7-AE70455BF722}"/>
              </a:ext>
            </a:extLst>
          </p:cNvPr>
          <p:cNvSpPr txBox="1"/>
          <p:nvPr/>
        </p:nvSpPr>
        <p:spPr>
          <a:xfrm>
            <a:off x="1398220" y="3017705"/>
            <a:ext cx="4214407"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Answer the questions accordingly.</a:t>
            </a:r>
          </a:p>
        </p:txBody>
      </p:sp>
      <p:sp>
        <p:nvSpPr>
          <p:cNvPr id="28" name="TextBox 27">
            <a:extLst>
              <a:ext uri="{FF2B5EF4-FFF2-40B4-BE49-F238E27FC236}">
                <a16:creationId xmlns:a16="http://schemas.microsoft.com/office/drawing/2014/main" id="{42D1F765-EF69-13A8-2D69-A32EBD1CAF8A}"/>
              </a:ext>
            </a:extLst>
          </p:cNvPr>
          <p:cNvSpPr txBox="1"/>
          <p:nvPr/>
        </p:nvSpPr>
        <p:spPr>
          <a:xfrm>
            <a:off x="1398219" y="4551313"/>
            <a:ext cx="3903559"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Optional: Add your decision reasoning to the </a:t>
            </a:r>
            <a:r>
              <a:rPr lang="en-US" sz="2000" dirty="0">
                <a:solidFill>
                  <a:schemeClr val="accent3"/>
                </a:solidFill>
                <a:latin typeface="Avenir Next LT Pro Demi" panose="020B0704020202020204" pitchFamily="34" charset="0"/>
              </a:rPr>
              <a:t>Notes</a:t>
            </a:r>
            <a:r>
              <a:rPr lang="en-US" sz="2000" dirty="0">
                <a:solidFill>
                  <a:srgbClr val="6F6868"/>
                </a:solidFill>
                <a:latin typeface="Avenir Next LT Pro" panose="020B0504020202020204" pitchFamily="34" charset="0"/>
              </a:rPr>
              <a:t> field.</a:t>
            </a:r>
          </a:p>
        </p:txBody>
      </p:sp>
    </p:spTree>
    <p:extLst>
      <p:ext uri="{BB962C8B-B14F-4D97-AF65-F5344CB8AC3E}">
        <p14:creationId xmlns:p14="http://schemas.microsoft.com/office/powerpoint/2010/main" val="1358606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PROCESS LIABILITY</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HOW TO</a:t>
            </a:r>
          </a:p>
        </p:txBody>
      </p:sp>
      <p:sp>
        <p:nvSpPr>
          <p:cNvPr id="2" name="TextBox 1">
            <a:extLst>
              <a:ext uri="{FF2B5EF4-FFF2-40B4-BE49-F238E27FC236}">
                <a16:creationId xmlns:a16="http://schemas.microsoft.com/office/drawing/2014/main" id="{C8E764FB-24F5-160F-D3C2-8A936A28A8AE}"/>
              </a:ext>
            </a:extLst>
          </p:cNvPr>
          <p:cNvSpPr txBox="1"/>
          <p:nvPr/>
        </p:nvSpPr>
        <p:spPr>
          <a:xfrm>
            <a:off x="838200" y="1483898"/>
            <a:ext cx="5717875" cy="3816429"/>
          </a:xfrm>
          <a:prstGeom prst="rect">
            <a:avLst/>
          </a:prstGeom>
          <a:noFill/>
        </p:spPr>
        <p:txBody>
          <a:bodyPr wrap="square">
            <a:spAutoFit/>
          </a:bodyPr>
          <a:lstStyle/>
          <a:p>
            <a:pPr>
              <a:spcAft>
                <a:spcPts val="1200"/>
              </a:spcAft>
            </a:pPr>
            <a:r>
              <a:rPr lang="en-US" sz="2200" dirty="0">
                <a:solidFill>
                  <a:srgbClr val="6F6868"/>
                </a:solidFill>
                <a:latin typeface="Avenir Next LT Pro" panose="020B0504020202020204" pitchFamily="34" charset="0"/>
              </a:rPr>
              <a:t>The </a:t>
            </a:r>
            <a:r>
              <a:rPr lang="en-US" sz="2200" dirty="0">
                <a:solidFill>
                  <a:schemeClr val="accent3"/>
                </a:solidFill>
                <a:latin typeface="Avenir Next LT Pro Demi" panose="020B0704020202020204" pitchFamily="34" charset="0"/>
              </a:rPr>
              <a:t>Process Liability </a:t>
            </a:r>
            <a:r>
              <a:rPr lang="en-US" sz="2200" dirty="0">
                <a:solidFill>
                  <a:srgbClr val="6F6868"/>
                </a:solidFill>
                <a:latin typeface="Avenir Next LT Pro" panose="020B0504020202020204" pitchFamily="34" charset="0"/>
              </a:rPr>
              <a:t>assignment is generated when all recovery options have been exhausted or recovery options do not exist for the disputed charge. </a:t>
            </a:r>
            <a:br>
              <a:rPr lang="en-US" sz="2200" dirty="0">
                <a:solidFill>
                  <a:srgbClr val="6F6868"/>
                </a:solidFill>
                <a:latin typeface="Avenir Next LT Pro" panose="020B0504020202020204" pitchFamily="34" charset="0"/>
              </a:rPr>
            </a:br>
            <a:endParaRPr lang="en-US" sz="2200" dirty="0">
              <a:solidFill>
                <a:srgbClr val="6F6868"/>
              </a:solidFill>
              <a:latin typeface="Avenir Next LT Pro" panose="020B0504020202020204" pitchFamily="34" charset="0"/>
            </a:endParaRPr>
          </a:p>
          <a:p>
            <a:pPr>
              <a:spcAft>
                <a:spcPts val="1200"/>
              </a:spcAft>
            </a:pPr>
            <a:r>
              <a:rPr lang="en-US" sz="2200" dirty="0">
                <a:solidFill>
                  <a:srgbClr val="6F6868"/>
                </a:solidFill>
                <a:latin typeface="Avenir Next LT Pro" panose="020B0504020202020204" pitchFamily="34" charset="0"/>
              </a:rPr>
              <a:t>We’ll review the claim and determine if the claim should be paid or denied.</a:t>
            </a:r>
            <a:br>
              <a:rPr lang="en-US" sz="2200" dirty="0">
                <a:solidFill>
                  <a:srgbClr val="6F6868"/>
                </a:solidFill>
                <a:latin typeface="Avenir Next LT Pro" panose="020B0504020202020204" pitchFamily="34" charset="0"/>
              </a:rPr>
            </a:br>
            <a:endParaRPr lang="en-US" sz="2200" dirty="0">
              <a:solidFill>
                <a:srgbClr val="6F6868"/>
              </a:solidFill>
              <a:latin typeface="Avenir Next LT Pro" panose="020B0504020202020204" pitchFamily="34" charset="0"/>
            </a:endParaRPr>
          </a:p>
          <a:p>
            <a:pPr>
              <a:spcAft>
                <a:spcPts val="1200"/>
              </a:spcAft>
            </a:pPr>
            <a:r>
              <a:rPr lang="en-US" sz="2200" dirty="0">
                <a:solidFill>
                  <a:schemeClr val="accent3"/>
                </a:solidFill>
                <a:latin typeface="Avenir Next LT Pro Demi" panose="020B0704020202020204" pitchFamily="34" charset="0"/>
              </a:rPr>
              <a:t>Goal: </a:t>
            </a:r>
            <a:r>
              <a:rPr lang="en-US" sz="2200" dirty="0">
                <a:solidFill>
                  <a:srgbClr val="6F6868"/>
                </a:solidFill>
                <a:latin typeface="Avenir Next LT Pro" panose="020B0504020202020204" pitchFamily="34" charset="0"/>
              </a:rPr>
              <a:t>Pay or deny the claim.</a:t>
            </a:r>
            <a:br>
              <a:rPr lang="en-US" sz="2400" dirty="0">
                <a:solidFill>
                  <a:srgbClr val="6F6868"/>
                </a:solidFill>
                <a:latin typeface="Avenir Next LT Pro" panose="020B0504020202020204" pitchFamily="34" charset="0"/>
              </a:rPr>
            </a:br>
            <a:endParaRPr lang="en-US" sz="2400" dirty="0">
              <a:solidFill>
                <a:srgbClr val="6F6868"/>
              </a:solidFill>
              <a:latin typeface="Avenir Next LT Pro" panose="020B0504020202020204" pitchFamily="34" charset="0"/>
            </a:endParaRPr>
          </a:p>
        </p:txBody>
      </p:sp>
      <p:pic>
        <p:nvPicPr>
          <p:cNvPr id="6" name="Picture 5">
            <a:extLst>
              <a:ext uri="{FF2B5EF4-FFF2-40B4-BE49-F238E27FC236}">
                <a16:creationId xmlns:a16="http://schemas.microsoft.com/office/drawing/2014/main" id="{19A3F9DC-CB53-2ADF-DF11-A6CC71EEEF87}"/>
              </a:ext>
            </a:extLst>
          </p:cNvPr>
          <p:cNvPicPr>
            <a:picLocks noChangeAspect="1"/>
          </p:cNvPicPr>
          <p:nvPr/>
        </p:nvPicPr>
        <p:blipFill rotWithShape="1">
          <a:blip r:embed="rId2"/>
          <a:srcRect l="3909" t="5437" r="11954" b="1505"/>
          <a:stretch/>
        </p:blipFill>
        <p:spPr>
          <a:xfrm>
            <a:off x="7065035" y="1178075"/>
            <a:ext cx="3096883" cy="4623758"/>
          </a:xfrm>
          <a:prstGeom prst="rect">
            <a:avLst/>
          </a:prstGeom>
        </p:spPr>
      </p:pic>
    </p:spTree>
    <p:extLst>
      <p:ext uri="{BB962C8B-B14F-4D97-AF65-F5344CB8AC3E}">
        <p14:creationId xmlns:p14="http://schemas.microsoft.com/office/powerpoint/2010/main" val="376845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a:xfrm>
            <a:off x="838200" y="144966"/>
            <a:ext cx="10515600" cy="1033109"/>
          </a:xfrm>
        </p:spPr>
        <p:txBody>
          <a:bodyPr/>
          <a:lstStyle/>
          <a:p>
            <a:r>
              <a:rPr lang="en-US" dirty="0"/>
              <a:t>ANALYZE STAGE</a:t>
            </a:r>
            <a:br>
              <a:rPr lang="en-US" dirty="0"/>
            </a:br>
            <a:r>
              <a:rPr lang="en-US" sz="2400" dirty="0">
                <a:solidFill>
                  <a:schemeClr val="tx1">
                    <a:lumMod val="50000"/>
                    <a:lumOff val="50000"/>
                  </a:schemeClr>
                </a:solidFill>
              </a:rPr>
              <a:t>WHAT CAN WE DO</a:t>
            </a:r>
          </a:p>
        </p:txBody>
      </p:sp>
      <p:sp>
        <p:nvSpPr>
          <p:cNvPr id="4" name="TextBox 3">
            <a:extLst>
              <a:ext uri="{FF2B5EF4-FFF2-40B4-BE49-F238E27FC236}">
                <a16:creationId xmlns:a16="http://schemas.microsoft.com/office/drawing/2014/main" id="{60F490E7-47D2-114C-8678-CDE57C46AAD6}"/>
              </a:ext>
            </a:extLst>
          </p:cNvPr>
          <p:cNvSpPr txBox="1"/>
          <p:nvPr/>
        </p:nvSpPr>
        <p:spPr>
          <a:xfrm>
            <a:off x="838200" y="1373878"/>
            <a:ext cx="9210964"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We may determine to deny, pay, or pend the claim when the dispute is in the Analyze stage. You can access these functions from the </a:t>
            </a:r>
            <a:r>
              <a:rPr lang="en-US" sz="2000" dirty="0">
                <a:solidFill>
                  <a:srgbClr val="1F2654"/>
                </a:solidFill>
                <a:latin typeface="Avenir Next LT Pro Demi" panose="020B0704020202020204" pitchFamily="34" charset="0"/>
              </a:rPr>
              <a:t>Other Actions </a:t>
            </a:r>
            <a:r>
              <a:rPr lang="en-US" sz="2000" dirty="0">
                <a:solidFill>
                  <a:srgbClr val="6F6868"/>
                </a:solidFill>
                <a:latin typeface="Avenir Next LT Pro" panose="020B0504020202020204" pitchFamily="34" charset="0"/>
              </a:rPr>
              <a:t>menu.</a:t>
            </a:r>
          </a:p>
        </p:txBody>
      </p:sp>
      <p:pic>
        <p:nvPicPr>
          <p:cNvPr id="6" name="Picture 5">
            <a:extLst>
              <a:ext uri="{FF2B5EF4-FFF2-40B4-BE49-F238E27FC236}">
                <a16:creationId xmlns:a16="http://schemas.microsoft.com/office/drawing/2014/main" id="{FDF59ABF-F7B5-C213-C8BF-DE41E071ABA5}"/>
              </a:ext>
            </a:extLst>
          </p:cNvPr>
          <p:cNvPicPr>
            <a:picLocks noChangeAspect="1"/>
          </p:cNvPicPr>
          <p:nvPr/>
        </p:nvPicPr>
        <p:blipFill>
          <a:blip r:embed="rId2"/>
          <a:stretch>
            <a:fillRect/>
          </a:stretch>
        </p:blipFill>
        <p:spPr>
          <a:xfrm>
            <a:off x="3813390" y="4386918"/>
            <a:ext cx="6144899" cy="1729084"/>
          </a:xfrm>
          <a:prstGeom prst="rect">
            <a:avLst/>
          </a:prstGeom>
          <a:ln>
            <a:solidFill>
              <a:schemeClr val="bg2">
                <a:lumMod val="75000"/>
              </a:schemeClr>
            </a:solidFill>
          </a:ln>
          <a:effectLst>
            <a:outerShdw blurRad="50800" dist="38100" dir="2700000" algn="tl" rotWithShape="0">
              <a:schemeClr val="tx2">
                <a:lumMod val="50000"/>
                <a:lumOff val="50000"/>
                <a:alpha val="40000"/>
              </a:schemeClr>
            </a:outerShdw>
          </a:effectLst>
        </p:spPr>
      </p:pic>
      <p:pic>
        <p:nvPicPr>
          <p:cNvPr id="15" name="Picture 14">
            <a:extLst>
              <a:ext uri="{FF2B5EF4-FFF2-40B4-BE49-F238E27FC236}">
                <a16:creationId xmlns:a16="http://schemas.microsoft.com/office/drawing/2014/main" id="{583AD915-18C6-69A2-900C-AFCB770C1D17}"/>
              </a:ext>
            </a:extLst>
          </p:cNvPr>
          <p:cNvPicPr>
            <a:picLocks noChangeAspect="1"/>
          </p:cNvPicPr>
          <p:nvPr/>
        </p:nvPicPr>
        <p:blipFill>
          <a:blip r:embed="rId3"/>
          <a:stretch>
            <a:fillRect/>
          </a:stretch>
        </p:blipFill>
        <p:spPr>
          <a:xfrm>
            <a:off x="3813390" y="2416570"/>
            <a:ext cx="6144899" cy="1724109"/>
          </a:xfrm>
          <a:prstGeom prst="rect">
            <a:avLst/>
          </a:prstGeom>
          <a:ln>
            <a:solidFill>
              <a:schemeClr val="bg2">
                <a:lumMod val="75000"/>
              </a:schemeClr>
            </a:solidFill>
          </a:ln>
          <a:effectLst>
            <a:outerShdw blurRad="50800" dist="38100" dir="2700000" algn="tl" rotWithShape="0">
              <a:schemeClr val="tx2">
                <a:lumMod val="50000"/>
                <a:lumOff val="50000"/>
                <a:alpha val="40000"/>
              </a:schemeClr>
            </a:outerShdw>
          </a:effectLst>
        </p:spPr>
      </p:pic>
      <p:sp>
        <p:nvSpPr>
          <p:cNvPr id="18" name="Rectangle: Rounded Corners 17">
            <a:extLst>
              <a:ext uri="{FF2B5EF4-FFF2-40B4-BE49-F238E27FC236}">
                <a16:creationId xmlns:a16="http://schemas.microsoft.com/office/drawing/2014/main" id="{A6E6CCB8-940E-BF90-B5C0-3C1E6E80F70A}"/>
              </a:ext>
            </a:extLst>
          </p:cNvPr>
          <p:cNvSpPr/>
          <p:nvPr/>
        </p:nvSpPr>
        <p:spPr>
          <a:xfrm>
            <a:off x="838200" y="2791498"/>
            <a:ext cx="2717321" cy="8577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CECFDA9-C014-9463-F876-888D5894805D}"/>
              </a:ext>
            </a:extLst>
          </p:cNvPr>
          <p:cNvSpPr txBox="1"/>
          <p:nvPr/>
        </p:nvSpPr>
        <p:spPr>
          <a:xfrm>
            <a:off x="976223" y="3030895"/>
            <a:ext cx="2441274" cy="400110"/>
          </a:xfrm>
          <a:prstGeom prst="rect">
            <a:avLst/>
          </a:prstGeom>
          <a:noFill/>
        </p:spPr>
        <p:txBody>
          <a:bodyPr wrap="square" rtlCol="0" anchor="ctr">
            <a:spAutoFit/>
          </a:bodyPr>
          <a:lstStyle/>
          <a:p>
            <a:pPr algn="ctr"/>
            <a:r>
              <a:rPr lang="en-US" sz="2000" dirty="0">
                <a:solidFill>
                  <a:schemeClr val="bg2"/>
                </a:solidFill>
                <a:latin typeface="Avenir Next LT Pro Demi" panose="020B0704020202020204" pitchFamily="34" charset="0"/>
                <a:ea typeface="Arial" charset="0"/>
                <a:cs typeface="Arial" charset="0"/>
              </a:rPr>
              <a:t>Provisional Credit</a:t>
            </a:r>
          </a:p>
        </p:txBody>
      </p:sp>
      <p:sp>
        <p:nvSpPr>
          <p:cNvPr id="20" name="Rectangle: Rounded Corners 19">
            <a:extLst>
              <a:ext uri="{FF2B5EF4-FFF2-40B4-BE49-F238E27FC236}">
                <a16:creationId xmlns:a16="http://schemas.microsoft.com/office/drawing/2014/main" id="{C13E3DED-9BE0-42A2-9764-41C9B30AE190}"/>
              </a:ext>
            </a:extLst>
          </p:cNvPr>
          <p:cNvSpPr/>
          <p:nvPr/>
        </p:nvSpPr>
        <p:spPr>
          <a:xfrm>
            <a:off x="838200" y="4765636"/>
            <a:ext cx="2717321" cy="85775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366B802-CAB3-BE6F-BEC7-C9EE97FB730A}"/>
              </a:ext>
            </a:extLst>
          </p:cNvPr>
          <p:cNvSpPr txBox="1"/>
          <p:nvPr/>
        </p:nvSpPr>
        <p:spPr>
          <a:xfrm>
            <a:off x="1191883" y="4994460"/>
            <a:ext cx="2009953" cy="400110"/>
          </a:xfrm>
          <a:prstGeom prst="rect">
            <a:avLst/>
          </a:prstGeom>
          <a:noFill/>
        </p:spPr>
        <p:txBody>
          <a:bodyPr wrap="square" rtlCol="0" anchor="ctr">
            <a:spAutoFit/>
          </a:bodyPr>
          <a:lstStyle/>
          <a:p>
            <a:pPr algn="ctr"/>
            <a:r>
              <a:rPr lang="en-US" sz="2000" dirty="0">
                <a:solidFill>
                  <a:schemeClr val="bg2"/>
                </a:solidFill>
                <a:latin typeface="Avenir Next LT Pro Demi" panose="020B0704020202020204" pitchFamily="34" charset="0"/>
                <a:ea typeface="Arial" charset="0"/>
                <a:cs typeface="Arial" charset="0"/>
              </a:rPr>
              <a:t>Disposition</a:t>
            </a:r>
          </a:p>
        </p:txBody>
      </p:sp>
    </p:spTree>
    <p:extLst>
      <p:ext uri="{BB962C8B-B14F-4D97-AF65-F5344CB8AC3E}">
        <p14:creationId xmlns:p14="http://schemas.microsoft.com/office/powerpoint/2010/main" val="92527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5E79527-8B24-720C-20B4-B2F13D84001F}"/>
              </a:ext>
            </a:extLst>
          </p:cNvPr>
          <p:cNvGrpSpPr/>
          <p:nvPr/>
        </p:nvGrpSpPr>
        <p:grpSpPr>
          <a:xfrm>
            <a:off x="4942937" y="232912"/>
            <a:ext cx="6859438" cy="5382884"/>
            <a:chOff x="3899140" y="690113"/>
            <a:chExt cx="7835799" cy="6081995"/>
          </a:xfrm>
          <a:effectLst>
            <a:outerShdw blurRad="50800" dist="38100" dir="2700000" algn="tl" rotWithShape="0">
              <a:schemeClr val="tx2">
                <a:lumMod val="25000"/>
                <a:lumOff val="75000"/>
                <a:alpha val="40000"/>
              </a:schemeClr>
            </a:outerShdw>
          </a:effectLst>
        </p:grpSpPr>
        <p:grpSp>
          <p:nvGrpSpPr>
            <p:cNvPr id="33" name="Group 32">
              <a:extLst>
                <a:ext uri="{FF2B5EF4-FFF2-40B4-BE49-F238E27FC236}">
                  <a16:creationId xmlns:a16="http://schemas.microsoft.com/office/drawing/2014/main" id="{161877A2-D39B-65AB-7D80-375EAA0E8F2A}"/>
                </a:ext>
              </a:extLst>
            </p:cNvPr>
            <p:cNvGrpSpPr/>
            <p:nvPr/>
          </p:nvGrpSpPr>
          <p:grpSpPr>
            <a:xfrm>
              <a:off x="3899140" y="690113"/>
              <a:ext cx="7835799" cy="6081995"/>
              <a:chOff x="3899140" y="690113"/>
              <a:chExt cx="7835799" cy="6081995"/>
            </a:xfrm>
          </p:grpSpPr>
          <p:grpSp>
            <p:nvGrpSpPr>
              <p:cNvPr id="35" name="Group 34">
                <a:extLst>
                  <a:ext uri="{FF2B5EF4-FFF2-40B4-BE49-F238E27FC236}">
                    <a16:creationId xmlns:a16="http://schemas.microsoft.com/office/drawing/2014/main" id="{CC4CFFBA-B7CF-4B03-63DE-A40FDDF3C04F}"/>
                  </a:ext>
                </a:extLst>
              </p:cNvPr>
              <p:cNvGrpSpPr/>
              <p:nvPr/>
            </p:nvGrpSpPr>
            <p:grpSpPr>
              <a:xfrm>
                <a:off x="3899140" y="690113"/>
                <a:ext cx="7835799" cy="3676514"/>
                <a:chOff x="1733770" y="1464796"/>
                <a:chExt cx="9845893" cy="4510216"/>
              </a:xfrm>
            </p:grpSpPr>
            <p:pic>
              <p:nvPicPr>
                <p:cNvPr id="37" name="Picture 36">
                  <a:extLst>
                    <a:ext uri="{FF2B5EF4-FFF2-40B4-BE49-F238E27FC236}">
                      <a16:creationId xmlns:a16="http://schemas.microsoft.com/office/drawing/2014/main" id="{4AC0C19F-762E-96BE-B0F6-E6332DC8F972}"/>
                    </a:ext>
                  </a:extLst>
                </p:cNvPr>
                <p:cNvPicPr>
                  <a:picLocks noChangeAspect="1"/>
                </p:cNvPicPr>
                <p:nvPr/>
              </p:nvPicPr>
              <p:blipFill rotWithShape="1">
                <a:blip r:embed="rId2"/>
                <a:srcRect b="89461"/>
                <a:stretch/>
              </p:blipFill>
              <p:spPr>
                <a:xfrm>
                  <a:off x="1733770" y="1464796"/>
                  <a:ext cx="9845893" cy="571039"/>
                </a:xfrm>
                <a:prstGeom prst="rect">
                  <a:avLst/>
                </a:prstGeom>
              </p:spPr>
            </p:pic>
            <p:pic>
              <p:nvPicPr>
                <p:cNvPr id="38" name="Picture 37">
                  <a:extLst>
                    <a:ext uri="{FF2B5EF4-FFF2-40B4-BE49-F238E27FC236}">
                      <a16:creationId xmlns:a16="http://schemas.microsoft.com/office/drawing/2014/main" id="{E908A1C7-D606-FA5F-C56F-48185372AC11}"/>
                    </a:ext>
                  </a:extLst>
                </p:cNvPr>
                <p:cNvPicPr>
                  <a:picLocks noChangeAspect="1"/>
                </p:cNvPicPr>
                <p:nvPr/>
              </p:nvPicPr>
              <p:blipFill rotWithShape="1">
                <a:blip r:embed="rId2"/>
                <a:srcRect t="19030" b="8269"/>
                <a:stretch/>
              </p:blipFill>
              <p:spPr>
                <a:xfrm>
                  <a:off x="1733770" y="2035835"/>
                  <a:ext cx="9845893" cy="3939177"/>
                </a:xfrm>
                <a:prstGeom prst="rect">
                  <a:avLst/>
                </a:prstGeom>
              </p:spPr>
            </p:pic>
          </p:grpSp>
          <p:pic>
            <p:nvPicPr>
              <p:cNvPr id="36" name="Picture 35">
                <a:extLst>
                  <a:ext uri="{FF2B5EF4-FFF2-40B4-BE49-F238E27FC236}">
                    <a16:creationId xmlns:a16="http://schemas.microsoft.com/office/drawing/2014/main" id="{0091A89B-1C65-4596-8C2F-D5E742110534}"/>
                  </a:ext>
                </a:extLst>
              </p:cNvPr>
              <p:cNvPicPr>
                <a:picLocks noChangeAspect="1"/>
              </p:cNvPicPr>
              <p:nvPr/>
            </p:nvPicPr>
            <p:blipFill rotWithShape="1">
              <a:blip r:embed="rId3"/>
              <a:srcRect b="23987"/>
              <a:stretch/>
            </p:blipFill>
            <p:spPr>
              <a:xfrm>
                <a:off x="3899140" y="4366627"/>
                <a:ext cx="7835798" cy="2405481"/>
              </a:xfrm>
              <a:prstGeom prst="rect">
                <a:avLst/>
              </a:prstGeom>
            </p:spPr>
          </p:pic>
        </p:grpSp>
        <p:pic>
          <p:nvPicPr>
            <p:cNvPr id="34" name="Picture 33">
              <a:extLst>
                <a:ext uri="{FF2B5EF4-FFF2-40B4-BE49-F238E27FC236}">
                  <a16:creationId xmlns:a16="http://schemas.microsoft.com/office/drawing/2014/main" id="{0798266A-FDF5-7CA3-3F71-233381D4A817}"/>
                </a:ext>
              </a:extLst>
            </p:cNvPr>
            <p:cNvPicPr>
              <a:picLocks noChangeAspect="1"/>
            </p:cNvPicPr>
            <p:nvPr/>
          </p:nvPicPr>
          <p:blipFill rotWithShape="1">
            <a:blip r:embed="rId2"/>
            <a:srcRect t="83751" b="1"/>
            <a:stretch/>
          </p:blipFill>
          <p:spPr>
            <a:xfrm>
              <a:off x="3899140" y="3648972"/>
              <a:ext cx="7835799" cy="717655"/>
            </a:xfrm>
            <a:prstGeom prst="rect">
              <a:avLst/>
            </a:prstGeom>
          </p:spPr>
        </p:pic>
      </p:grpSp>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PROCESS LIABILITY</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 I: PAY</a:t>
            </a:r>
          </a:p>
        </p:txBody>
      </p:sp>
      <p:sp>
        <p:nvSpPr>
          <p:cNvPr id="18" name="TextBox 17">
            <a:extLst>
              <a:ext uri="{FF2B5EF4-FFF2-40B4-BE49-F238E27FC236}">
                <a16:creationId xmlns:a16="http://schemas.microsoft.com/office/drawing/2014/main" id="{F634E609-90BF-2D95-6B21-6B7081BC0668}"/>
              </a:ext>
            </a:extLst>
          </p:cNvPr>
          <p:cNvSpPr txBox="1"/>
          <p:nvPr/>
        </p:nvSpPr>
        <p:spPr>
          <a:xfrm>
            <a:off x="1364000" y="1882294"/>
            <a:ext cx="4501962"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Select the </a:t>
            </a:r>
            <a:r>
              <a:rPr lang="en-US" sz="2000" dirty="0">
                <a:solidFill>
                  <a:schemeClr val="accent3"/>
                </a:solidFill>
                <a:latin typeface="Avenir Next LT Pro Demi" panose="020B0704020202020204" pitchFamily="34" charset="0"/>
              </a:rPr>
              <a:t>Write Off </a:t>
            </a:r>
            <a:r>
              <a:rPr lang="en-US" sz="2000" dirty="0">
                <a:solidFill>
                  <a:srgbClr val="6F6868"/>
                </a:solidFill>
                <a:latin typeface="Avenir Next LT Pro" panose="020B0504020202020204" pitchFamily="34" charset="0"/>
              </a:rPr>
              <a:t>option.</a:t>
            </a:r>
          </a:p>
        </p:txBody>
      </p:sp>
      <p:sp>
        <p:nvSpPr>
          <p:cNvPr id="19" name="TextBox 18">
            <a:extLst>
              <a:ext uri="{FF2B5EF4-FFF2-40B4-BE49-F238E27FC236}">
                <a16:creationId xmlns:a16="http://schemas.microsoft.com/office/drawing/2014/main" id="{15A4C10D-1A78-F110-3D34-298C52ADC4EE}"/>
              </a:ext>
            </a:extLst>
          </p:cNvPr>
          <p:cNvSpPr txBox="1"/>
          <p:nvPr/>
        </p:nvSpPr>
        <p:spPr>
          <a:xfrm>
            <a:off x="1364000" y="2576693"/>
            <a:ext cx="4657319"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Explain the reason for paying the dispute in the explanation field. </a:t>
            </a:r>
          </a:p>
        </p:txBody>
      </p:sp>
      <p:pic>
        <p:nvPicPr>
          <p:cNvPr id="20" name="Graphic 19" descr="Badge with solid fill">
            <a:extLst>
              <a:ext uri="{FF2B5EF4-FFF2-40B4-BE49-F238E27FC236}">
                <a16:creationId xmlns:a16="http://schemas.microsoft.com/office/drawing/2014/main" id="{24DC2F3E-A696-B89E-71BB-832EB81911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2569347"/>
            <a:ext cx="525800" cy="525800"/>
          </a:xfrm>
          <a:prstGeom prst="rect">
            <a:avLst/>
          </a:prstGeom>
        </p:spPr>
      </p:pic>
      <p:pic>
        <p:nvPicPr>
          <p:cNvPr id="21" name="Graphic 20" descr="Badge 3 with solid fill">
            <a:extLst>
              <a:ext uri="{FF2B5EF4-FFF2-40B4-BE49-F238E27FC236}">
                <a16:creationId xmlns:a16="http://schemas.microsoft.com/office/drawing/2014/main" id="{229A6030-86F1-2FED-461F-78D2EBA1AC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 y="3579523"/>
            <a:ext cx="525800" cy="525800"/>
          </a:xfrm>
          <a:prstGeom prst="rect">
            <a:avLst/>
          </a:prstGeom>
        </p:spPr>
      </p:pic>
      <p:pic>
        <p:nvPicPr>
          <p:cNvPr id="22" name="Graphic 21" descr="Badge 1 with solid fill">
            <a:extLst>
              <a:ext uri="{FF2B5EF4-FFF2-40B4-BE49-F238E27FC236}">
                <a16:creationId xmlns:a16="http://schemas.microsoft.com/office/drawing/2014/main" id="{8D015F1A-27E5-9059-B32C-B02546250F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8200" y="1813237"/>
            <a:ext cx="525800" cy="525800"/>
          </a:xfrm>
          <a:prstGeom prst="rect">
            <a:avLst/>
          </a:prstGeom>
        </p:spPr>
      </p:pic>
      <p:pic>
        <p:nvPicPr>
          <p:cNvPr id="23" name="Graphic 22" descr="Badge 4 with solid fill">
            <a:extLst>
              <a:ext uri="{FF2B5EF4-FFF2-40B4-BE49-F238E27FC236}">
                <a16:creationId xmlns:a16="http://schemas.microsoft.com/office/drawing/2014/main" id="{C44B0431-4588-495B-56DC-ECA72AF90B3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8201" y="4363390"/>
            <a:ext cx="525800" cy="525800"/>
          </a:xfrm>
          <a:prstGeom prst="rect">
            <a:avLst/>
          </a:prstGeom>
        </p:spPr>
      </p:pic>
      <p:sp>
        <p:nvSpPr>
          <p:cNvPr id="28" name="TextBox 27">
            <a:extLst>
              <a:ext uri="{FF2B5EF4-FFF2-40B4-BE49-F238E27FC236}">
                <a16:creationId xmlns:a16="http://schemas.microsoft.com/office/drawing/2014/main" id="{29C45922-31BB-03D4-9E91-D7A14BB4418A}"/>
              </a:ext>
            </a:extLst>
          </p:cNvPr>
          <p:cNvSpPr txBox="1"/>
          <p:nvPr/>
        </p:nvSpPr>
        <p:spPr>
          <a:xfrm>
            <a:off x="1364000" y="3658548"/>
            <a:ext cx="3079270"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3"/>
                </a:solidFill>
                <a:latin typeface="Avenir Next LT Pro Demi" panose="020B0704020202020204" pitchFamily="34" charset="0"/>
              </a:rPr>
              <a:t>Apply</a:t>
            </a:r>
            <a:r>
              <a:rPr lang="en-US" sz="2000" dirty="0">
                <a:solidFill>
                  <a:srgbClr val="6F6868"/>
                </a:solidFill>
                <a:latin typeface="Avenir Next LT Pro" panose="020B0504020202020204" pitchFamily="34" charset="0"/>
              </a:rPr>
              <a:t> button.</a:t>
            </a:r>
          </a:p>
        </p:txBody>
      </p:sp>
      <p:sp>
        <p:nvSpPr>
          <p:cNvPr id="29" name="TextBox 28">
            <a:extLst>
              <a:ext uri="{FF2B5EF4-FFF2-40B4-BE49-F238E27FC236}">
                <a16:creationId xmlns:a16="http://schemas.microsoft.com/office/drawing/2014/main" id="{D43F24E0-27AD-6689-3E91-CAE2F176857D}"/>
              </a:ext>
            </a:extLst>
          </p:cNvPr>
          <p:cNvSpPr txBox="1"/>
          <p:nvPr/>
        </p:nvSpPr>
        <p:spPr>
          <a:xfrm>
            <a:off x="1364000" y="4410055"/>
            <a:ext cx="4062015"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3"/>
                </a:solidFill>
                <a:latin typeface="Avenir Next LT Pro Demi" panose="020B0704020202020204" pitchFamily="34" charset="0"/>
              </a:rPr>
              <a:t>Process Actions </a:t>
            </a:r>
            <a:r>
              <a:rPr lang="en-US" sz="2000" dirty="0">
                <a:solidFill>
                  <a:srgbClr val="6F6868"/>
                </a:solidFill>
                <a:latin typeface="Avenir Next LT Pro" panose="020B0504020202020204" pitchFamily="34" charset="0"/>
              </a:rPr>
              <a:t>button.</a:t>
            </a:r>
          </a:p>
        </p:txBody>
      </p:sp>
    </p:spTree>
    <p:extLst>
      <p:ext uri="{BB962C8B-B14F-4D97-AF65-F5344CB8AC3E}">
        <p14:creationId xmlns:p14="http://schemas.microsoft.com/office/powerpoint/2010/main" val="71613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PROCESS LIABILITY</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 II: DENY</a:t>
            </a:r>
          </a:p>
        </p:txBody>
      </p:sp>
      <p:grpSp>
        <p:nvGrpSpPr>
          <p:cNvPr id="27" name="Group 26">
            <a:extLst>
              <a:ext uri="{FF2B5EF4-FFF2-40B4-BE49-F238E27FC236}">
                <a16:creationId xmlns:a16="http://schemas.microsoft.com/office/drawing/2014/main" id="{DA848237-4C85-526F-194D-85F560AC1C37}"/>
              </a:ext>
            </a:extLst>
          </p:cNvPr>
          <p:cNvGrpSpPr/>
          <p:nvPr/>
        </p:nvGrpSpPr>
        <p:grpSpPr>
          <a:xfrm>
            <a:off x="5212935" y="414371"/>
            <a:ext cx="6806056" cy="4196736"/>
            <a:chOff x="4339446" y="831316"/>
            <a:chExt cx="7423171" cy="4508161"/>
          </a:xfrm>
          <a:effectLst>
            <a:outerShdw blurRad="50800" dist="38100" dir="2700000" algn="tl" rotWithShape="0">
              <a:schemeClr val="tx2">
                <a:lumMod val="25000"/>
                <a:lumOff val="75000"/>
                <a:alpha val="40000"/>
              </a:schemeClr>
            </a:outerShdw>
          </a:effectLst>
        </p:grpSpPr>
        <p:grpSp>
          <p:nvGrpSpPr>
            <p:cNvPr id="21" name="Group 20">
              <a:extLst>
                <a:ext uri="{FF2B5EF4-FFF2-40B4-BE49-F238E27FC236}">
                  <a16:creationId xmlns:a16="http://schemas.microsoft.com/office/drawing/2014/main" id="{73D89E29-C24E-2B8A-E718-886CBD7EB23C}"/>
                </a:ext>
              </a:extLst>
            </p:cNvPr>
            <p:cNvGrpSpPr/>
            <p:nvPr/>
          </p:nvGrpSpPr>
          <p:grpSpPr>
            <a:xfrm>
              <a:off x="4339446" y="1269644"/>
              <a:ext cx="7423171" cy="4069833"/>
              <a:chOff x="4339446" y="1269644"/>
              <a:chExt cx="7423171" cy="4069833"/>
            </a:xfrm>
          </p:grpSpPr>
          <p:pic>
            <p:nvPicPr>
              <p:cNvPr id="18" name="Picture 17">
                <a:extLst>
                  <a:ext uri="{FF2B5EF4-FFF2-40B4-BE49-F238E27FC236}">
                    <a16:creationId xmlns:a16="http://schemas.microsoft.com/office/drawing/2014/main" id="{41E348A7-11C6-13BD-1B8B-7CD8D9ABA0C5}"/>
                  </a:ext>
                </a:extLst>
              </p:cNvPr>
              <p:cNvPicPr>
                <a:picLocks noChangeAspect="1"/>
              </p:cNvPicPr>
              <p:nvPr/>
            </p:nvPicPr>
            <p:blipFill rotWithShape="1">
              <a:blip r:embed="rId2"/>
              <a:srcRect t="17924"/>
              <a:stretch/>
            </p:blipFill>
            <p:spPr>
              <a:xfrm>
                <a:off x="4339446" y="1269644"/>
                <a:ext cx="7423170" cy="3720440"/>
              </a:xfrm>
              <a:prstGeom prst="rect">
                <a:avLst/>
              </a:prstGeom>
            </p:spPr>
          </p:pic>
          <p:pic>
            <p:nvPicPr>
              <p:cNvPr id="20" name="Picture 19">
                <a:extLst>
                  <a:ext uri="{FF2B5EF4-FFF2-40B4-BE49-F238E27FC236}">
                    <a16:creationId xmlns:a16="http://schemas.microsoft.com/office/drawing/2014/main" id="{091404F9-5F7D-0C95-1662-6EB6D97F66E8}"/>
                  </a:ext>
                </a:extLst>
              </p:cNvPr>
              <p:cNvPicPr>
                <a:picLocks noChangeAspect="1"/>
              </p:cNvPicPr>
              <p:nvPr/>
            </p:nvPicPr>
            <p:blipFill>
              <a:blip r:embed="rId3"/>
              <a:stretch>
                <a:fillRect/>
              </a:stretch>
            </p:blipFill>
            <p:spPr>
              <a:xfrm>
                <a:off x="4339446" y="4990084"/>
                <a:ext cx="7423171" cy="349393"/>
              </a:xfrm>
              <a:prstGeom prst="rect">
                <a:avLst/>
              </a:prstGeom>
            </p:spPr>
          </p:pic>
        </p:grpSp>
        <p:pic>
          <p:nvPicPr>
            <p:cNvPr id="26" name="Picture 25">
              <a:extLst>
                <a:ext uri="{FF2B5EF4-FFF2-40B4-BE49-F238E27FC236}">
                  <a16:creationId xmlns:a16="http://schemas.microsoft.com/office/drawing/2014/main" id="{B5E83837-48C9-1A19-42F6-B3FC634EBEB4}"/>
                </a:ext>
              </a:extLst>
            </p:cNvPr>
            <p:cNvPicPr>
              <a:picLocks noChangeAspect="1"/>
            </p:cNvPicPr>
            <p:nvPr/>
          </p:nvPicPr>
          <p:blipFill rotWithShape="1">
            <a:blip r:embed="rId2"/>
            <a:srcRect b="90330"/>
            <a:stretch/>
          </p:blipFill>
          <p:spPr>
            <a:xfrm>
              <a:off x="4339446" y="831316"/>
              <a:ext cx="7423170" cy="438328"/>
            </a:xfrm>
            <a:prstGeom prst="rect">
              <a:avLst/>
            </a:prstGeom>
          </p:spPr>
        </p:pic>
      </p:grpSp>
      <p:sp>
        <p:nvSpPr>
          <p:cNvPr id="28" name="TextBox 27">
            <a:extLst>
              <a:ext uri="{FF2B5EF4-FFF2-40B4-BE49-F238E27FC236}">
                <a16:creationId xmlns:a16="http://schemas.microsoft.com/office/drawing/2014/main" id="{5011D37A-5257-9CEB-9E2F-5061C2FC87D2}"/>
              </a:ext>
            </a:extLst>
          </p:cNvPr>
          <p:cNvSpPr txBox="1"/>
          <p:nvPr/>
        </p:nvSpPr>
        <p:spPr>
          <a:xfrm>
            <a:off x="1364000" y="1392411"/>
            <a:ext cx="4501962"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Select the </a:t>
            </a:r>
            <a:r>
              <a:rPr lang="en-US" sz="2000" dirty="0">
                <a:solidFill>
                  <a:schemeClr val="accent3"/>
                </a:solidFill>
                <a:latin typeface="Avenir Next LT Pro Demi" panose="020B0704020202020204" pitchFamily="34" charset="0"/>
              </a:rPr>
              <a:t>Deny Dispute </a:t>
            </a:r>
            <a:r>
              <a:rPr lang="en-US" sz="2000" dirty="0">
                <a:solidFill>
                  <a:srgbClr val="6F6868"/>
                </a:solidFill>
                <a:latin typeface="Avenir Next LT Pro" panose="020B0504020202020204" pitchFamily="34" charset="0"/>
              </a:rPr>
              <a:t>option.</a:t>
            </a:r>
          </a:p>
        </p:txBody>
      </p:sp>
      <p:sp>
        <p:nvSpPr>
          <p:cNvPr id="29" name="TextBox 28">
            <a:extLst>
              <a:ext uri="{FF2B5EF4-FFF2-40B4-BE49-F238E27FC236}">
                <a16:creationId xmlns:a16="http://schemas.microsoft.com/office/drawing/2014/main" id="{DBABAD04-9C47-68C5-FCE6-F39DE4C4FE09}"/>
              </a:ext>
            </a:extLst>
          </p:cNvPr>
          <p:cNvSpPr txBox="1"/>
          <p:nvPr/>
        </p:nvSpPr>
        <p:spPr>
          <a:xfrm>
            <a:off x="1364000" y="1975641"/>
            <a:ext cx="4657319"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Select the deny reason from the </a:t>
            </a:r>
            <a:r>
              <a:rPr lang="en-US" sz="2000" dirty="0">
                <a:solidFill>
                  <a:schemeClr val="accent3"/>
                </a:solidFill>
                <a:latin typeface="Avenir Next LT Pro Demi" panose="020B0704020202020204" pitchFamily="34" charset="0"/>
              </a:rPr>
              <a:t>Reason for Denial </a:t>
            </a:r>
            <a:r>
              <a:rPr lang="en-US" sz="2000" dirty="0">
                <a:solidFill>
                  <a:srgbClr val="6F6868"/>
                </a:solidFill>
                <a:latin typeface="Avenir Next LT Pro" panose="020B0504020202020204" pitchFamily="34" charset="0"/>
              </a:rPr>
              <a:t>drop-down.</a:t>
            </a:r>
          </a:p>
        </p:txBody>
      </p:sp>
      <p:pic>
        <p:nvPicPr>
          <p:cNvPr id="30" name="Graphic 29" descr="Badge with solid fill">
            <a:extLst>
              <a:ext uri="{FF2B5EF4-FFF2-40B4-BE49-F238E27FC236}">
                <a16:creationId xmlns:a16="http://schemas.microsoft.com/office/drawing/2014/main" id="{89ECC1F5-5422-0C2D-65CF-6735F60DDE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1968295"/>
            <a:ext cx="525800" cy="525800"/>
          </a:xfrm>
          <a:prstGeom prst="rect">
            <a:avLst/>
          </a:prstGeom>
        </p:spPr>
      </p:pic>
      <p:pic>
        <p:nvPicPr>
          <p:cNvPr id="31" name="Graphic 30" descr="Badge 3 with solid fill">
            <a:extLst>
              <a:ext uri="{FF2B5EF4-FFF2-40B4-BE49-F238E27FC236}">
                <a16:creationId xmlns:a16="http://schemas.microsoft.com/office/drawing/2014/main" id="{E8852D99-7D01-57A0-26CA-EFDDDF5ECD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 y="2814340"/>
            <a:ext cx="525800" cy="525800"/>
          </a:xfrm>
          <a:prstGeom prst="rect">
            <a:avLst/>
          </a:prstGeom>
        </p:spPr>
      </p:pic>
      <p:pic>
        <p:nvPicPr>
          <p:cNvPr id="32" name="Graphic 31" descr="Badge 1 with solid fill">
            <a:extLst>
              <a:ext uri="{FF2B5EF4-FFF2-40B4-BE49-F238E27FC236}">
                <a16:creationId xmlns:a16="http://schemas.microsoft.com/office/drawing/2014/main" id="{F2BB0F1F-C32F-70BE-F2C6-7F59FB4A1F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8200" y="1323354"/>
            <a:ext cx="525800" cy="525800"/>
          </a:xfrm>
          <a:prstGeom prst="rect">
            <a:avLst/>
          </a:prstGeom>
        </p:spPr>
      </p:pic>
      <p:pic>
        <p:nvPicPr>
          <p:cNvPr id="33" name="Graphic 32" descr="Badge 4 with solid fill">
            <a:extLst>
              <a:ext uri="{FF2B5EF4-FFF2-40B4-BE49-F238E27FC236}">
                <a16:creationId xmlns:a16="http://schemas.microsoft.com/office/drawing/2014/main" id="{7668D491-0C92-B085-1B3E-AA815B5804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8201" y="3703164"/>
            <a:ext cx="525800" cy="525800"/>
          </a:xfrm>
          <a:prstGeom prst="rect">
            <a:avLst/>
          </a:prstGeom>
        </p:spPr>
      </p:pic>
      <p:pic>
        <p:nvPicPr>
          <p:cNvPr id="34" name="Graphic 33" descr="Badge 5 with solid fill">
            <a:extLst>
              <a:ext uri="{FF2B5EF4-FFF2-40B4-BE49-F238E27FC236}">
                <a16:creationId xmlns:a16="http://schemas.microsoft.com/office/drawing/2014/main" id="{01089155-87CA-D86E-E9E8-FCD54191CE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38200" y="4588369"/>
            <a:ext cx="525800" cy="525800"/>
          </a:xfrm>
          <a:prstGeom prst="rect">
            <a:avLst/>
          </a:prstGeom>
        </p:spPr>
      </p:pic>
      <p:pic>
        <p:nvPicPr>
          <p:cNvPr id="36" name="Graphic 35" descr="Badge 6 with solid fill">
            <a:extLst>
              <a:ext uri="{FF2B5EF4-FFF2-40B4-BE49-F238E27FC236}">
                <a16:creationId xmlns:a16="http://schemas.microsoft.com/office/drawing/2014/main" id="{783F1BDE-C044-CD82-D2FB-FE405AD346C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38200" y="5405160"/>
            <a:ext cx="525801" cy="525801"/>
          </a:xfrm>
          <a:prstGeom prst="rect">
            <a:avLst/>
          </a:prstGeom>
        </p:spPr>
      </p:pic>
      <p:sp>
        <p:nvSpPr>
          <p:cNvPr id="38" name="TextBox 37">
            <a:extLst>
              <a:ext uri="{FF2B5EF4-FFF2-40B4-BE49-F238E27FC236}">
                <a16:creationId xmlns:a16="http://schemas.microsoft.com/office/drawing/2014/main" id="{24A01C0A-8FD5-4ADC-4C30-56E2D1915D52}"/>
              </a:ext>
            </a:extLst>
          </p:cNvPr>
          <p:cNvSpPr txBox="1"/>
          <p:nvPr/>
        </p:nvSpPr>
        <p:spPr>
          <a:xfrm>
            <a:off x="1356898" y="4646519"/>
            <a:ext cx="3079270"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3"/>
                </a:solidFill>
                <a:latin typeface="Avenir Next LT Pro Demi" panose="020B0704020202020204" pitchFamily="34" charset="0"/>
              </a:rPr>
              <a:t>Apply</a:t>
            </a:r>
            <a:r>
              <a:rPr lang="en-US" sz="2000" dirty="0">
                <a:solidFill>
                  <a:srgbClr val="6F6868"/>
                </a:solidFill>
                <a:latin typeface="Avenir Next LT Pro" panose="020B0504020202020204" pitchFamily="34" charset="0"/>
              </a:rPr>
              <a:t> button.</a:t>
            </a:r>
          </a:p>
        </p:txBody>
      </p:sp>
      <p:sp>
        <p:nvSpPr>
          <p:cNvPr id="39" name="TextBox 38">
            <a:extLst>
              <a:ext uri="{FF2B5EF4-FFF2-40B4-BE49-F238E27FC236}">
                <a16:creationId xmlns:a16="http://schemas.microsoft.com/office/drawing/2014/main" id="{70F03F79-FE8A-B036-6741-1CB5F098ED23}"/>
              </a:ext>
            </a:extLst>
          </p:cNvPr>
          <p:cNvSpPr txBox="1"/>
          <p:nvPr/>
        </p:nvSpPr>
        <p:spPr>
          <a:xfrm>
            <a:off x="1364000" y="5415421"/>
            <a:ext cx="4062015"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3"/>
                </a:solidFill>
                <a:latin typeface="Avenir Next LT Pro Demi" panose="020B0704020202020204" pitchFamily="34" charset="0"/>
              </a:rPr>
              <a:t>Process Actions </a:t>
            </a:r>
            <a:r>
              <a:rPr lang="en-US" sz="2000" dirty="0">
                <a:solidFill>
                  <a:srgbClr val="6F6868"/>
                </a:solidFill>
                <a:latin typeface="Avenir Next LT Pro" panose="020B0504020202020204" pitchFamily="34" charset="0"/>
              </a:rPr>
              <a:t>button.</a:t>
            </a:r>
          </a:p>
        </p:txBody>
      </p:sp>
      <p:sp>
        <p:nvSpPr>
          <p:cNvPr id="40" name="TextBox 39">
            <a:extLst>
              <a:ext uri="{FF2B5EF4-FFF2-40B4-BE49-F238E27FC236}">
                <a16:creationId xmlns:a16="http://schemas.microsoft.com/office/drawing/2014/main" id="{28B49053-9676-2FE8-6F28-9EE309ACF0B6}"/>
              </a:ext>
            </a:extLst>
          </p:cNvPr>
          <p:cNvSpPr txBox="1"/>
          <p:nvPr/>
        </p:nvSpPr>
        <p:spPr>
          <a:xfrm>
            <a:off x="1364000" y="2864525"/>
            <a:ext cx="4214407"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Ensure the deny debit date is compliant.</a:t>
            </a:r>
          </a:p>
        </p:txBody>
      </p:sp>
      <p:sp>
        <p:nvSpPr>
          <p:cNvPr id="41" name="TextBox 40">
            <a:extLst>
              <a:ext uri="{FF2B5EF4-FFF2-40B4-BE49-F238E27FC236}">
                <a16:creationId xmlns:a16="http://schemas.microsoft.com/office/drawing/2014/main" id="{C2C73ABF-76C0-5A5A-688C-E4685DD8A4D8}"/>
              </a:ext>
            </a:extLst>
          </p:cNvPr>
          <p:cNvSpPr txBox="1"/>
          <p:nvPr/>
        </p:nvSpPr>
        <p:spPr>
          <a:xfrm>
            <a:off x="1364000" y="3695531"/>
            <a:ext cx="4736306"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Optional: Add your decision reasoning to the </a:t>
            </a:r>
            <a:r>
              <a:rPr lang="en-US" sz="2000" dirty="0">
                <a:solidFill>
                  <a:schemeClr val="accent3"/>
                </a:solidFill>
                <a:latin typeface="Avenir Next LT Pro Demi" panose="020B0704020202020204" pitchFamily="34" charset="0"/>
              </a:rPr>
              <a:t>Deny Comments</a:t>
            </a:r>
            <a:r>
              <a:rPr lang="en-US" sz="2000" dirty="0">
                <a:solidFill>
                  <a:srgbClr val="6F6868"/>
                </a:solidFill>
                <a:latin typeface="Avenir Next LT Pro" panose="020B0504020202020204" pitchFamily="34" charset="0"/>
              </a:rPr>
              <a:t> field.</a:t>
            </a:r>
          </a:p>
        </p:txBody>
      </p:sp>
    </p:spTree>
    <p:extLst>
      <p:ext uri="{BB962C8B-B14F-4D97-AF65-F5344CB8AC3E}">
        <p14:creationId xmlns:p14="http://schemas.microsoft.com/office/powerpoint/2010/main" val="530618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3637-76EA-4C29-BA1A-CC8D54A22038}"/>
              </a:ext>
            </a:extLst>
          </p:cNvPr>
          <p:cNvSpPr>
            <a:spLocks noGrp="1"/>
          </p:cNvSpPr>
          <p:nvPr>
            <p:ph type="title"/>
          </p:nvPr>
        </p:nvSpPr>
        <p:spPr/>
        <p:txBody>
          <a:bodyPr/>
          <a:lstStyle/>
          <a:p>
            <a:r>
              <a:rPr lang="en-US" dirty="0"/>
              <a:t>responses</a:t>
            </a:r>
          </a:p>
        </p:txBody>
      </p:sp>
    </p:spTree>
    <p:extLst>
      <p:ext uri="{BB962C8B-B14F-4D97-AF65-F5344CB8AC3E}">
        <p14:creationId xmlns:p14="http://schemas.microsoft.com/office/powerpoint/2010/main" val="4075470702"/>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INBOUND COMMUNICATION</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DETAILS</a:t>
            </a:r>
          </a:p>
        </p:txBody>
      </p:sp>
      <p:sp>
        <p:nvSpPr>
          <p:cNvPr id="5" name="TextBox 4">
            <a:extLst>
              <a:ext uri="{FF2B5EF4-FFF2-40B4-BE49-F238E27FC236}">
                <a16:creationId xmlns:a16="http://schemas.microsoft.com/office/drawing/2014/main" id="{9CB7A1CB-C5F8-646B-8330-91ECCBF38AA9}"/>
              </a:ext>
            </a:extLst>
          </p:cNvPr>
          <p:cNvSpPr txBox="1"/>
          <p:nvPr/>
        </p:nvSpPr>
        <p:spPr>
          <a:xfrm>
            <a:off x="838200" y="1406900"/>
            <a:ext cx="6049710" cy="4093428"/>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The </a:t>
            </a:r>
            <a:r>
              <a:rPr lang="en-US" sz="2000" dirty="0">
                <a:solidFill>
                  <a:schemeClr val="accent2"/>
                </a:solidFill>
                <a:latin typeface="Avenir Next LT Pro Demi" panose="020B0704020202020204" pitchFamily="34" charset="0"/>
              </a:rPr>
              <a:t>Responses node </a:t>
            </a:r>
            <a:r>
              <a:rPr lang="en-US" sz="2000" dirty="0">
                <a:solidFill>
                  <a:srgbClr val="6F6868"/>
                </a:solidFill>
                <a:latin typeface="Avenir Next LT Pro" panose="020B0504020202020204" pitchFamily="34" charset="0"/>
              </a:rPr>
              <a:t>houses many assignments that involve communication with the accountholder or front-office specialists. </a:t>
            </a:r>
          </a:p>
          <a:p>
            <a:pPr>
              <a:spcAft>
                <a:spcPts val="1200"/>
              </a:spcAft>
            </a:pPr>
            <a:endParaRPr lang="en-US" sz="2000" dirty="0">
              <a:solidFill>
                <a:srgbClr val="6F6868"/>
              </a:solidFill>
              <a:latin typeface="Avenir Next LT Pro" panose="020B0504020202020204" pitchFamily="34" charset="0"/>
            </a:endParaRPr>
          </a:p>
          <a:p>
            <a:pPr>
              <a:spcAft>
                <a:spcPts val="1200"/>
              </a:spcAft>
            </a:pPr>
            <a:r>
              <a:rPr lang="en-US" sz="2000" dirty="0">
                <a:solidFill>
                  <a:srgbClr val="6F6868"/>
                </a:solidFill>
                <a:latin typeface="Avenir Next LT Pro" panose="020B0504020202020204" pitchFamily="34" charset="0"/>
              </a:rPr>
              <a:t>In this section, we’ll cover the inbound communication assignments:</a:t>
            </a:r>
          </a:p>
          <a:p>
            <a:pPr marL="342900" indent="-342900">
              <a:spcAft>
                <a:spcPts val="1200"/>
              </a:spcAft>
              <a:buFont typeface="Arial" panose="020B0604020202020204" pitchFamily="34" charset="0"/>
              <a:buChar char="•"/>
            </a:pPr>
            <a:r>
              <a:rPr lang="en-US" sz="2000" dirty="0">
                <a:solidFill>
                  <a:srgbClr val="6F6868"/>
                </a:solidFill>
                <a:latin typeface="Avenir Next LT Pro" panose="020B0504020202020204" pitchFamily="34" charset="0"/>
              </a:rPr>
              <a:t>Read New Correspondence</a:t>
            </a:r>
          </a:p>
          <a:p>
            <a:pPr marL="342900" indent="-342900">
              <a:spcAft>
                <a:spcPts val="1200"/>
              </a:spcAft>
              <a:buFont typeface="Arial" panose="020B0604020202020204" pitchFamily="34" charset="0"/>
              <a:buChar char="•"/>
            </a:pPr>
            <a:r>
              <a:rPr lang="en-US" sz="2000" dirty="0">
                <a:solidFill>
                  <a:srgbClr val="6F6868"/>
                </a:solidFill>
                <a:latin typeface="Avenir Next LT Pro" panose="020B0504020202020204" pitchFamily="34" charset="0"/>
              </a:rPr>
              <a:t>Review New Attachment</a:t>
            </a:r>
          </a:p>
          <a:p>
            <a:pPr marL="342900" indent="-342900">
              <a:spcAft>
                <a:spcPts val="1200"/>
              </a:spcAft>
              <a:buFont typeface="Arial" panose="020B0604020202020204" pitchFamily="34" charset="0"/>
              <a:buChar char="•"/>
            </a:pPr>
            <a:r>
              <a:rPr lang="en-US" sz="2000" dirty="0">
                <a:solidFill>
                  <a:srgbClr val="6F6868"/>
                </a:solidFill>
                <a:latin typeface="Avenir Next LT Pro" panose="020B0504020202020204" pitchFamily="34" charset="0"/>
              </a:rPr>
              <a:t>Review Re-open Request</a:t>
            </a:r>
          </a:p>
          <a:p>
            <a:pPr marL="342900" indent="-342900">
              <a:spcAft>
                <a:spcPts val="1200"/>
              </a:spcAft>
              <a:buFont typeface="Arial" panose="020B0604020202020204" pitchFamily="34" charset="0"/>
              <a:buChar char="•"/>
            </a:pPr>
            <a:r>
              <a:rPr lang="en-US" sz="2000" dirty="0">
                <a:solidFill>
                  <a:srgbClr val="6F6868"/>
                </a:solidFill>
                <a:latin typeface="Avenir Next LT Pro" panose="020B0504020202020204" pitchFamily="34" charset="0"/>
              </a:rPr>
              <a:t>Review Withdrawal Request</a:t>
            </a:r>
          </a:p>
        </p:txBody>
      </p:sp>
      <p:pic>
        <p:nvPicPr>
          <p:cNvPr id="3" name="Picture 2">
            <a:extLst>
              <a:ext uri="{FF2B5EF4-FFF2-40B4-BE49-F238E27FC236}">
                <a16:creationId xmlns:a16="http://schemas.microsoft.com/office/drawing/2014/main" id="{33210144-FEE7-E118-4634-836FBD98A711}"/>
              </a:ext>
            </a:extLst>
          </p:cNvPr>
          <p:cNvPicPr>
            <a:picLocks noChangeAspect="1"/>
          </p:cNvPicPr>
          <p:nvPr/>
        </p:nvPicPr>
        <p:blipFill>
          <a:blip r:embed="rId2"/>
          <a:stretch>
            <a:fillRect/>
          </a:stretch>
        </p:blipFill>
        <p:spPr>
          <a:xfrm>
            <a:off x="7137292" y="1478430"/>
            <a:ext cx="3906882" cy="4028972"/>
          </a:xfrm>
          <a:prstGeom prst="rect">
            <a:avLst/>
          </a:prstGeom>
        </p:spPr>
      </p:pic>
    </p:spTree>
    <p:extLst>
      <p:ext uri="{BB962C8B-B14F-4D97-AF65-F5344CB8AC3E}">
        <p14:creationId xmlns:p14="http://schemas.microsoft.com/office/powerpoint/2010/main" val="1843248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READ NEW CORRESPONDENCE</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HOW TO</a:t>
            </a:r>
          </a:p>
        </p:txBody>
      </p:sp>
      <p:sp>
        <p:nvSpPr>
          <p:cNvPr id="5" name="TextBox 4">
            <a:extLst>
              <a:ext uri="{FF2B5EF4-FFF2-40B4-BE49-F238E27FC236}">
                <a16:creationId xmlns:a16="http://schemas.microsoft.com/office/drawing/2014/main" id="{9CB7A1CB-C5F8-646B-8330-91ECCBF38AA9}"/>
              </a:ext>
            </a:extLst>
          </p:cNvPr>
          <p:cNvSpPr txBox="1"/>
          <p:nvPr/>
        </p:nvSpPr>
        <p:spPr>
          <a:xfrm>
            <a:off x="838200" y="1628507"/>
            <a:ext cx="6665007" cy="3600986"/>
          </a:xfrm>
          <a:prstGeom prst="rect">
            <a:avLst/>
          </a:prstGeom>
          <a:noFill/>
        </p:spPr>
        <p:txBody>
          <a:bodyPr wrap="square">
            <a:spAutoFit/>
          </a:bodyPr>
          <a:lstStyle/>
          <a:p>
            <a:pPr>
              <a:spcAft>
                <a:spcPts val="1200"/>
              </a:spcAft>
            </a:pPr>
            <a:r>
              <a:rPr lang="en-US" sz="2200" dirty="0">
                <a:solidFill>
                  <a:srgbClr val="6F6868"/>
                </a:solidFill>
                <a:latin typeface="Avenir Next LT Pro" panose="020B0504020202020204" pitchFamily="34" charset="0"/>
              </a:rPr>
              <a:t>We need to review the accountholder’s email to us so that we can provide requested information or take appropriate action. </a:t>
            </a:r>
          </a:p>
          <a:p>
            <a:pPr>
              <a:spcAft>
                <a:spcPts val="1200"/>
              </a:spcAft>
            </a:pPr>
            <a:endParaRPr lang="en-US" sz="2200" dirty="0">
              <a:solidFill>
                <a:srgbClr val="6F6868"/>
              </a:solidFill>
              <a:latin typeface="Avenir Next LT Pro" panose="020B0504020202020204" pitchFamily="34" charset="0"/>
            </a:endParaRPr>
          </a:p>
          <a:p>
            <a:pPr>
              <a:spcAft>
                <a:spcPts val="1200"/>
              </a:spcAft>
            </a:pPr>
            <a:r>
              <a:rPr lang="en-US" sz="2200" dirty="0">
                <a:solidFill>
                  <a:srgbClr val="6F6868"/>
                </a:solidFill>
                <a:latin typeface="Avenir Next LT Pro" panose="020B0504020202020204" pitchFamily="34" charset="0"/>
              </a:rPr>
              <a:t>The </a:t>
            </a:r>
            <a:r>
              <a:rPr lang="en-US" sz="2200" dirty="0">
                <a:solidFill>
                  <a:schemeClr val="accent2"/>
                </a:solidFill>
                <a:latin typeface="Avenir Next LT Pro Demi" panose="020B0704020202020204" pitchFamily="34" charset="0"/>
              </a:rPr>
              <a:t>Read New </a:t>
            </a:r>
            <a:r>
              <a:rPr lang="en-US" sz="2200" dirty="0" err="1">
                <a:solidFill>
                  <a:schemeClr val="accent2"/>
                </a:solidFill>
                <a:latin typeface="Avenir Next LT Pro Demi" panose="020B0704020202020204" pitchFamily="34" charset="0"/>
              </a:rPr>
              <a:t>Corr</a:t>
            </a:r>
            <a:r>
              <a:rPr lang="en-US" sz="2200" dirty="0">
                <a:solidFill>
                  <a:schemeClr val="accent2"/>
                </a:solidFill>
                <a:latin typeface="Avenir Next LT Pro Demi" panose="020B0704020202020204" pitchFamily="34" charset="0"/>
              </a:rPr>
              <a:t> </a:t>
            </a:r>
            <a:r>
              <a:rPr lang="en-US" sz="2200" dirty="0">
                <a:solidFill>
                  <a:srgbClr val="6F6868"/>
                </a:solidFill>
                <a:latin typeface="Avenir Next LT Pro" panose="020B0504020202020204" pitchFamily="34" charset="0"/>
              </a:rPr>
              <a:t>assignment will prompt us to read the accountholder’s email to us.  </a:t>
            </a:r>
            <a:br>
              <a:rPr lang="en-US" sz="2200" dirty="0">
                <a:solidFill>
                  <a:srgbClr val="6F6868"/>
                </a:solidFill>
                <a:latin typeface="Avenir Next LT Pro" panose="020B0504020202020204" pitchFamily="34" charset="0"/>
              </a:rPr>
            </a:br>
            <a:endParaRPr lang="en-US" sz="2200" dirty="0">
              <a:solidFill>
                <a:srgbClr val="6F6868"/>
              </a:solidFill>
              <a:latin typeface="Avenir Next LT Pro" panose="020B0504020202020204" pitchFamily="34" charset="0"/>
            </a:endParaRPr>
          </a:p>
          <a:p>
            <a:pPr>
              <a:spcAft>
                <a:spcPts val="1200"/>
              </a:spcAft>
            </a:pPr>
            <a:r>
              <a:rPr lang="en-US" sz="2200" dirty="0">
                <a:solidFill>
                  <a:schemeClr val="accent2"/>
                </a:solidFill>
                <a:latin typeface="Avenir Next LT Pro Demi" panose="020B0704020202020204" pitchFamily="34" charset="0"/>
              </a:rPr>
              <a:t>Goal: </a:t>
            </a:r>
            <a:r>
              <a:rPr lang="en-US" sz="2200" dirty="0">
                <a:solidFill>
                  <a:srgbClr val="6F6868"/>
                </a:solidFill>
                <a:latin typeface="Avenir Next LT Pro" panose="020B0504020202020204" pitchFamily="34" charset="0"/>
              </a:rPr>
              <a:t>Read the accountholder’s email and take the appropriate action.</a:t>
            </a:r>
          </a:p>
        </p:txBody>
      </p:sp>
      <p:pic>
        <p:nvPicPr>
          <p:cNvPr id="3" name="Picture 2">
            <a:extLst>
              <a:ext uri="{FF2B5EF4-FFF2-40B4-BE49-F238E27FC236}">
                <a16:creationId xmlns:a16="http://schemas.microsoft.com/office/drawing/2014/main" id="{0A60A1CB-68AF-1E9A-7CAF-67FD2AFA4E3D}"/>
              </a:ext>
            </a:extLst>
          </p:cNvPr>
          <p:cNvPicPr>
            <a:picLocks noChangeAspect="1"/>
          </p:cNvPicPr>
          <p:nvPr/>
        </p:nvPicPr>
        <p:blipFill>
          <a:blip r:embed="rId2"/>
          <a:stretch>
            <a:fillRect/>
          </a:stretch>
        </p:blipFill>
        <p:spPr>
          <a:xfrm>
            <a:off x="7738815" y="1628507"/>
            <a:ext cx="3482642" cy="3558848"/>
          </a:xfrm>
          <a:prstGeom prst="rect">
            <a:avLst/>
          </a:prstGeom>
        </p:spPr>
      </p:pic>
    </p:spTree>
    <p:extLst>
      <p:ext uri="{BB962C8B-B14F-4D97-AF65-F5344CB8AC3E}">
        <p14:creationId xmlns:p14="http://schemas.microsoft.com/office/powerpoint/2010/main" val="4197257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READ NEW CORRESPONDENCE</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 I: ACCEPT DOCUMENTATION</a:t>
            </a:r>
          </a:p>
        </p:txBody>
      </p:sp>
      <p:sp>
        <p:nvSpPr>
          <p:cNvPr id="8" name="TextBox 7">
            <a:extLst>
              <a:ext uri="{FF2B5EF4-FFF2-40B4-BE49-F238E27FC236}">
                <a16:creationId xmlns:a16="http://schemas.microsoft.com/office/drawing/2014/main" id="{B5E8D64F-1FDD-A455-0A06-8A1254F84A3A}"/>
              </a:ext>
            </a:extLst>
          </p:cNvPr>
          <p:cNvSpPr txBox="1"/>
          <p:nvPr/>
        </p:nvSpPr>
        <p:spPr>
          <a:xfrm>
            <a:off x="1363999" y="4863776"/>
            <a:ext cx="6070842"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Select the </a:t>
            </a:r>
            <a:r>
              <a:rPr lang="en-US" sz="2000" dirty="0">
                <a:solidFill>
                  <a:schemeClr val="accent2"/>
                </a:solidFill>
                <a:latin typeface="Avenir Next LT Pro Demi" panose="020B0704020202020204" pitchFamily="34" charset="0"/>
              </a:rPr>
              <a:t>Documentation Accepted </a:t>
            </a:r>
            <a:r>
              <a:rPr lang="en-US" sz="2000" dirty="0">
                <a:solidFill>
                  <a:srgbClr val="6F6868"/>
                </a:solidFill>
                <a:latin typeface="Avenir Next LT Pro" panose="020B0504020202020204" pitchFamily="34" charset="0"/>
              </a:rPr>
              <a:t>option from the </a:t>
            </a:r>
            <a:r>
              <a:rPr lang="en-US" sz="2000" dirty="0">
                <a:solidFill>
                  <a:schemeClr val="accent2"/>
                </a:solidFill>
                <a:latin typeface="Avenir Next LT Pro Demi" panose="020B0704020202020204" pitchFamily="34" charset="0"/>
              </a:rPr>
              <a:t>Review Document Option </a:t>
            </a:r>
            <a:r>
              <a:rPr lang="en-US" sz="2000" dirty="0">
                <a:solidFill>
                  <a:srgbClr val="6F6868"/>
                </a:solidFill>
                <a:latin typeface="Avenir Next LT Pro" panose="020B0504020202020204" pitchFamily="34" charset="0"/>
              </a:rPr>
              <a:t>drop-down.</a:t>
            </a:r>
          </a:p>
        </p:txBody>
      </p:sp>
      <p:pic>
        <p:nvPicPr>
          <p:cNvPr id="10" name="Graphic 9" descr="Badge with solid fill">
            <a:extLst>
              <a:ext uri="{FF2B5EF4-FFF2-40B4-BE49-F238E27FC236}">
                <a16:creationId xmlns:a16="http://schemas.microsoft.com/office/drawing/2014/main" id="{99FFDAF4-3438-1E0A-FBEE-F1EDE616BC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894182"/>
            <a:ext cx="525800" cy="525800"/>
          </a:xfrm>
          <a:prstGeom prst="rect">
            <a:avLst/>
          </a:prstGeom>
        </p:spPr>
      </p:pic>
      <p:pic>
        <p:nvPicPr>
          <p:cNvPr id="11" name="Graphic 10" descr="Badge 3 with solid fill">
            <a:extLst>
              <a:ext uri="{FF2B5EF4-FFF2-40B4-BE49-F238E27FC236}">
                <a16:creationId xmlns:a16="http://schemas.microsoft.com/office/drawing/2014/main" id="{53012874-191E-CF47-4A73-1A61BE3A57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34841" y="4902309"/>
            <a:ext cx="525800" cy="525800"/>
          </a:xfrm>
          <a:prstGeom prst="rect">
            <a:avLst/>
          </a:prstGeom>
        </p:spPr>
      </p:pic>
      <p:pic>
        <p:nvPicPr>
          <p:cNvPr id="12" name="Graphic 11" descr="Badge 1 with solid fill">
            <a:extLst>
              <a:ext uri="{FF2B5EF4-FFF2-40B4-BE49-F238E27FC236}">
                <a16:creationId xmlns:a16="http://schemas.microsoft.com/office/drawing/2014/main" id="{5FFA941B-8026-2844-8176-D262E6F10B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 y="4866124"/>
            <a:ext cx="525800" cy="525800"/>
          </a:xfrm>
          <a:prstGeom prst="rect">
            <a:avLst/>
          </a:prstGeom>
        </p:spPr>
      </p:pic>
      <p:sp>
        <p:nvSpPr>
          <p:cNvPr id="14" name="TextBox 13">
            <a:extLst>
              <a:ext uri="{FF2B5EF4-FFF2-40B4-BE49-F238E27FC236}">
                <a16:creationId xmlns:a16="http://schemas.microsoft.com/office/drawing/2014/main" id="{CABA8C82-D87E-3BC6-E949-C4704B1F4C58}"/>
              </a:ext>
            </a:extLst>
          </p:cNvPr>
          <p:cNvSpPr txBox="1"/>
          <p:nvPr/>
        </p:nvSpPr>
        <p:spPr>
          <a:xfrm>
            <a:off x="7960641" y="4965154"/>
            <a:ext cx="3079270"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2"/>
                </a:solidFill>
                <a:latin typeface="Avenir Next LT Pro Demi" panose="020B0704020202020204" pitchFamily="34" charset="0"/>
              </a:rPr>
              <a:t>Apply</a:t>
            </a:r>
            <a:r>
              <a:rPr lang="en-US" sz="2000" dirty="0">
                <a:solidFill>
                  <a:srgbClr val="6F6868"/>
                </a:solidFill>
                <a:latin typeface="Avenir Next LT Pro" panose="020B0504020202020204" pitchFamily="34" charset="0"/>
              </a:rPr>
              <a:t> button.</a:t>
            </a:r>
          </a:p>
        </p:txBody>
      </p:sp>
      <p:sp>
        <p:nvSpPr>
          <p:cNvPr id="15" name="TextBox 14">
            <a:extLst>
              <a:ext uri="{FF2B5EF4-FFF2-40B4-BE49-F238E27FC236}">
                <a16:creationId xmlns:a16="http://schemas.microsoft.com/office/drawing/2014/main" id="{1BDD18EE-966D-21C7-D08D-1E29C4FBE8F4}"/>
              </a:ext>
            </a:extLst>
          </p:cNvPr>
          <p:cNvSpPr txBox="1"/>
          <p:nvPr/>
        </p:nvSpPr>
        <p:spPr>
          <a:xfrm>
            <a:off x="7960641" y="5995077"/>
            <a:ext cx="4062015"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2"/>
                </a:solidFill>
                <a:latin typeface="Avenir Next LT Pro Demi" panose="020B0704020202020204" pitchFamily="34" charset="0"/>
              </a:rPr>
              <a:t>Process Actions </a:t>
            </a:r>
            <a:r>
              <a:rPr lang="en-US" sz="2000" dirty="0">
                <a:solidFill>
                  <a:srgbClr val="6F6868"/>
                </a:solidFill>
                <a:latin typeface="Avenir Next LT Pro" panose="020B0504020202020204" pitchFamily="34" charset="0"/>
              </a:rPr>
              <a:t>button.</a:t>
            </a:r>
          </a:p>
        </p:txBody>
      </p:sp>
      <p:pic>
        <p:nvPicPr>
          <p:cNvPr id="18" name="Picture 17">
            <a:extLst>
              <a:ext uri="{FF2B5EF4-FFF2-40B4-BE49-F238E27FC236}">
                <a16:creationId xmlns:a16="http://schemas.microsoft.com/office/drawing/2014/main" id="{E0230635-1C26-59CD-B8DC-D72AFFF9A15F}"/>
              </a:ext>
            </a:extLst>
          </p:cNvPr>
          <p:cNvPicPr>
            <a:picLocks noChangeAspect="1"/>
          </p:cNvPicPr>
          <p:nvPr/>
        </p:nvPicPr>
        <p:blipFill>
          <a:blip r:embed="rId8"/>
          <a:stretch>
            <a:fillRect/>
          </a:stretch>
        </p:blipFill>
        <p:spPr>
          <a:xfrm>
            <a:off x="838200" y="1216608"/>
            <a:ext cx="7429388" cy="3467431"/>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sp>
        <p:nvSpPr>
          <p:cNvPr id="19" name="TextBox 18">
            <a:extLst>
              <a:ext uri="{FF2B5EF4-FFF2-40B4-BE49-F238E27FC236}">
                <a16:creationId xmlns:a16="http://schemas.microsoft.com/office/drawing/2014/main" id="{702B9BE6-24A0-DEA7-9274-B5D75496493E}"/>
              </a:ext>
            </a:extLst>
          </p:cNvPr>
          <p:cNvSpPr txBox="1"/>
          <p:nvPr/>
        </p:nvSpPr>
        <p:spPr>
          <a:xfrm>
            <a:off x="1363999" y="5817546"/>
            <a:ext cx="6070842"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Determine if you’ll send an email confirming the correspondence has been received.</a:t>
            </a:r>
          </a:p>
        </p:txBody>
      </p:sp>
      <p:pic>
        <p:nvPicPr>
          <p:cNvPr id="20" name="Graphic 19" descr="Badge 4 with solid fill">
            <a:extLst>
              <a:ext uri="{FF2B5EF4-FFF2-40B4-BE49-F238E27FC236}">
                <a16:creationId xmlns:a16="http://schemas.microsoft.com/office/drawing/2014/main" id="{567ADEDC-F61D-F521-66AD-D101AF8243A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34841" y="5891766"/>
            <a:ext cx="525800" cy="525800"/>
          </a:xfrm>
          <a:prstGeom prst="rect">
            <a:avLst/>
          </a:prstGeom>
        </p:spPr>
      </p:pic>
    </p:spTree>
    <p:extLst>
      <p:ext uri="{BB962C8B-B14F-4D97-AF65-F5344CB8AC3E}">
        <p14:creationId xmlns:p14="http://schemas.microsoft.com/office/powerpoint/2010/main" val="1008290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C40370-71DB-17BD-5A71-C0B55055A4E5}"/>
              </a:ext>
            </a:extLst>
          </p:cNvPr>
          <p:cNvPicPr>
            <a:picLocks noChangeAspect="1"/>
          </p:cNvPicPr>
          <p:nvPr/>
        </p:nvPicPr>
        <p:blipFill>
          <a:blip r:embed="rId2"/>
          <a:stretch>
            <a:fillRect/>
          </a:stretch>
        </p:blipFill>
        <p:spPr>
          <a:xfrm>
            <a:off x="4760007" y="1391208"/>
            <a:ext cx="7088806" cy="4297245"/>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READ NEW CORRESPONDENCE</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 II: PEND FOR ADDITIONAL DOCS</a:t>
            </a:r>
          </a:p>
        </p:txBody>
      </p:sp>
      <p:sp>
        <p:nvSpPr>
          <p:cNvPr id="8" name="TextBox 7">
            <a:extLst>
              <a:ext uri="{FF2B5EF4-FFF2-40B4-BE49-F238E27FC236}">
                <a16:creationId xmlns:a16="http://schemas.microsoft.com/office/drawing/2014/main" id="{B5E8D64F-1FDD-A455-0A06-8A1254F84A3A}"/>
              </a:ext>
            </a:extLst>
          </p:cNvPr>
          <p:cNvSpPr txBox="1"/>
          <p:nvPr/>
        </p:nvSpPr>
        <p:spPr>
          <a:xfrm>
            <a:off x="1363999" y="1753610"/>
            <a:ext cx="3524195" cy="1200329"/>
          </a:xfrm>
          <a:prstGeom prst="rect">
            <a:avLst/>
          </a:prstGeom>
          <a:noFill/>
        </p:spPr>
        <p:txBody>
          <a:bodyPr wrap="square">
            <a:spAutoFit/>
          </a:bodyPr>
          <a:lstStyle/>
          <a:p>
            <a:pPr>
              <a:spcAft>
                <a:spcPts val="1200"/>
              </a:spcAft>
            </a:pPr>
            <a:r>
              <a:rPr lang="en-US" dirty="0">
                <a:solidFill>
                  <a:srgbClr val="6F6868"/>
                </a:solidFill>
                <a:latin typeface="Avenir Next LT Pro" panose="020B0504020202020204" pitchFamily="34" charset="0"/>
              </a:rPr>
              <a:t>Select the </a:t>
            </a:r>
            <a:r>
              <a:rPr lang="en-US" dirty="0">
                <a:solidFill>
                  <a:schemeClr val="accent2"/>
                </a:solidFill>
                <a:latin typeface="Avenir Next LT Pro Demi" panose="020B0704020202020204" pitchFamily="34" charset="0"/>
              </a:rPr>
              <a:t>Pend for Additional Required Documents </a:t>
            </a:r>
            <a:r>
              <a:rPr lang="en-US" dirty="0">
                <a:solidFill>
                  <a:srgbClr val="6F6868"/>
                </a:solidFill>
                <a:latin typeface="Avenir Next LT Pro" panose="020B0504020202020204" pitchFamily="34" charset="0"/>
              </a:rPr>
              <a:t>from the </a:t>
            </a:r>
            <a:r>
              <a:rPr lang="en-US" dirty="0">
                <a:solidFill>
                  <a:schemeClr val="accent2"/>
                </a:solidFill>
                <a:latin typeface="Avenir Next LT Pro Demi" panose="020B0704020202020204" pitchFamily="34" charset="0"/>
              </a:rPr>
              <a:t>Review Document Option </a:t>
            </a:r>
            <a:r>
              <a:rPr lang="en-US" dirty="0">
                <a:solidFill>
                  <a:srgbClr val="6F6868"/>
                </a:solidFill>
                <a:latin typeface="Avenir Next LT Pro" panose="020B0504020202020204" pitchFamily="34" charset="0"/>
              </a:rPr>
              <a:t>drop-down.</a:t>
            </a:r>
          </a:p>
        </p:txBody>
      </p:sp>
      <p:pic>
        <p:nvPicPr>
          <p:cNvPr id="10" name="Graphic 9" descr="Badge with solid fill">
            <a:extLst>
              <a:ext uri="{FF2B5EF4-FFF2-40B4-BE49-F238E27FC236}">
                <a16:creationId xmlns:a16="http://schemas.microsoft.com/office/drawing/2014/main" id="{99FFDAF4-3438-1E0A-FBEE-F1EDE616BC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198" y="3276931"/>
            <a:ext cx="525800" cy="525800"/>
          </a:xfrm>
          <a:prstGeom prst="rect">
            <a:avLst/>
          </a:prstGeom>
        </p:spPr>
      </p:pic>
      <p:pic>
        <p:nvPicPr>
          <p:cNvPr id="11" name="Graphic 10" descr="Badge 3 with solid fill">
            <a:extLst>
              <a:ext uri="{FF2B5EF4-FFF2-40B4-BE49-F238E27FC236}">
                <a16:creationId xmlns:a16="http://schemas.microsoft.com/office/drawing/2014/main" id="{53012874-191E-CF47-4A73-1A61BE3A57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 y="4825114"/>
            <a:ext cx="525800" cy="525800"/>
          </a:xfrm>
          <a:prstGeom prst="rect">
            <a:avLst/>
          </a:prstGeom>
        </p:spPr>
      </p:pic>
      <p:pic>
        <p:nvPicPr>
          <p:cNvPr id="12" name="Graphic 11" descr="Badge 1 with solid fill">
            <a:extLst>
              <a:ext uri="{FF2B5EF4-FFF2-40B4-BE49-F238E27FC236}">
                <a16:creationId xmlns:a16="http://schemas.microsoft.com/office/drawing/2014/main" id="{5FFA941B-8026-2844-8176-D262E6F10B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200" y="1755958"/>
            <a:ext cx="525800" cy="525800"/>
          </a:xfrm>
          <a:prstGeom prst="rect">
            <a:avLst/>
          </a:prstGeom>
        </p:spPr>
      </p:pic>
      <p:sp>
        <p:nvSpPr>
          <p:cNvPr id="14" name="TextBox 13">
            <a:extLst>
              <a:ext uri="{FF2B5EF4-FFF2-40B4-BE49-F238E27FC236}">
                <a16:creationId xmlns:a16="http://schemas.microsoft.com/office/drawing/2014/main" id="{CABA8C82-D87E-3BC6-E949-C4704B1F4C58}"/>
              </a:ext>
            </a:extLst>
          </p:cNvPr>
          <p:cNvSpPr txBox="1"/>
          <p:nvPr/>
        </p:nvSpPr>
        <p:spPr>
          <a:xfrm>
            <a:off x="1363998" y="4887959"/>
            <a:ext cx="3079270"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2"/>
                </a:solidFill>
                <a:latin typeface="Avenir Next LT Pro Demi" panose="020B0704020202020204" pitchFamily="34" charset="0"/>
              </a:rPr>
              <a:t>Apply</a:t>
            </a:r>
            <a:r>
              <a:rPr lang="en-US" sz="2000" dirty="0">
                <a:solidFill>
                  <a:srgbClr val="6F6868"/>
                </a:solidFill>
                <a:latin typeface="Avenir Next LT Pro" panose="020B0504020202020204" pitchFamily="34" charset="0"/>
              </a:rPr>
              <a:t> button.</a:t>
            </a:r>
          </a:p>
        </p:txBody>
      </p:sp>
      <p:sp>
        <p:nvSpPr>
          <p:cNvPr id="15" name="TextBox 14">
            <a:extLst>
              <a:ext uri="{FF2B5EF4-FFF2-40B4-BE49-F238E27FC236}">
                <a16:creationId xmlns:a16="http://schemas.microsoft.com/office/drawing/2014/main" id="{1BDD18EE-966D-21C7-D08D-1E29C4FBE8F4}"/>
              </a:ext>
            </a:extLst>
          </p:cNvPr>
          <p:cNvSpPr txBox="1"/>
          <p:nvPr/>
        </p:nvSpPr>
        <p:spPr>
          <a:xfrm>
            <a:off x="1363998" y="5799906"/>
            <a:ext cx="4062015"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2"/>
                </a:solidFill>
                <a:latin typeface="Avenir Next LT Pro Demi" panose="020B0704020202020204" pitchFamily="34" charset="0"/>
              </a:rPr>
              <a:t>Process Actions </a:t>
            </a:r>
            <a:r>
              <a:rPr lang="en-US" sz="2000" dirty="0">
                <a:solidFill>
                  <a:srgbClr val="6F6868"/>
                </a:solidFill>
                <a:latin typeface="Avenir Next LT Pro" panose="020B0504020202020204" pitchFamily="34" charset="0"/>
              </a:rPr>
              <a:t>button.</a:t>
            </a:r>
          </a:p>
        </p:txBody>
      </p:sp>
      <p:sp>
        <p:nvSpPr>
          <p:cNvPr id="6" name="TextBox 5">
            <a:extLst>
              <a:ext uri="{FF2B5EF4-FFF2-40B4-BE49-F238E27FC236}">
                <a16:creationId xmlns:a16="http://schemas.microsoft.com/office/drawing/2014/main" id="{5A3AA42A-31D6-A3E6-B6CB-8BDE3AE0D7EE}"/>
              </a:ext>
            </a:extLst>
          </p:cNvPr>
          <p:cNvSpPr txBox="1"/>
          <p:nvPr/>
        </p:nvSpPr>
        <p:spPr>
          <a:xfrm>
            <a:off x="1363998" y="3297665"/>
            <a:ext cx="3316388" cy="1200329"/>
          </a:xfrm>
          <a:prstGeom prst="rect">
            <a:avLst/>
          </a:prstGeom>
          <a:noFill/>
        </p:spPr>
        <p:txBody>
          <a:bodyPr wrap="square">
            <a:spAutoFit/>
          </a:bodyPr>
          <a:lstStyle/>
          <a:p>
            <a:pPr>
              <a:spcAft>
                <a:spcPts val="1200"/>
              </a:spcAft>
            </a:pPr>
            <a:r>
              <a:rPr lang="en-US" dirty="0">
                <a:solidFill>
                  <a:srgbClr val="6F6868"/>
                </a:solidFill>
                <a:latin typeface="Avenir Next LT Pro" panose="020B0504020202020204" pitchFamily="34" charset="0"/>
              </a:rPr>
              <a:t>If you decide to send an </a:t>
            </a:r>
            <a:r>
              <a:rPr lang="en-US" dirty="0">
                <a:solidFill>
                  <a:schemeClr val="accent2"/>
                </a:solidFill>
                <a:latin typeface="Avenir Next LT Pro Demi" panose="020B0704020202020204" pitchFamily="34" charset="0"/>
              </a:rPr>
              <a:t>Additional Information Needed </a:t>
            </a:r>
            <a:r>
              <a:rPr lang="en-US" dirty="0">
                <a:solidFill>
                  <a:srgbClr val="6F6868"/>
                </a:solidFill>
                <a:latin typeface="Avenir Next LT Pro" panose="020B0504020202020204" pitchFamily="34" charset="0"/>
              </a:rPr>
              <a:t>letter/email, select the required information.</a:t>
            </a:r>
          </a:p>
        </p:txBody>
      </p:sp>
      <p:pic>
        <p:nvPicPr>
          <p:cNvPr id="9" name="Graphic 8" descr="Badge 4 with solid fill">
            <a:extLst>
              <a:ext uri="{FF2B5EF4-FFF2-40B4-BE49-F238E27FC236}">
                <a16:creationId xmlns:a16="http://schemas.microsoft.com/office/drawing/2014/main" id="{03702EE8-C874-E560-5977-A6143F699A4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8198" y="5737061"/>
            <a:ext cx="525800" cy="525800"/>
          </a:xfrm>
          <a:prstGeom prst="rect">
            <a:avLst/>
          </a:prstGeom>
        </p:spPr>
      </p:pic>
    </p:spTree>
    <p:extLst>
      <p:ext uri="{BB962C8B-B14F-4D97-AF65-F5344CB8AC3E}">
        <p14:creationId xmlns:p14="http://schemas.microsoft.com/office/powerpoint/2010/main" val="1890891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READ NEW CORRESPONDENCE</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 III: PROCEED WITHOUT DOCS</a:t>
            </a:r>
          </a:p>
        </p:txBody>
      </p:sp>
      <p:sp>
        <p:nvSpPr>
          <p:cNvPr id="8" name="TextBox 7">
            <a:extLst>
              <a:ext uri="{FF2B5EF4-FFF2-40B4-BE49-F238E27FC236}">
                <a16:creationId xmlns:a16="http://schemas.microsoft.com/office/drawing/2014/main" id="{B5E8D64F-1FDD-A455-0A06-8A1254F84A3A}"/>
              </a:ext>
            </a:extLst>
          </p:cNvPr>
          <p:cNvSpPr txBox="1"/>
          <p:nvPr/>
        </p:nvSpPr>
        <p:spPr>
          <a:xfrm>
            <a:off x="1363999" y="4652577"/>
            <a:ext cx="5882835"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Select the </a:t>
            </a:r>
            <a:r>
              <a:rPr lang="en-US" sz="2000" dirty="0">
                <a:solidFill>
                  <a:schemeClr val="accent2"/>
                </a:solidFill>
                <a:latin typeface="Avenir Next LT Pro Demi" panose="020B0704020202020204" pitchFamily="34" charset="0"/>
              </a:rPr>
              <a:t>Proceed without Documents option </a:t>
            </a:r>
            <a:r>
              <a:rPr lang="en-US" sz="2000" dirty="0">
                <a:solidFill>
                  <a:srgbClr val="6F6868"/>
                </a:solidFill>
                <a:latin typeface="Avenir Next LT Pro" panose="020B0504020202020204" pitchFamily="34" charset="0"/>
              </a:rPr>
              <a:t>from the </a:t>
            </a:r>
            <a:r>
              <a:rPr lang="en-US" sz="2000" dirty="0">
                <a:solidFill>
                  <a:schemeClr val="accent2"/>
                </a:solidFill>
                <a:latin typeface="Avenir Next LT Pro Demi" panose="020B0704020202020204" pitchFamily="34" charset="0"/>
              </a:rPr>
              <a:t>Review Document Option </a:t>
            </a:r>
            <a:r>
              <a:rPr lang="en-US" sz="2000" dirty="0">
                <a:solidFill>
                  <a:srgbClr val="6F6868"/>
                </a:solidFill>
                <a:latin typeface="Avenir Next LT Pro" panose="020B0504020202020204" pitchFamily="34" charset="0"/>
              </a:rPr>
              <a:t>drop-down.</a:t>
            </a:r>
          </a:p>
        </p:txBody>
      </p:sp>
      <p:pic>
        <p:nvPicPr>
          <p:cNvPr id="10" name="Graphic 9" descr="Badge with solid fill">
            <a:extLst>
              <a:ext uri="{FF2B5EF4-FFF2-40B4-BE49-F238E27FC236}">
                <a16:creationId xmlns:a16="http://schemas.microsoft.com/office/drawing/2014/main" id="{99FFDAF4-3438-1E0A-FBEE-F1EDE616BC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479526"/>
            <a:ext cx="525800" cy="525800"/>
          </a:xfrm>
          <a:prstGeom prst="rect">
            <a:avLst/>
          </a:prstGeom>
        </p:spPr>
      </p:pic>
      <p:pic>
        <p:nvPicPr>
          <p:cNvPr id="11" name="Graphic 10" descr="Badge 3 with solid fill">
            <a:extLst>
              <a:ext uri="{FF2B5EF4-FFF2-40B4-BE49-F238E27FC236}">
                <a16:creationId xmlns:a16="http://schemas.microsoft.com/office/drawing/2014/main" id="{53012874-191E-CF47-4A73-1A61BE3A57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6187234"/>
            <a:ext cx="525800" cy="525800"/>
          </a:xfrm>
          <a:prstGeom prst="rect">
            <a:avLst/>
          </a:prstGeom>
        </p:spPr>
      </p:pic>
      <p:pic>
        <p:nvPicPr>
          <p:cNvPr id="12" name="Graphic 11" descr="Badge 1 with solid fill">
            <a:extLst>
              <a:ext uri="{FF2B5EF4-FFF2-40B4-BE49-F238E27FC236}">
                <a16:creationId xmlns:a16="http://schemas.microsoft.com/office/drawing/2014/main" id="{5FFA941B-8026-2844-8176-D262E6F10B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 y="4654925"/>
            <a:ext cx="525800" cy="525800"/>
          </a:xfrm>
          <a:prstGeom prst="rect">
            <a:avLst/>
          </a:prstGeom>
        </p:spPr>
      </p:pic>
      <p:sp>
        <p:nvSpPr>
          <p:cNvPr id="14" name="TextBox 13">
            <a:extLst>
              <a:ext uri="{FF2B5EF4-FFF2-40B4-BE49-F238E27FC236}">
                <a16:creationId xmlns:a16="http://schemas.microsoft.com/office/drawing/2014/main" id="{CABA8C82-D87E-3BC6-E949-C4704B1F4C58}"/>
              </a:ext>
            </a:extLst>
          </p:cNvPr>
          <p:cNvSpPr txBox="1"/>
          <p:nvPr/>
        </p:nvSpPr>
        <p:spPr>
          <a:xfrm>
            <a:off x="1363999" y="5542371"/>
            <a:ext cx="3079270"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2"/>
                </a:solidFill>
                <a:latin typeface="Avenir Next LT Pro Demi" panose="020B0704020202020204" pitchFamily="34" charset="0"/>
              </a:rPr>
              <a:t>Apply</a:t>
            </a:r>
            <a:r>
              <a:rPr lang="en-US" sz="2000" dirty="0">
                <a:solidFill>
                  <a:schemeClr val="accent2"/>
                </a:solidFill>
                <a:latin typeface="Avenir Next LT Pro" panose="020B0504020202020204" pitchFamily="34" charset="0"/>
              </a:rPr>
              <a:t> </a:t>
            </a:r>
            <a:r>
              <a:rPr lang="en-US" sz="2000" dirty="0">
                <a:solidFill>
                  <a:srgbClr val="6F6868"/>
                </a:solidFill>
                <a:latin typeface="Avenir Next LT Pro" panose="020B0504020202020204" pitchFamily="34" charset="0"/>
              </a:rPr>
              <a:t>button.</a:t>
            </a:r>
          </a:p>
        </p:txBody>
      </p:sp>
      <p:sp>
        <p:nvSpPr>
          <p:cNvPr id="15" name="TextBox 14">
            <a:extLst>
              <a:ext uri="{FF2B5EF4-FFF2-40B4-BE49-F238E27FC236}">
                <a16:creationId xmlns:a16="http://schemas.microsoft.com/office/drawing/2014/main" id="{1BDD18EE-966D-21C7-D08D-1E29C4FBE8F4}"/>
              </a:ext>
            </a:extLst>
          </p:cNvPr>
          <p:cNvSpPr txBox="1"/>
          <p:nvPr/>
        </p:nvSpPr>
        <p:spPr>
          <a:xfrm>
            <a:off x="1363999" y="6226128"/>
            <a:ext cx="4062015"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2"/>
                </a:solidFill>
                <a:latin typeface="Avenir Next LT Pro Demi" panose="020B0704020202020204" pitchFamily="34" charset="0"/>
              </a:rPr>
              <a:t>Process Actions </a:t>
            </a:r>
            <a:r>
              <a:rPr lang="en-US" sz="2000" dirty="0">
                <a:solidFill>
                  <a:srgbClr val="6F6868"/>
                </a:solidFill>
                <a:latin typeface="Avenir Next LT Pro" panose="020B0504020202020204" pitchFamily="34" charset="0"/>
              </a:rPr>
              <a:t>button.</a:t>
            </a:r>
          </a:p>
        </p:txBody>
      </p:sp>
      <p:pic>
        <p:nvPicPr>
          <p:cNvPr id="5" name="Picture 4">
            <a:extLst>
              <a:ext uri="{FF2B5EF4-FFF2-40B4-BE49-F238E27FC236}">
                <a16:creationId xmlns:a16="http://schemas.microsoft.com/office/drawing/2014/main" id="{1F914448-1194-480D-7750-D151E1C6269A}"/>
              </a:ext>
            </a:extLst>
          </p:cNvPr>
          <p:cNvPicPr>
            <a:picLocks noChangeAspect="1"/>
          </p:cNvPicPr>
          <p:nvPr/>
        </p:nvPicPr>
        <p:blipFill>
          <a:blip r:embed="rId8"/>
          <a:stretch>
            <a:fillRect/>
          </a:stretch>
        </p:blipFill>
        <p:spPr>
          <a:xfrm>
            <a:off x="838200" y="1178075"/>
            <a:ext cx="7963968" cy="3349678"/>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spTree>
    <p:extLst>
      <p:ext uri="{BB962C8B-B14F-4D97-AF65-F5344CB8AC3E}">
        <p14:creationId xmlns:p14="http://schemas.microsoft.com/office/powerpoint/2010/main" val="3390676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REVIEW NEW ATTACHMENT</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HOW TO</a:t>
            </a:r>
          </a:p>
        </p:txBody>
      </p:sp>
      <p:sp>
        <p:nvSpPr>
          <p:cNvPr id="2" name="TextBox 1">
            <a:extLst>
              <a:ext uri="{FF2B5EF4-FFF2-40B4-BE49-F238E27FC236}">
                <a16:creationId xmlns:a16="http://schemas.microsoft.com/office/drawing/2014/main" id="{8F0185CE-579D-E57F-9456-AF46026E2EC7}"/>
              </a:ext>
            </a:extLst>
          </p:cNvPr>
          <p:cNvSpPr txBox="1"/>
          <p:nvPr/>
        </p:nvSpPr>
        <p:spPr>
          <a:xfrm>
            <a:off x="838201" y="1628507"/>
            <a:ext cx="6160806" cy="3600986"/>
          </a:xfrm>
          <a:prstGeom prst="rect">
            <a:avLst/>
          </a:prstGeom>
          <a:noFill/>
        </p:spPr>
        <p:txBody>
          <a:bodyPr wrap="square">
            <a:spAutoFit/>
          </a:bodyPr>
          <a:lstStyle/>
          <a:p>
            <a:pPr>
              <a:spcAft>
                <a:spcPts val="1200"/>
              </a:spcAft>
            </a:pPr>
            <a:r>
              <a:rPr lang="en-US" sz="2200" dirty="0">
                <a:solidFill>
                  <a:srgbClr val="6F6868"/>
                </a:solidFill>
                <a:latin typeface="Avenir Next LT Pro" panose="020B0504020202020204" pitchFamily="34" charset="0"/>
              </a:rPr>
              <a:t>Front-office specialists and the accountholder may provide information or submit an attachment to the claim.</a:t>
            </a:r>
          </a:p>
          <a:p>
            <a:pPr>
              <a:spcAft>
                <a:spcPts val="1200"/>
              </a:spcAft>
            </a:pPr>
            <a:endParaRPr lang="en-US" sz="2200" dirty="0">
              <a:solidFill>
                <a:srgbClr val="6F6868"/>
              </a:solidFill>
              <a:latin typeface="Avenir Next LT Pro" panose="020B0504020202020204" pitchFamily="34" charset="0"/>
            </a:endParaRPr>
          </a:p>
          <a:p>
            <a:pPr>
              <a:spcAft>
                <a:spcPts val="1200"/>
              </a:spcAft>
            </a:pPr>
            <a:r>
              <a:rPr lang="en-US" sz="2200" dirty="0">
                <a:solidFill>
                  <a:srgbClr val="6F6868"/>
                </a:solidFill>
                <a:latin typeface="Avenir Next LT Pro" panose="020B0504020202020204" pitchFamily="34" charset="0"/>
              </a:rPr>
              <a:t>The </a:t>
            </a:r>
            <a:r>
              <a:rPr lang="en-US" sz="2200" dirty="0">
                <a:solidFill>
                  <a:schemeClr val="accent2"/>
                </a:solidFill>
                <a:latin typeface="Avenir Next LT Pro Demi" panose="020B0704020202020204" pitchFamily="34" charset="0"/>
              </a:rPr>
              <a:t>Review New Attachment </a:t>
            </a:r>
            <a:r>
              <a:rPr lang="en-US" sz="2200" dirty="0">
                <a:solidFill>
                  <a:srgbClr val="6F6868"/>
                </a:solidFill>
                <a:latin typeface="Avenir Next LT Pro" panose="020B0504020202020204" pitchFamily="34" charset="0"/>
              </a:rPr>
              <a:t>assignment will prompt us to review the new attachment.  </a:t>
            </a:r>
            <a:br>
              <a:rPr lang="en-US" sz="2200" dirty="0">
                <a:solidFill>
                  <a:srgbClr val="6F6868"/>
                </a:solidFill>
                <a:latin typeface="Avenir Next LT Pro" panose="020B0504020202020204" pitchFamily="34" charset="0"/>
              </a:rPr>
            </a:br>
            <a:endParaRPr lang="en-US" sz="2200" dirty="0">
              <a:solidFill>
                <a:srgbClr val="6F6868"/>
              </a:solidFill>
              <a:latin typeface="Avenir Next LT Pro" panose="020B0504020202020204" pitchFamily="34" charset="0"/>
            </a:endParaRPr>
          </a:p>
          <a:p>
            <a:pPr>
              <a:spcAft>
                <a:spcPts val="1200"/>
              </a:spcAft>
            </a:pPr>
            <a:r>
              <a:rPr lang="en-US" sz="2200" dirty="0">
                <a:solidFill>
                  <a:schemeClr val="accent2"/>
                </a:solidFill>
                <a:latin typeface="Avenir Next LT Pro Demi" panose="020B0704020202020204" pitchFamily="34" charset="0"/>
              </a:rPr>
              <a:t>Goal: </a:t>
            </a:r>
            <a:r>
              <a:rPr lang="en-US" sz="2200" dirty="0">
                <a:solidFill>
                  <a:srgbClr val="6F6868"/>
                </a:solidFill>
                <a:latin typeface="Avenir Next LT Pro" panose="020B0504020202020204" pitchFamily="34" charset="0"/>
              </a:rPr>
              <a:t>Read the message and take the appropriate action.</a:t>
            </a:r>
          </a:p>
        </p:txBody>
      </p:sp>
      <p:pic>
        <p:nvPicPr>
          <p:cNvPr id="6" name="Picture 5">
            <a:extLst>
              <a:ext uri="{FF2B5EF4-FFF2-40B4-BE49-F238E27FC236}">
                <a16:creationId xmlns:a16="http://schemas.microsoft.com/office/drawing/2014/main" id="{D779465B-DB44-430F-5EF5-962760E609F0}"/>
              </a:ext>
            </a:extLst>
          </p:cNvPr>
          <p:cNvPicPr>
            <a:picLocks noChangeAspect="1"/>
          </p:cNvPicPr>
          <p:nvPr/>
        </p:nvPicPr>
        <p:blipFill rotWithShape="1">
          <a:blip r:embed="rId2"/>
          <a:srcRect l="5749" t="5820" r="3246" b="4551"/>
          <a:stretch/>
        </p:blipFill>
        <p:spPr>
          <a:xfrm>
            <a:off x="7563027" y="1788474"/>
            <a:ext cx="3405658" cy="3281051"/>
          </a:xfrm>
          <a:prstGeom prst="rect">
            <a:avLst/>
          </a:prstGeom>
        </p:spPr>
      </p:pic>
    </p:spTree>
    <p:extLst>
      <p:ext uri="{BB962C8B-B14F-4D97-AF65-F5344CB8AC3E}">
        <p14:creationId xmlns:p14="http://schemas.microsoft.com/office/powerpoint/2010/main" val="4210389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REVIEW NEW ATTACHMENT</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a:t>
            </a:r>
          </a:p>
        </p:txBody>
      </p:sp>
      <p:pic>
        <p:nvPicPr>
          <p:cNvPr id="3" name="Picture 2">
            <a:extLst>
              <a:ext uri="{FF2B5EF4-FFF2-40B4-BE49-F238E27FC236}">
                <a16:creationId xmlns:a16="http://schemas.microsoft.com/office/drawing/2014/main" id="{EEFB7C60-7A5C-E73E-165F-DAF503117C71}"/>
              </a:ext>
            </a:extLst>
          </p:cNvPr>
          <p:cNvPicPr>
            <a:picLocks noChangeAspect="1"/>
          </p:cNvPicPr>
          <p:nvPr/>
        </p:nvPicPr>
        <p:blipFill>
          <a:blip r:embed="rId2"/>
          <a:stretch>
            <a:fillRect/>
          </a:stretch>
        </p:blipFill>
        <p:spPr>
          <a:xfrm>
            <a:off x="2373152" y="989131"/>
            <a:ext cx="7770263" cy="3665786"/>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sp>
        <p:nvSpPr>
          <p:cNvPr id="6" name="TextBox 5">
            <a:extLst>
              <a:ext uri="{FF2B5EF4-FFF2-40B4-BE49-F238E27FC236}">
                <a16:creationId xmlns:a16="http://schemas.microsoft.com/office/drawing/2014/main" id="{99E7EE60-60BA-DB91-ABF7-EC300473350C}"/>
              </a:ext>
            </a:extLst>
          </p:cNvPr>
          <p:cNvSpPr txBox="1"/>
          <p:nvPr/>
        </p:nvSpPr>
        <p:spPr>
          <a:xfrm>
            <a:off x="1417411" y="4837003"/>
            <a:ext cx="4327500"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document link to open the attachment and review its contents.</a:t>
            </a:r>
          </a:p>
        </p:txBody>
      </p:sp>
      <p:pic>
        <p:nvPicPr>
          <p:cNvPr id="7" name="Graphic 6" descr="Badge with solid fill">
            <a:extLst>
              <a:ext uri="{FF2B5EF4-FFF2-40B4-BE49-F238E27FC236}">
                <a16:creationId xmlns:a16="http://schemas.microsoft.com/office/drawing/2014/main" id="{4CD43E5A-6761-DABD-A837-2CC83EB7A7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1611" y="5631685"/>
            <a:ext cx="525800" cy="525800"/>
          </a:xfrm>
          <a:prstGeom prst="rect">
            <a:avLst/>
          </a:prstGeom>
        </p:spPr>
      </p:pic>
      <p:pic>
        <p:nvPicPr>
          <p:cNvPr id="8" name="Graphic 7" descr="Badge 3 with solid fill">
            <a:extLst>
              <a:ext uri="{FF2B5EF4-FFF2-40B4-BE49-F238E27FC236}">
                <a16:creationId xmlns:a16="http://schemas.microsoft.com/office/drawing/2014/main" id="{FADDE396-500D-3C3B-B68A-1FF0228522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53913" y="4837003"/>
            <a:ext cx="525800" cy="525800"/>
          </a:xfrm>
          <a:prstGeom prst="rect">
            <a:avLst/>
          </a:prstGeom>
        </p:spPr>
      </p:pic>
      <p:pic>
        <p:nvPicPr>
          <p:cNvPr id="9" name="Graphic 8" descr="Badge 1 with solid fill">
            <a:extLst>
              <a:ext uri="{FF2B5EF4-FFF2-40B4-BE49-F238E27FC236}">
                <a16:creationId xmlns:a16="http://schemas.microsoft.com/office/drawing/2014/main" id="{8996816E-E776-C467-8F1C-945CD311AC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1611" y="4839351"/>
            <a:ext cx="525800" cy="525800"/>
          </a:xfrm>
          <a:prstGeom prst="rect">
            <a:avLst/>
          </a:prstGeom>
        </p:spPr>
      </p:pic>
      <p:sp>
        <p:nvSpPr>
          <p:cNvPr id="10" name="TextBox 9">
            <a:extLst>
              <a:ext uri="{FF2B5EF4-FFF2-40B4-BE49-F238E27FC236}">
                <a16:creationId xmlns:a16="http://schemas.microsoft.com/office/drawing/2014/main" id="{3BA376CB-FDCB-E805-4AF3-9F6350A4DA06}"/>
              </a:ext>
            </a:extLst>
          </p:cNvPr>
          <p:cNvSpPr txBox="1"/>
          <p:nvPr/>
        </p:nvSpPr>
        <p:spPr>
          <a:xfrm>
            <a:off x="1417410" y="5694530"/>
            <a:ext cx="3079270"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2"/>
                </a:solidFill>
                <a:latin typeface="Avenir Next LT Pro Demi" panose="020B0704020202020204" pitchFamily="34" charset="0"/>
              </a:rPr>
              <a:t>Apply</a:t>
            </a:r>
            <a:r>
              <a:rPr lang="en-US" sz="2000" dirty="0">
                <a:solidFill>
                  <a:schemeClr val="accent2"/>
                </a:solidFill>
                <a:latin typeface="Avenir Next LT Pro" panose="020B0504020202020204" pitchFamily="34" charset="0"/>
              </a:rPr>
              <a:t> </a:t>
            </a:r>
            <a:r>
              <a:rPr lang="en-US" sz="2000" dirty="0">
                <a:solidFill>
                  <a:srgbClr val="6F6868"/>
                </a:solidFill>
                <a:latin typeface="Avenir Next LT Pro" panose="020B0504020202020204" pitchFamily="34" charset="0"/>
              </a:rPr>
              <a:t>button.</a:t>
            </a:r>
          </a:p>
        </p:txBody>
      </p:sp>
      <p:sp>
        <p:nvSpPr>
          <p:cNvPr id="11" name="TextBox 10">
            <a:extLst>
              <a:ext uri="{FF2B5EF4-FFF2-40B4-BE49-F238E27FC236}">
                <a16:creationId xmlns:a16="http://schemas.microsoft.com/office/drawing/2014/main" id="{196654E2-28FA-37DE-3ECB-F78A2209DA46}"/>
              </a:ext>
            </a:extLst>
          </p:cNvPr>
          <p:cNvSpPr txBox="1"/>
          <p:nvPr/>
        </p:nvSpPr>
        <p:spPr>
          <a:xfrm>
            <a:off x="7079712" y="4875897"/>
            <a:ext cx="4062015"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2"/>
                </a:solidFill>
                <a:latin typeface="Avenir Next LT Pro Demi" panose="020B0704020202020204" pitchFamily="34" charset="0"/>
              </a:rPr>
              <a:t>Process Actions </a:t>
            </a:r>
            <a:r>
              <a:rPr lang="en-US" sz="2000" dirty="0">
                <a:solidFill>
                  <a:srgbClr val="6F6868"/>
                </a:solidFill>
                <a:latin typeface="Avenir Next LT Pro" panose="020B0504020202020204" pitchFamily="34" charset="0"/>
              </a:rPr>
              <a:t>button.</a:t>
            </a:r>
          </a:p>
        </p:txBody>
      </p:sp>
      <p:sp>
        <p:nvSpPr>
          <p:cNvPr id="12" name="TextBox 11">
            <a:extLst>
              <a:ext uri="{FF2B5EF4-FFF2-40B4-BE49-F238E27FC236}">
                <a16:creationId xmlns:a16="http://schemas.microsoft.com/office/drawing/2014/main" id="{15E999D3-FF42-E60D-EE92-EB984F2F02C7}"/>
              </a:ext>
            </a:extLst>
          </p:cNvPr>
          <p:cNvSpPr txBox="1"/>
          <p:nvPr/>
        </p:nvSpPr>
        <p:spPr>
          <a:xfrm>
            <a:off x="7079712" y="5626170"/>
            <a:ext cx="4274088"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Take the appropriate action based on the document provided.</a:t>
            </a:r>
          </a:p>
        </p:txBody>
      </p:sp>
      <p:pic>
        <p:nvPicPr>
          <p:cNvPr id="13" name="Graphic 12" descr="Badge 4 with solid fill">
            <a:extLst>
              <a:ext uri="{FF2B5EF4-FFF2-40B4-BE49-F238E27FC236}">
                <a16:creationId xmlns:a16="http://schemas.microsoft.com/office/drawing/2014/main" id="{CCF15E15-4626-1682-BDE9-D5BEFECC16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53913" y="5626170"/>
            <a:ext cx="525800" cy="525800"/>
          </a:xfrm>
          <a:prstGeom prst="rect">
            <a:avLst/>
          </a:prstGeom>
        </p:spPr>
      </p:pic>
    </p:spTree>
    <p:extLst>
      <p:ext uri="{BB962C8B-B14F-4D97-AF65-F5344CB8AC3E}">
        <p14:creationId xmlns:p14="http://schemas.microsoft.com/office/powerpoint/2010/main" val="140096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E141-AA0D-4708-AA4F-B52E297C4386}"/>
              </a:ext>
            </a:extLst>
          </p:cNvPr>
          <p:cNvSpPr>
            <a:spLocks noGrp="1"/>
          </p:cNvSpPr>
          <p:nvPr>
            <p:ph type="title"/>
          </p:nvPr>
        </p:nvSpPr>
        <p:spPr/>
        <p:txBody>
          <a:bodyPr/>
          <a:lstStyle/>
          <a:p>
            <a:r>
              <a:rPr lang="en-US" dirty="0"/>
              <a:t>collaboration</a:t>
            </a:r>
          </a:p>
        </p:txBody>
      </p:sp>
    </p:spTree>
    <p:extLst>
      <p:ext uri="{BB962C8B-B14F-4D97-AF65-F5344CB8AC3E}">
        <p14:creationId xmlns:p14="http://schemas.microsoft.com/office/powerpoint/2010/main" val="192633710"/>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3E970C-9FE2-5442-A489-64CAF573C944}"/>
              </a:ext>
            </a:extLst>
          </p:cNvPr>
          <p:cNvPicPr>
            <a:picLocks noChangeAspect="1"/>
          </p:cNvPicPr>
          <p:nvPr/>
        </p:nvPicPr>
        <p:blipFill>
          <a:blip r:embed="rId2"/>
          <a:stretch>
            <a:fillRect/>
          </a:stretch>
        </p:blipFill>
        <p:spPr>
          <a:xfrm>
            <a:off x="7349383" y="1068224"/>
            <a:ext cx="4246710" cy="4936347"/>
          </a:xfrm>
          <a:prstGeom prst="rect">
            <a:avLst/>
          </a:prstGeom>
        </p:spPr>
      </p:pic>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REVIEW RE-OPEN REQUEST</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HOW TO</a:t>
            </a:r>
          </a:p>
        </p:txBody>
      </p:sp>
      <p:sp>
        <p:nvSpPr>
          <p:cNvPr id="2" name="TextBox 1">
            <a:extLst>
              <a:ext uri="{FF2B5EF4-FFF2-40B4-BE49-F238E27FC236}">
                <a16:creationId xmlns:a16="http://schemas.microsoft.com/office/drawing/2014/main" id="{554F7712-E57C-D091-9266-796E81F40296}"/>
              </a:ext>
            </a:extLst>
          </p:cNvPr>
          <p:cNvSpPr txBox="1"/>
          <p:nvPr/>
        </p:nvSpPr>
        <p:spPr>
          <a:xfrm>
            <a:off x="838201" y="1628507"/>
            <a:ext cx="6511182" cy="3262432"/>
          </a:xfrm>
          <a:prstGeom prst="rect">
            <a:avLst/>
          </a:prstGeom>
          <a:noFill/>
        </p:spPr>
        <p:txBody>
          <a:bodyPr wrap="square">
            <a:spAutoFit/>
          </a:bodyPr>
          <a:lstStyle/>
          <a:p>
            <a:pPr>
              <a:spcAft>
                <a:spcPts val="1200"/>
              </a:spcAft>
            </a:pPr>
            <a:r>
              <a:rPr lang="en-US" sz="2200" dirty="0">
                <a:solidFill>
                  <a:srgbClr val="6F6868"/>
                </a:solidFill>
                <a:latin typeface="Avenir Next LT Pro" panose="020B0504020202020204" pitchFamily="34" charset="0"/>
              </a:rPr>
              <a:t>The accountholder may want to re-open their denied claim if they disagree with the denial.</a:t>
            </a:r>
          </a:p>
          <a:p>
            <a:pPr>
              <a:spcAft>
                <a:spcPts val="1200"/>
              </a:spcAft>
            </a:pPr>
            <a:endParaRPr lang="en-US" sz="2200" dirty="0">
              <a:solidFill>
                <a:srgbClr val="6F6868"/>
              </a:solidFill>
              <a:latin typeface="Avenir Next LT Pro" panose="020B0504020202020204" pitchFamily="34" charset="0"/>
            </a:endParaRPr>
          </a:p>
          <a:p>
            <a:pPr>
              <a:spcAft>
                <a:spcPts val="1200"/>
              </a:spcAft>
            </a:pPr>
            <a:r>
              <a:rPr lang="en-US" sz="2200" dirty="0">
                <a:solidFill>
                  <a:srgbClr val="6F6868"/>
                </a:solidFill>
                <a:latin typeface="Avenir Next LT Pro" panose="020B0504020202020204" pitchFamily="34" charset="0"/>
              </a:rPr>
              <a:t>The </a:t>
            </a:r>
            <a:r>
              <a:rPr lang="en-US" sz="2200" dirty="0">
                <a:solidFill>
                  <a:schemeClr val="accent2"/>
                </a:solidFill>
                <a:latin typeface="Avenir Next LT Pro Demi" panose="020B0704020202020204" pitchFamily="34" charset="0"/>
              </a:rPr>
              <a:t>Review Re-open Request </a:t>
            </a:r>
            <a:r>
              <a:rPr lang="en-US" sz="2200" dirty="0">
                <a:solidFill>
                  <a:srgbClr val="6F6868"/>
                </a:solidFill>
                <a:latin typeface="Avenir Next LT Pro" panose="020B0504020202020204" pitchFamily="34" charset="0"/>
              </a:rPr>
              <a:t>assignment will prompt us to review the accountholder’s request.</a:t>
            </a:r>
            <a:br>
              <a:rPr lang="en-US" sz="2200" dirty="0">
                <a:solidFill>
                  <a:srgbClr val="6F6868"/>
                </a:solidFill>
                <a:latin typeface="Avenir Next LT Pro" panose="020B0504020202020204" pitchFamily="34" charset="0"/>
              </a:rPr>
            </a:br>
            <a:endParaRPr lang="en-US" sz="2200" dirty="0">
              <a:solidFill>
                <a:srgbClr val="6F6868"/>
              </a:solidFill>
              <a:latin typeface="Avenir Next LT Pro" panose="020B0504020202020204" pitchFamily="34" charset="0"/>
            </a:endParaRPr>
          </a:p>
          <a:p>
            <a:pPr>
              <a:spcAft>
                <a:spcPts val="1200"/>
              </a:spcAft>
            </a:pPr>
            <a:r>
              <a:rPr lang="en-US" sz="2200" dirty="0">
                <a:solidFill>
                  <a:schemeClr val="accent2"/>
                </a:solidFill>
                <a:latin typeface="Avenir Next LT Pro Demi" panose="020B0704020202020204" pitchFamily="34" charset="0"/>
              </a:rPr>
              <a:t>Goal: </a:t>
            </a:r>
            <a:r>
              <a:rPr lang="en-US" sz="2200" dirty="0">
                <a:solidFill>
                  <a:srgbClr val="6F6868"/>
                </a:solidFill>
                <a:latin typeface="Avenir Next LT Pro" panose="020B0504020202020204" pitchFamily="34" charset="0"/>
              </a:rPr>
              <a:t>Review the re-open request and determine if we should re-open the claim.</a:t>
            </a:r>
          </a:p>
        </p:txBody>
      </p:sp>
    </p:spTree>
    <p:extLst>
      <p:ext uri="{BB962C8B-B14F-4D97-AF65-F5344CB8AC3E}">
        <p14:creationId xmlns:p14="http://schemas.microsoft.com/office/powerpoint/2010/main" val="566543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REVIEW RE-OPEN REQUEST</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 I: APPROVE REQUEST</a:t>
            </a:r>
          </a:p>
        </p:txBody>
      </p:sp>
      <p:grpSp>
        <p:nvGrpSpPr>
          <p:cNvPr id="8" name="Group 7">
            <a:extLst>
              <a:ext uri="{FF2B5EF4-FFF2-40B4-BE49-F238E27FC236}">
                <a16:creationId xmlns:a16="http://schemas.microsoft.com/office/drawing/2014/main" id="{633D165F-262B-4A58-0122-A69C78C53E1E}"/>
              </a:ext>
            </a:extLst>
          </p:cNvPr>
          <p:cNvGrpSpPr/>
          <p:nvPr/>
        </p:nvGrpSpPr>
        <p:grpSpPr>
          <a:xfrm>
            <a:off x="5494946" y="1124496"/>
            <a:ext cx="6525426" cy="5588538"/>
            <a:chOff x="5136022" y="1066504"/>
            <a:chExt cx="6634954" cy="5956374"/>
          </a:xfrm>
          <a:effectLst>
            <a:outerShdw blurRad="50800" dist="38100" dir="2700000" algn="tl" rotWithShape="0">
              <a:schemeClr val="tx2">
                <a:lumMod val="25000"/>
                <a:lumOff val="75000"/>
                <a:alpha val="40000"/>
              </a:schemeClr>
            </a:outerShdw>
          </a:effectLst>
        </p:grpSpPr>
        <p:pic>
          <p:nvPicPr>
            <p:cNvPr id="3" name="Picture 2">
              <a:extLst>
                <a:ext uri="{FF2B5EF4-FFF2-40B4-BE49-F238E27FC236}">
                  <a16:creationId xmlns:a16="http://schemas.microsoft.com/office/drawing/2014/main" id="{B1362B55-1023-01CE-51AE-CD13FCD3420A}"/>
                </a:ext>
              </a:extLst>
            </p:cNvPr>
            <p:cNvPicPr>
              <a:picLocks noChangeAspect="1"/>
            </p:cNvPicPr>
            <p:nvPr/>
          </p:nvPicPr>
          <p:blipFill>
            <a:blip r:embed="rId2"/>
            <a:stretch>
              <a:fillRect/>
            </a:stretch>
          </p:blipFill>
          <p:spPr>
            <a:xfrm>
              <a:off x="5136022" y="1066504"/>
              <a:ext cx="6634954" cy="3877237"/>
            </a:xfrm>
            <a:prstGeom prst="rect">
              <a:avLst/>
            </a:prstGeom>
          </p:spPr>
        </p:pic>
        <p:pic>
          <p:nvPicPr>
            <p:cNvPr id="7" name="Picture 6">
              <a:extLst>
                <a:ext uri="{FF2B5EF4-FFF2-40B4-BE49-F238E27FC236}">
                  <a16:creationId xmlns:a16="http://schemas.microsoft.com/office/drawing/2014/main" id="{2CA0C1FC-46DD-2F3F-2509-7733C7D73787}"/>
                </a:ext>
              </a:extLst>
            </p:cNvPr>
            <p:cNvPicPr>
              <a:picLocks noChangeAspect="1"/>
            </p:cNvPicPr>
            <p:nvPr/>
          </p:nvPicPr>
          <p:blipFill rotWithShape="1">
            <a:blip r:embed="rId3"/>
            <a:srcRect t="35685"/>
            <a:stretch/>
          </p:blipFill>
          <p:spPr>
            <a:xfrm>
              <a:off x="5136022" y="4849737"/>
              <a:ext cx="6634954" cy="2173141"/>
            </a:xfrm>
            <a:prstGeom prst="rect">
              <a:avLst/>
            </a:prstGeom>
          </p:spPr>
        </p:pic>
      </p:grpSp>
      <p:sp>
        <p:nvSpPr>
          <p:cNvPr id="9" name="TextBox 8">
            <a:extLst>
              <a:ext uri="{FF2B5EF4-FFF2-40B4-BE49-F238E27FC236}">
                <a16:creationId xmlns:a16="http://schemas.microsoft.com/office/drawing/2014/main" id="{52E885DD-A13D-3093-2729-FB668903E6B2}"/>
              </a:ext>
            </a:extLst>
          </p:cNvPr>
          <p:cNvSpPr txBox="1"/>
          <p:nvPr/>
        </p:nvSpPr>
        <p:spPr>
          <a:xfrm>
            <a:off x="1364000" y="1501265"/>
            <a:ext cx="4501962"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Select the </a:t>
            </a:r>
            <a:r>
              <a:rPr lang="en-US" sz="2000" dirty="0">
                <a:solidFill>
                  <a:schemeClr val="accent2"/>
                </a:solidFill>
                <a:latin typeface="Avenir Next LT Pro Demi" panose="020B0704020202020204" pitchFamily="34" charset="0"/>
              </a:rPr>
              <a:t>Yes</a:t>
            </a:r>
            <a:r>
              <a:rPr lang="en-US" sz="2000" dirty="0">
                <a:solidFill>
                  <a:schemeClr val="accent3"/>
                </a:solidFill>
                <a:latin typeface="Avenir Next LT Pro Demi" panose="020B0704020202020204" pitchFamily="34" charset="0"/>
              </a:rPr>
              <a:t> </a:t>
            </a:r>
            <a:r>
              <a:rPr lang="en-US" sz="2000" dirty="0">
                <a:solidFill>
                  <a:srgbClr val="6F6868"/>
                </a:solidFill>
                <a:latin typeface="Avenir Next LT Pro" panose="020B0504020202020204" pitchFamily="34" charset="0"/>
              </a:rPr>
              <a:t>option under the </a:t>
            </a:r>
            <a:r>
              <a:rPr lang="en-US" sz="2000" dirty="0">
                <a:solidFill>
                  <a:schemeClr val="accent2"/>
                </a:solidFill>
                <a:latin typeface="Avenir Next LT Pro Demi" panose="020B0704020202020204" pitchFamily="34" charset="0"/>
              </a:rPr>
              <a:t>Approve Request </a:t>
            </a:r>
            <a:r>
              <a:rPr lang="en-US" sz="2000" dirty="0">
                <a:solidFill>
                  <a:srgbClr val="6F6868"/>
                </a:solidFill>
                <a:latin typeface="Avenir Next LT Pro" panose="020B0504020202020204" pitchFamily="34" charset="0"/>
              </a:rPr>
              <a:t>drop-down.</a:t>
            </a:r>
          </a:p>
        </p:txBody>
      </p:sp>
      <p:sp>
        <p:nvSpPr>
          <p:cNvPr id="10" name="TextBox 9">
            <a:extLst>
              <a:ext uri="{FF2B5EF4-FFF2-40B4-BE49-F238E27FC236}">
                <a16:creationId xmlns:a16="http://schemas.microsoft.com/office/drawing/2014/main" id="{D4F6ABD7-4823-D2A1-6F07-782D687288C6}"/>
              </a:ext>
            </a:extLst>
          </p:cNvPr>
          <p:cNvSpPr txBox="1"/>
          <p:nvPr/>
        </p:nvSpPr>
        <p:spPr>
          <a:xfrm>
            <a:off x="1370292" y="2422286"/>
            <a:ext cx="3703656" cy="1015663"/>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Answer the questions that generate if they don’t already have responses.</a:t>
            </a:r>
          </a:p>
        </p:txBody>
      </p:sp>
      <p:pic>
        <p:nvPicPr>
          <p:cNvPr id="11" name="Graphic 10" descr="Badge with solid fill">
            <a:extLst>
              <a:ext uri="{FF2B5EF4-FFF2-40B4-BE49-F238E27FC236}">
                <a16:creationId xmlns:a16="http://schemas.microsoft.com/office/drawing/2014/main" id="{1742E69E-EC97-7058-6EA9-8FDAAF9C15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4491" y="2414940"/>
            <a:ext cx="525800" cy="525800"/>
          </a:xfrm>
          <a:prstGeom prst="rect">
            <a:avLst/>
          </a:prstGeom>
        </p:spPr>
      </p:pic>
      <p:pic>
        <p:nvPicPr>
          <p:cNvPr id="12" name="Graphic 11" descr="Badge 3 with solid fill">
            <a:extLst>
              <a:ext uri="{FF2B5EF4-FFF2-40B4-BE49-F238E27FC236}">
                <a16:creationId xmlns:a16="http://schemas.microsoft.com/office/drawing/2014/main" id="{3BA0F74D-1663-1B87-683B-F39D9BE751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 y="3753681"/>
            <a:ext cx="525800" cy="525800"/>
          </a:xfrm>
          <a:prstGeom prst="rect">
            <a:avLst/>
          </a:prstGeom>
        </p:spPr>
      </p:pic>
      <p:pic>
        <p:nvPicPr>
          <p:cNvPr id="13" name="Graphic 12" descr="Badge 1 with solid fill">
            <a:extLst>
              <a:ext uri="{FF2B5EF4-FFF2-40B4-BE49-F238E27FC236}">
                <a16:creationId xmlns:a16="http://schemas.microsoft.com/office/drawing/2014/main" id="{0116DB87-2BD9-FB3E-EB48-D2A2C04D578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8200" y="1471765"/>
            <a:ext cx="525800" cy="525800"/>
          </a:xfrm>
          <a:prstGeom prst="rect">
            <a:avLst/>
          </a:prstGeom>
        </p:spPr>
      </p:pic>
      <p:pic>
        <p:nvPicPr>
          <p:cNvPr id="14" name="Graphic 13" descr="Badge 4 with solid fill">
            <a:extLst>
              <a:ext uri="{FF2B5EF4-FFF2-40B4-BE49-F238E27FC236}">
                <a16:creationId xmlns:a16="http://schemas.microsoft.com/office/drawing/2014/main" id="{1961B287-3681-2DEE-B6B7-1BAB545E29F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8200" y="4611440"/>
            <a:ext cx="525800" cy="525800"/>
          </a:xfrm>
          <a:prstGeom prst="rect">
            <a:avLst/>
          </a:prstGeom>
        </p:spPr>
      </p:pic>
      <p:sp>
        <p:nvSpPr>
          <p:cNvPr id="15" name="TextBox 14">
            <a:extLst>
              <a:ext uri="{FF2B5EF4-FFF2-40B4-BE49-F238E27FC236}">
                <a16:creationId xmlns:a16="http://schemas.microsoft.com/office/drawing/2014/main" id="{2FF26837-B48E-A1AC-55AD-17B464F12053}"/>
              </a:ext>
            </a:extLst>
          </p:cNvPr>
          <p:cNvSpPr txBox="1"/>
          <p:nvPr/>
        </p:nvSpPr>
        <p:spPr>
          <a:xfrm>
            <a:off x="1364000" y="4674285"/>
            <a:ext cx="3079270"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2"/>
                </a:solidFill>
                <a:latin typeface="Avenir Next LT Pro Demi" panose="020B0704020202020204" pitchFamily="34" charset="0"/>
              </a:rPr>
              <a:t>Apply</a:t>
            </a:r>
            <a:r>
              <a:rPr lang="en-US" sz="2000" dirty="0">
                <a:solidFill>
                  <a:srgbClr val="6F6868"/>
                </a:solidFill>
                <a:latin typeface="Avenir Next LT Pro" panose="020B0504020202020204" pitchFamily="34" charset="0"/>
              </a:rPr>
              <a:t> button.</a:t>
            </a:r>
          </a:p>
        </p:txBody>
      </p:sp>
      <p:sp>
        <p:nvSpPr>
          <p:cNvPr id="16" name="TextBox 15">
            <a:extLst>
              <a:ext uri="{FF2B5EF4-FFF2-40B4-BE49-F238E27FC236}">
                <a16:creationId xmlns:a16="http://schemas.microsoft.com/office/drawing/2014/main" id="{67388EC2-03C3-8704-CA1A-40F669DC1E35}"/>
              </a:ext>
            </a:extLst>
          </p:cNvPr>
          <p:cNvSpPr txBox="1"/>
          <p:nvPr/>
        </p:nvSpPr>
        <p:spPr>
          <a:xfrm>
            <a:off x="1364000" y="5425792"/>
            <a:ext cx="4062015"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2"/>
                </a:solidFill>
                <a:latin typeface="Avenir Next LT Pro Demi" panose="020B0704020202020204" pitchFamily="34" charset="0"/>
              </a:rPr>
              <a:t>Process Actions </a:t>
            </a:r>
            <a:r>
              <a:rPr lang="en-US" sz="2000" dirty="0">
                <a:solidFill>
                  <a:srgbClr val="6F6868"/>
                </a:solidFill>
                <a:latin typeface="Avenir Next LT Pro" panose="020B0504020202020204" pitchFamily="34" charset="0"/>
              </a:rPr>
              <a:t>button.</a:t>
            </a:r>
          </a:p>
        </p:txBody>
      </p:sp>
      <p:sp>
        <p:nvSpPr>
          <p:cNvPr id="17" name="TextBox 16">
            <a:extLst>
              <a:ext uri="{FF2B5EF4-FFF2-40B4-BE49-F238E27FC236}">
                <a16:creationId xmlns:a16="http://schemas.microsoft.com/office/drawing/2014/main" id="{6AC2C436-22A8-10D0-1A42-A8F48E4FB15A}"/>
              </a:ext>
            </a:extLst>
          </p:cNvPr>
          <p:cNvSpPr txBox="1"/>
          <p:nvPr/>
        </p:nvSpPr>
        <p:spPr>
          <a:xfrm>
            <a:off x="1364000" y="3657448"/>
            <a:ext cx="3814751"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Determine if provisional credit should be issued.</a:t>
            </a:r>
          </a:p>
        </p:txBody>
      </p:sp>
      <p:pic>
        <p:nvPicPr>
          <p:cNvPr id="18" name="Graphic 17" descr="Badge 5 with solid fill">
            <a:extLst>
              <a:ext uri="{FF2B5EF4-FFF2-40B4-BE49-F238E27FC236}">
                <a16:creationId xmlns:a16="http://schemas.microsoft.com/office/drawing/2014/main" id="{D72E5FE1-F0C8-45CA-D05B-3985F3D59E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38200" y="5362947"/>
            <a:ext cx="525800" cy="525800"/>
          </a:xfrm>
          <a:prstGeom prst="rect">
            <a:avLst/>
          </a:prstGeom>
        </p:spPr>
      </p:pic>
    </p:spTree>
    <p:extLst>
      <p:ext uri="{BB962C8B-B14F-4D97-AF65-F5344CB8AC3E}">
        <p14:creationId xmlns:p14="http://schemas.microsoft.com/office/powerpoint/2010/main" val="945452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REVIEW RE-OPEN REQUEST</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 I: DENY REQUEST</a:t>
            </a:r>
          </a:p>
        </p:txBody>
      </p:sp>
      <p:pic>
        <p:nvPicPr>
          <p:cNvPr id="6" name="Picture 5">
            <a:extLst>
              <a:ext uri="{FF2B5EF4-FFF2-40B4-BE49-F238E27FC236}">
                <a16:creationId xmlns:a16="http://schemas.microsoft.com/office/drawing/2014/main" id="{EF94F515-39FF-457B-5745-8292F79F3C8C}"/>
              </a:ext>
            </a:extLst>
          </p:cNvPr>
          <p:cNvPicPr>
            <a:picLocks noChangeAspect="1"/>
          </p:cNvPicPr>
          <p:nvPr/>
        </p:nvPicPr>
        <p:blipFill>
          <a:blip r:embed="rId2"/>
          <a:stretch>
            <a:fillRect/>
          </a:stretch>
        </p:blipFill>
        <p:spPr>
          <a:xfrm>
            <a:off x="5197680" y="1501265"/>
            <a:ext cx="6554625" cy="2628067"/>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pic>
        <p:nvPicPr>
          <p:cNvPr id="10" name="Picture 9">
            <a:extLst>
              <a:ext uri="{FF2B5EF4-FFF2-40B4-BE49-F238E27FC236}">
                <a16:creationId xmlns:a16="http://schemas.microsoft.com/office/drawing/2014/main" id="{8089777D-B811-A5D4-FA9A-B57422F1D0A9}"/>
              </a:ext>
            </a:extLst>
          </p:cNvPr>
          <p:cNvPicPr>
            <a:picLocks noChangeAspect="1"/>
          </p:cNvPicPr>
          <p:nvPr/>
        </p:nvPicPr>
        <p:blipFill>
          <a:blip r:embed="rId3"/>
          <a:stretch>
            <a:fillRect/>
          </a:stretch>
        </p:blipFill>
        <p:spPr>
          <a:xfrm>
            <a:off x="6994321" y="3450254"/>
            <a:ext cx="1618501" cy="978777"/>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sp>
        <p:nvSpPr>
          <p:cNvPr id="11" name="TextBox 10">
            <a:extLst>
              <a:ext uri="{FF2B5EF4-FFF2-40B4-BE49-F238E27FC236}">
                <a16:creationId xmlns:a16="http://schemas.microsoft.com/office/drawing/2014/main" id="{5CCB0EFC-1ADE-0A87-6433-B9EEA94365BA}"/>
              </a:ext>
            </a:extLst>
          </p:cNvPr>
          <p:cNvSpPr txBox="1"/>
          <p:nvPr/>
        </p:nvSpPr>
        <p:spPr>
          <a:xfrm>
            <a:off x="1364000" y="1501265"/>
            <a:ext cx="4501962"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Select the </a:t>
            </a:r>
            <a:r>
              <a:rPr lang="en-US" sz="2000" dirty="0">
                <a:solidFill>
                  <a:schemeClr val="accent2"/>
                </a:solidFill>
                <a:latin typeface="Avenir Next LT Pro Demi" panose="020B0704020202020204" pitchFamily="34" charset="0"/>
              </a:rPr>
              <a:t>No</a:t>
            </a:r>
            <a:r>
              <a:rPr lang="en-US" sz="2000" dirty="0">
                <a:solidFill>
                  <a:schemeClr val="accent3"/>
                </a:solidFill>
                <a:latin typeface="Avenir Next LT Pro Demi" panose="020B0704020202020204" pitchFamily="34" charset="0"/>
              </a:rPr>
              <a:t> </a:t>
            </a:r>
            <a:r>
              <a:rPr lang="en-US" sz="2000" dirty="0">
                <a:solidFill>
                  <a:srgbClr val="6F6868"/>
                </a:solidFill>
                <a:latin typeface="Avenir Next LT Pro" panose="020B0504020202020204" pitchFamily="34" charset="0"/>
              </a:rPr>
              <a:t>option under the </a:t>
            </a:r>
            <a:r>
              <a:rPr lang="en-US" sz="2000" dirty="0">
                <a:solidFill>
                  <a:schemeClr val="accent2"/>
                </a:solidFill>
                <a:latin typeface="Avenir Next LT Pro Demi" panose="020B0704020202020204" pitchFamily="34" charset="0"/>
              </a:rPr>
              <a:t>Approve Request </a:t>
            </a:r>
            <a:r>
              <a:rPr lang="en-US" sz="2000" dirty="0">
                <a:solidFill>
                  <a:srgbClr val="6F6868"/>
                </a:solidFill>
                <a:latin typeface="Avenir Next LT Pro" panose="020B0504020202020204" pitchFamily="34" charset="0"/>
              </a:rPr>
              <a:t>drop-down.</a:t>
            </a:r>
          </a:p>
        </p:txBody>
      </p:sp>
      <p:sp>
        <p:nvSpPr>
          <p:cNvPr id="12" name="TextBox 11">
            <a:extLst>
              <a:ext uri="{FF2B5EF4-FFF2-40B4-BE49-F238E27FC236}">
                <a16:creationId xmlns:a16="http://schemas.microsoft.com/office/drawing/2014/main" id="{0E60069E-2110-ACBD-D685-DCAA68566D6A}"/>
              </a:ext>
            </a:extLst>
          </p:cNvPr>
          <p:cNvSpPr txBox="1"/>
          <p:nvPr/>
        </p:nvSpPr>
        <p:spPr>
          <a:xfrm>
            <a:off x="1370292" y="2422286"/>
            <a:ext cx="3703656" cy="1015663"/>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Select the reason for denying the re-open request from the </a:t>
            </a:r>
            <a:r>
              <a:rPr lang="en-US" sz="2000" dirty="0">
                <a:solidFill>
                  <a:schemeClr val="accent2"/>
                </a:solidFill>
                <a:latin typeface="Avenir Next LT Pro Demi" panose="020B0704020202020204" pitchFamily="34" charset="0"/>
              </a:rPr>
              <a:t>Reason for Denial </a:t>
            </a:r>
            <a:r>
              <a:rPr lang="en-US" sz="2000" dirty="0">
                <a:solidFill>
                  <a:srgbClr val="6F6868"/>
                </a:solidFill>
                <a:latin typeface="Avenir Next LT Pro" panose="020B0504020202020204" pitchFamily="34" charset="0"/>
              </a:rPr>
              <a:t>drop-down.</a:t>
            </a:r>
          </a:p>
        </p:txBody>
      </p:sp>
      <p:pic>
        <p:nvPicPr>
          <p:cNvPr id="13" name="Graphic 12" descr="Badge with solid fill">
            <a:extLst>
              <a:ext uri="{FF2B5EF4-FFF2-40B4-BE49-F238E27FC236}">
                <a16:creationId xmlns:a16="http://schemas.microsoft.com/office/drawing/2014/main" id="{9325E9BC-073A-DF65-84FE-84EBF674E7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4491" y="2414940"/>
            <a:ext cx="525800" cy="525800"/>
          </a:xfrm>
          <a:prstGeom prst="rect">
            <a:avLst/>
          </a:prstGeom>
        </p:spPr>
      </p:pic>
      <p:pic>
        <p:nvPicPr>
          <p:cNvPr id="14" name="Graphic 13" descr="Badge 3 with solid fill">
            <a:extLst>
              <a:ext uri="{FF2B5EF4-FFF2-40B4-BE49-F238E27FC236}">
                <a16:creationId xmlns:a16="http://schemas.microsoft.com/office/drawing/2014/main" id="{BA029D0B-7484-8579-1CAB-D0A4FC14FE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 y="3753681"/>
            <a:ext cx="525800" cy="525800"/>
          </a:xfrm>
          <a:prstGeom prst="rect">
            <a:avLst/>
          </a:prstGeom>
        </p:spPr>
      </p:pic>
      <p:pic>
        <p:nvPicPr>
          <p:cNvPr id="15" name="Graphic 14" descr="Badge 1 with solid fill">
            <a:extLst>
              <a:ext uri="{FF2B5EF4-FFF2-40B4-BE49-F238E27FC236}">
                <a16:creationId xmlns:a16="http://schemas.microsoft.com/office/drawing/2014/main" id="{06B77AE2-9C1F-3FFD-EB3D-6D8D4239C6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8200" y="1471765"/>
            <a:ext cx="525800" cy="525800"/>
          </a:xfrm>
          <a:prstGeom prst="rect">
            <a:avLst/>
          </a:prstGeom>
        </p:spPr>
      </p:pic>
      <p:pic>
        <p:nvPicPr>
          <p:cNvPr id="16" name="Graphic 15" descr="Badge 4 with solid fill">
            <a:extLst>
              <a:ext uri="{FF2B5EF4-FFF2-40B4-BE49-F238E27FC236}">
                <a16:creationId xmlns:a16="http://schemas.microsoft.com/office/drawing/2014/main" id="{B77C8D60-4969-782A-227F-297F7CE544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8200" y="4611440"/>
            <a:ext cx="525800" cy="525800"/>
          </a:xfrm>
          <a:prstGeom prst="rect">
            <a:avLst/>
          </a:prstGeom>
        </p:spPr>
      </p:pic>
      <p:sp>
        <p:nvSpPr>
          <p:cNvPr id="17" name="TextBox 16">
            <a:extLst>
              <a:ext uri="{FF2B5EF4-FFF2-40B4-BE49-F238E27FC236}">
                <a16:creationId xmlns:a16="http://schemas.microsoft.com/office/drawing/2014/main" id="{527109CB-2A02-DD26-343D-AB2DE7DB4A9C}"/>
              </a:ext>
            </a:extLst>
          </p:cNvPr>
          <p:cNvSpPr txBox="1"/>
          <p:nvPr/>
        </p:nvSpPr>
        <p:spPr>
          <a:xfrm>
            <a:off x="1364000" y="4674285"/>
            <a:ext cx="3079270"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2"/>
                </a:solidFill>
                <a:latin typeface="Avenir Next LT Pro Demi" panose="020B0704020202020204" pitchFamily="34" charset="0"/>
              </a:rPr>
              <a:t>Apply</a:t>
            </a:r>
            <a:r>
              <a:rPr lang="en-US" sz="2000" dirty="0">
                <a:solidFill>
                  <a:srgbClr val="6F6868"/>
                </a:solidFill>
                <a:latin typeface="Avenir Next LT Pro" panose="020B0504020202020204" pitchFamily="34" charset="0"/>
              </a:rPr>
              <a:t> button.</a:t>
            </a:r>
          </a:p>
        </p:txBody>
      </p:sp>
      <p:sp>
        <p:nvSpPr>
          <p:cNvPr id="18" name="TextBox 17">
            <a:extLst>
              <a:ext uri="{FF2B5EF4-FFF2-40B4-BE49-F238E27FC236}">
                <a16:creationId xmlns:a16="http://schemas.microsoft.com/office/drawing/2014/main" id="{4D94010E-0547-301C-55D3-48B6F49C4278}"/>
              </a:ext>
            </a:extLst>
          </p:cNvPr>
          <p:cNvSpPr txBox="1"/>
          <p:nvPr/>
        </p:nvSpPr>
        <p:spPr>
          <a:xfrm>
            <a:off x="1364000" y="5425792"/>
            <a:ext cx="4062015"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2"/>
                </a:solidFill>
                <a:latin typeface="Avenir Next LT Pro Demi" panose="020B0704020202020204" pitchFamily="34" charset="0"/>
              </a:rPr>
              <a:t>Process Actions </a:t>
            </a:r>
            <a:r>
              <a:rPr lang="en-US" sz="2000" dirty="0">
                <a:solidFill>
                  <a:srgbClr val="6F6868"/>
                </a:solidFill>
                <a:latin typeface="Avenir Next LT Pro" panose="020B0504020202020204" pitchFamily="34" charset="0"/>
              </a:rPr>
              <a:t>button.</a:t>
            </a:r>
          </a:p>
        </p:txBody>
      </p:sp>
      <p:sp>
        <p:nvSpPr>
          <p:cNvPr id="19" name="TextBox 18">
            <a:extLst>
              <a:ext uri="{FF2B5EF4-FFF2-40B4-BE49-F238E27FC236}">
                <a16:creationId xmlns:a16="http://schemas.microsoft.com/office/drawing/2014/main" id="{C9E367DE-B0AB-5B75-5BA2-2D96382D356C}"/>
              </a:ext>
            </a:extLst>
          </p:cNvPr>
          <p:cNvSpPr txBox="1"/>
          <p:nvPr/>
        </p:nvSpPr>
        <p:spPr>
          <a:xfrm>
            <a:off x="1373464" y="3726501"/>
            <a:ext cx="3814751"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Review the deny letter if you decide to send one.</a:t>
            </a:r>
          </a:p>
        </p:txBody>
      </p:sp>
      <p:pic>
        <p:nvPicPr>
          <p:cNvPr id="20" name="Graphic 19" descr="Badge 5 with solid fill">
            <a:extLst>
              <a:ext uri="{FF2B5EF4-FFF2-40B4-BE49-F238E27FC236}">
                <a16:creationId xmlns:a16="http://schemas.microsoft.com/office/drawing/2014/main" id="{F478F271-EB18-F192-DB1B-33A2E58B903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38200" y="5362947"/>
            <a:ext cx="525800" cy="525800"/>
          </a:xfrm>
          <a:prstGeom prst="rect">
            <a:avLst/>
          </a:prstGeom>
        </p:spPr>
      </p:pic>
    </p:spTree>
    <p:extLst>
      <p:ext uri="{BB962C8B-B14F-4D97-AF65-F5344CB8AC3E}">
        <p14:creationId xmlns:p14="http://schemas.microsoft.com/office/powerpoint/2010/main" val="9250536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BE72A0-3034-267C-25EB-10331664BA0B}"/>
              </a:ext>
            </a:extLst>
          </p:cNvPr>
          <p:cNvPicPr>
            <a:picLocks noChangeAspect="1"/>
          </p:cNvPicPr>
          <p:nvPr/>
        </p:nvPicPr>
        <p:blipFill rotWithShape="1">
          <a:blip r:embed="rId2"/>
          <a:srcRect l="2968" t="2714" r="1829" b="1622"/>
          <a:stretch/>
        </p:blipFill>
        <p:spPr>
          <a:xfrm>
            <a:off x="6306797" y="1258368"/>
            <a:ext cx="5317858" cy="4341264"/>
          </a:xfrm>
          <a:prstGeom prst="rect">
            <a:avLst/>
          </a:prstGeom>
        </p:spPr>
      </p:pic>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REVIEW WITHDRAW REQUEST</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HOW TO</a:t>
            </a:r>
          </a:p>
        </p:txBody>
      </p:sp>
      <p:sp>
        <p:nvSpPr>
          <p:cNvPr id="2" name="TextBox 1">
            <a:extLst>
              <a:ext uri="{FF2B5EF4-FFF2-40B4-BE49-F238E27FC236}">
                <a16:creationId xmlns:a16="http://schemas.microsoft.com/office/drawing/2014/main" id="{2D7E2C15-EFD8-8339-46E9-8BAE748966C1}"/>
              </a:ext>
            </a:extLst>
          </p:cNvPr>
          <p:cNvSpPr txBox="1"/>
          <p:nvPr/>
        </p:nvSpPr>
        <p:spPr>
          <a:xfrm>
            <a:off x="838201" y="1628507"/>
            <a:ext cx="5047004" cy="3785652"/>
          </a:xfrm>
          <a:prstGeom prst="rect">
            <a:avLst/>
          </a:prstGeom>
          <a:noFill/>
        </p:spPr>
        <p:txBody>
          <a:bodyPr wrap="square">
            <a:spAutoFit/>
          </a:bodyPr>
          <a:lstStyle/>
          <a:p>
            <a:pPr>
              <a:spcAft>
                <a:spcPts val="1200"/>
              </a:spcAft>
            </a:pPr>
            <a:r>
              <a:rPr lang="en-US" sz="2200" dirty="0">
                <a:solidFill>
                  <a:srgbClr val="6F6868"/>
                </a:solidFill>
                <a:latin typeface="Avenir Next LT Pro" panose="020B0504020202020204" pitchFamily="34" charset="0"/>
              </a:rPr>
              <a:t>Front-office specialists and the accountholder may request to close out the claim for a variety of reasons.</a:t>
            </a:r>
            <a:br>
              <a:rPr lang="en-US" sz="2200" dirty="0">
                <a:solidFill>
                  <a:srgbClr val="6F6868"/>
                </a:solidFill>
                <a:latin typeface="Avenir Next LT Pro" panose="020B0504020202020204" pitchFamily="34" charset="0"/>
              </a:rPr>
            </a:br>
            <a:endParaRPr lang="en-US" sz="2200" dirty="0">
              <a:solidFill>
                <a:srgbClr val="6F6868"/>
              </a:solidFill>
              <a:latin typeface="Avenir Next LT Pro" panose="020B0504020202020204" pitchFamily="34" charset="0"/>
            </a:endParaRPr>
          </a:p>
          <a:p>
            <a:pPr>
              <a:spcAft>
                <a:spcPts val="1200"/>
              </a:spcAft>
            </a:pPr>
            <a:r>
              <a:rPr lang="en-US" sz="2200" dirty="0">
                <a:solidFill>
                  <a:srgbClr val="6F6868"/>
                </a:solidFill>
                <a:latin typeface="Avenir Next LT Pro" panose="020B0504020202020204" pitchFamily="34" charset="0"/>
              </a:rPr>
              <a:t>The </a:t>
            </a:r>
            <a:r>
              <a:rPr lang="en-US" sz="2200" dirty="0">
                <a:solidFill>
                  <a:schemeClr val="accent2"/>
                </a:solidFill>
                <a:latin typeface="Avenir Next LT Pro Demi" panose="020B0704020202020204" pitchFamily="34" charset="0"/>
              </a:rPr>
              <a:t>Review Withdraw Request </a:t>
            </a:r>
            <a:r>
              <a:rPr lang="en-US" sz="2200" dirty="0">
                <a:solidFill>
                  <a:srgbClr val="6F6868"/>
                </a:solidFill>
                <a:latin typeface="Avenir Next LT Pro" panose="020B0504020202020204" pitchFamily="34" charset="0"/>
              </a:rPr>
              <a:t>assignment will prompt us to process the withdraw request.</a:t>
            </a:r>
            <a:br>
              <a:rPr lang="en-US" sz="2200" dirty="0">
                <a:solidFill>
                  <a:srgbClr val="6F6868"/>
                </a:solidFill>
                <a:latin typeface="Avenir Next LT Pro" panose="020B0504020202020204" pitchFamily="34" charset="0"/>
              </a:rPr>
            </a:br>
            <a:endParaRPr lang="en-US" sz="2200" dirty="0">
              <a:solidFill>
                <a:srgbClr val="6F6868"/>
              </a:solidFill>
              <a:latin typeface="Avenir Next LT Pro" panose="020B0504020202020204" pitchFamily="34" charset="0"/>
            </a:endParaRPr>
          </a:p>
          <a:p>
            <a:pPr>
              <a:spcAft>
                <a:spcPts val="1200"/>
              </a:spcAft>
            </a:pPr>
            <a:r>
              <a:rPr lang="en-US" sz="2200" dirty="0">
                <a:solidFill>
                  <a:schemeClr val="accent2"/>
                </a:solidFill>
                <a:latin typeface="Avenir Next LT Pro Demi" panose="020B0704020202020204" pitchFamily="34" charset="0"/>
              </a:rPr>
              <a:t>Goal: </a:t>
            </a:r>
            <a:r>
              <a:rPr lang="en-US" sz="2200" dirty="0">
                <a:solidFill>
                  <a:srgbClr val="6F6868"/>
                </a:solidFill>
                <a:latin typeface="Avenir Next LT Pro" panose="020B0504020202020204" pitchFamily="34" charset="0"/>
              </a:rPr>
              <a:t>Review the withdraw request and take the appropriate action. </a:t>
            </a:r>
          </a:p>
        </p:txBody>
      </p:sp>
    </p:spTree>
    <p:extLst>
      <p:ext uri="{BB962C8B-B14F-4D97-AF65-F5344CB8AC3E}">
        <p14:creationId xmlns:p14="http://schemas.microsoft.com/office/powerpoint/2010/main" val="29354419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REVIEW WITHDRAW REQUEST</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a:t>
            </a:r>
          </a:p>
        </p:txBody>
      </p:sp>
      <p:pic>
        <p:nvPicPr>
          <p:cNvPr id="3" name="Picture 2">
            <a:extLst>
              <a:ext uri="{FF2B5EF4-FFF2-40B4-BE49-F238E27FC236}">
                <a16:creationId xmlns:a16="http://schemas.microsoft.com/office/drawing/2014/main" id="{EA2E72F2-B90C-69F4-DECF-39AC8FDAD58C}"/>
              </a:ext>
            </a:extLst>
          </p:cNvPr>
          <p:cNvPicPr>
            <a:picLocks noChangeAspect="1"/>
          </p:cNvPicPr>
          <p:nvPr/>
        </p:nvPicPr>
        <p:blipFill>
          <a:blip r:embed="rId2"/>
          <a:stretch>
            <a:fillRect/>
          </a:stretch>
        </p:blipFill>
        <p:spPr>
          <a:xfrm>
            <a:off x="5614586" y="1178075"/>
            <a:ext cx="6350667" cy="3565201"/>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pic>
        <p:nvPicPr>
          <p:cNvPr id="7" name="Picture 6">
            <a:extLst>
              <a:ext uri="{FF2B5EF4-FFF2-40B4-BE49-F238E27FC236}">
                <a16:creationId xmlns:a16="http://schemas.microsoft.com/office/drawing/2014/main" id="{1C0F3DAD-C7CA-A183-634B-C8C7DF204FA5}"/>
              </a:ext>
            </a:extLst>
          </p:cNvPr>
          <p:cNvPicPr>
            <a:picLocks noChangeAspect="1"/>
          </p:cNvPicPr>
          <p:nvPr/>
        </p:nvPicPr>
        <p:blipFill>
          <a:blip r:embed="rId3"/>
          <a:stretch>
            <a:fillRect/>
          </a:stretch>
        </p:blipFill>
        <p:spPr>
          <a:xfrm>
            <a:off x="7549411" y="3841832"/>
            <a:ext cx="1700114" cy="1556258"/>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pic>
        <p:nvPicPr>
          <p:cNvPr id="9" name="Picture 8">
            <a:extLst>
              <a:ext uri="{FF2B5EF4-FFF2-40B4-BE49-F238E27FC236}">
                <a16:creationId xmlns:a16="http://schemas.microsoft.com/office/drawing/2014/main" id="{951208E3-9DD2-F307-9B1E-17C695347A04}"/>
              </a:ext>
            </a:extLst>
          </p:cNvPr>
          <p:cNvPicPr>
            <a:picLocks noChangeAspect="1"/>
          </p:cNvPicPr>
          <p:nvPr/>
        </p:nvPicPr>
        <p:blipFill>
          <a:blip r:embed="rId4"/>
          <a:stretch>
            <a:fillRect/>
          </a:stretch>
        </p:blipFill>
        <p:spPr>
          <a:xfrm>
            <a:off x="9665787" y="3881065"/>
            <a:ext cx="1883204" cy="1517025"/>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sp>
        <p:nvSpPr>
          <p:cNvPr id="10" name="TextBox 9">
            <a:extLst>
              <a:ext uri="{FF2B5EF4-FFF2-40B4-BE49-F238E27FC236}">
                <a16:creationId xmlns:a16="http://schemas.microsoft.com/office/drawing/2014/main" id="{C2AAC4E9-2D5A-9423-E7CF-67EDE9F8A39D}"/>
              </a:ext>
            </a:extLst>
          </p:cNvPr>
          <p:cNvSpPr txBox="1"/>
          <p:nvPr/>
        </p:nvSpPr>
        <p:spPr>
          <a:xfrm>
            <a:off x="1364000" y="1501265"/>
            <a:ext cx="4501962"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Review the </a:t>
            </a:r>
            <a:r>
              <a:rPr lang="en-US" sz="2000" dirty="0">
                <a:solidFill>
                  <a:schemeClr val="accent2"/>
                </a:solidFill>
                <a:latin typeface="Avenir Next LT Pro Demi" panose="020B0704020202020204" pitchFamily="34" charset="0"/>
              </a:rPr>
              <a:t>Withdrawal Reason</a:t>
            </a:r>
            <a:r>
              <a:rPr lang="en-US" sz="2000" dirty="0">
                <a:solidFill>
                  <a:srgbClr val="6F6868"/>
                </a:solidFill>
                <a:latin typeface="Avenir Next LT Pro" panose="020B0504020202020204" pitchFamily="34" charset="0"/>
              </a:rPr>
              <a:t>.</a:t>
            </a:r>
          </a:p>
        </p:txBody>
      </p:sp>
      <p:sp>
        <p:nvSpPr>
          <p:cNvPr id="11" name="TextBox 10">
            <a:extLst>
              <a:ext uri="{FF2B5EF4-FFF2-40B4-BE49-F238E27FC236}">
                <a16:creationId xmlns:a16="http://schemas.microsoft.com/office/drawing/2014/main" id="{64D5CBC7-9195-D6E2-DDE4-D2D162BC2366}"/>
              </a:ext>
            </a:extLst>
          </p:cNvPr>
          <p:cNvSpPr txBox="1"/>
          <p:nvPr/>
        </p:nvSpPr>
        <p:spPr>
          <a:xfrm>
            <a:off x="1362291" y="2330126"/>
            <a:ext cx="4175384" cy="1015663"/>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Select </a:t>
            </a:r>
            <a:r>
              <a:rPr lang="en-US" sz="2000" dirty="0">
                <a:solidFill>
                  <a:schemeClr val="accent2"/>
                </a:solidFill>
                <a:latin typeface="Avenir Next LT Pro Demi" panose="020B0704020202020204" pitchFamily="34" charset="0"/>
              </a:rPr>
              <a:t>Yes</a:t>
            </a:r>
            <a:r>
              <a:rPr lang="en-US" sz="2000" dirty="0">
                <a:solidFill>
                  <a:srgbClr val="6F6868"/>
                </a:solidFill>
                <a:latin typeface="Avenir Next LT Pro" panose="020B0504020202020204" pitchFamily="34" charset="0"/>
              </a:rPr>
              <a:t> under </a:t>
            </a:r>
            <a:r>
              <a:rPr lang="en-US" sz="2000" dirty="0">
                <a:solidFill>
                  <a:schemeClr val="accent2"/>
                </a:solidFill>
                <a:latin typeface="Avenir Next LT Pro Demi" panose="020B0704020202020204" pitchFamily="34" charset="0"/>
              </a:rPr>
              <a:t>Proceed with the Request</a:t>
            </a:r>
            <a:r>
              <a:rPr lang="en-US" sz="2000" dirty="0">
                <a:solidFill>
                  <a:srgbClr val="6F6868"/>
                </a:solidFill>
                <a:latin typeface="Avenir Next LT Pro" panose="020B0504020202020204" pitchFamily="34" charset="0"/>
              </a:rPr>
              <a:t> to close out the claim and deny the dispute.</a:t>
            </a:r>
          </a:p>
        </p:txBody>
      </p:sp>
      <p:pic>
        <p:nvPicPr>
          <p:cNvPr id="12" name="Graphic 11" descr="Badge with solid fill">
            <a:extLst>
              <a:ext uri="{FF2B5EF4-FFF2-40B4-BE49-F238E27FC236}">
                <a16:creationId xmlns:a16="http://schemas.microsoft.com/office/drawing/2014/main" id="{CA692A3D-A806-0320-49D8-DBB1F13134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490" y="2322780"/>
            <a:ext cx="525800" cy="525800"/>
          </a:xfrm>
          <a:prstGeom prst="rect">
            <a:avLst/>
          </a:prstGeom>
        </p:spPr>
      </p:pic>
      <p:pic>
        <p:nvPicPr>
          <p:cNvPr id="13" name="Graphic 12" descr="Badge 3 with solid fill">
            <a:extLst>
              <a:ext uri="{FF2B5EF4-FFF2-40B4-BE49-F238E27FC236}">
                <a16:creationId xmlns:a16="http://schemas.microsoft.com/office/drawing/2014/main" id="{4D3AF527-E3FC-BDEF-F0A1-785CC8AE47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4781" y="4922499"/>
            <a:ext cx="525800" cy="525800"/>
          </a:xfrm>
          <a:prstGeom prst="rect">
            <a:avLst/>
          </a:prstGeom>
        </p:spPr>
      </p:pic>
      <p:pic>
        <p:nvPicPr>
          <p:cNvPr id="14" name="Graphic 13" descr="Badge 1 with solid fill">
            <a:extLst>
              <a:ext uri="{FF2B5EF4-FFF2-40B4-BE49-F238E27FC236}">
                <a16:creationId xmlns:a16="http://schemas.microsoft.com/office/drawing/2014/main" id="{A0D7F9F8-9F8F-45C3-A016-E532094806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8200" y="1471765"/>
            <a:ext cx="525800" cy="525800"/>
          </a:xfrm>
          <a:prstGeom prst="rect">
            <a:avLst/>
          </a:prstGeom>
        </p:spPr>
      </p:pic>
      <p:pic>
        <p:nvPicPr>
          <p:cNvPr id="15" name="Graphic 14" descr="Badge 4 with solid fill">
            <a:extLst>
              <a:ext uri="{FF2B5EF4-FFF2-40B4-BE49-F238E27FC236}">
                <a16:creationId xmlns:a16="http://schemas.microsoft.com/office/drawing/2014/main" id="{9B44F4DF-5197-2BE1-610E-D5AB19913F5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8200" y="5653889"/>
            <a:ext cx="525800" cy="525800"/>
          </a:xfrm>
          <a:prstGeom prst="rect">
            <a:avLst/>
          </a:prstGeom>
        </p:spPr>
      </p:pic>
      <p:sp>
        <p:nvSpPr>
          <p:cNvPr id="16" name="TextBox 15">
            <a:extLst>
              <a:ext uri="{FF2B5EF4-FFF2-40B4-BE49-F238E27FC236}">
                <a16:creationId xmlns:a16="http://schemas.microsoft.com/office/drawing/2014/main" id="{B5B53BAA-DBCB-A4B4-2CAC-28869950ED73}"/>
              </a:ext>
            </a:extLst>
          </p:cNvPr>
          <p:cNvSpPr txBox="1"/>
          <p:nvPr/>
        </p:nvSpPr>
        <p:spPr>
          <a:xfrm>
            <a:off x="1362290" y="4956625"/>
            <a:ext cx="3079270"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2"/>
                </a:solidFill>
                <a:latin typeface="Avenir Next LT Pro Demi" panose="020B0704020202020204" pitchFamily="34" charset="0"/>
              </a:rPr>
              <a:t>Apply</a:t>
            </a:r>
            <a:r>
              <a:rPr lang="en-US" sz="2000" dirty="0">
                <a:solidFill>
                  <a:srgbClr val="6F6868"/>
                </a:solidFill>
                <a:latin typeface="Avenir Next LT Pro" panose="020B0504020202020204" pitchFamily="34" charset="0"/>
              </a:rPr>
              <a:t> button.</a:t>
            </a:r>
          </a:p>
        </p:txBody>
      </p:sp>
      <p:sp>
        <p:nvSpPr>
          <p:cNvPr id="17" name="TextBox 16">
            <a:extLst>
              <a:ext uri="{FF2B5EF4-FFF2-40B4-BE49-F238E27FC236}">
                <a16:creationId xmlns:a16="http://schemas.microsoft.com/office/drawing/2014/main" id="{8F7E5A01-8C11-DBD3-2494-9FAE451DF1BD}"/>
              </a:ext>
            </a:extLst>
          </p:cNvPr>
          <p:cNvSpPr txBox="1"/>
          <p:nvPr/>
        </p:nvSpPr>
        <p:spPr>
          <a:xfrm>
            <a:off x="1364000" y="5779579"/>
            <a:ext cx="4062015"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chemeClr val="accent2"/>
                </a:solidFill>
                <a:latin typeface="Avenir Next LT Pro Demi" panose="020B0704020202020204" pitchFamily="34" charset="0"/>
              </a:rPr>
              <a:t>Process Actions </a:t>
            </a:r>
            <a:r>
              <a:rPr lang="en-US" sz="2000" dirty="0">
                <a:solidFill>
                  <a:srgbClr val="6F6868"/>
                </a:solidFill>
                <a:latin typeface="Avenir Next LT Pro" panose="020B0504020202020204" pitchFamily="34" charset="0"/>
              </a:rPr>
              <a:t>button.</a:t>
            </a:r>
          </a:p>
        </p:txBody>
      </p:sp>
      <p:sp>
        <p:nvSpPr>
          <p:cNvPr id="18" name="TextBox 17">
            <a:extLst>
              <a:ext uri="{FF2B5EF4-FFF2-40B4-BE49-F238E27FC236}">
                <a16:creationId xmlns:a16="http://schemas.microsoft.com/office/drawing/2014/main" id="{D9DA91A3-DE2F-3E45-BB19-436D73AAFDC4}"/>
              </a:ext>
            </a:extLst>
          </p:cNvPr>
          <p:cNvSpPr txBox="1"/>
          <p:nvPr/>
        </p:nvSpPr>
        <p:spPr>
          <a:xfrm>
            <a:off x="1362290" y="3512212"/>
            <a:ext cx="4175385" cy="1015663"/>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Select </a:t>
            </a:r>
            <a:r>
              <a:rPr lang="en-US" sz="2000" dirty="0">
                <a:solidFill>
                  <a:schemeClr val="accent2"/>
                </a:solidFill>
                <a:latin typeface="Avenir Next LT Pro Demi" panose="020B0704020202020204" pitchFamily="34" charset="0"/>
              </a:rPr>
              <a:t>No</a:t>
            </a:r>
            <a:r>
              <a:rPr lang="en-US" sz="2000" dirty="0">
                <a:solidFill>
                  <a:srgbClr val="6F6868"/>
                </a:solidFill>
                <a:latin typeface="Avenir Next LT Pro" panose="020B0504020202020204" pitchFamily="34" charset="0"/>
              </a:rPr>
              <a:t> under </a:t>
            </a:r>
            <a:r>
              <a:rPr lang="en-US" sz="2000" dirty="0">
                <a:solidFill>
                  <a:schemeClr val="accent2"/>
                </a:solidFill>
                <a:latin typeface="Avenir Next LT Pro Demi" panose="020B0704020202020204" pitchFamily="34" charset="0"/>
              </a:rPr>
              <a:t>Proceed with the Request</a:t>
            </a:r>
            <a:r>
              <a:rPr lang="en-US" sz="2000" dirty="0">
                <a:solidFill>
                  <a:srgbClr val="6F6868"/>
                </a:solidFill>
                <a:latin typeface="Avenir Next LT Pro" panose="020B0504020202020204" pitchFamily="34" charset="0"/>
              </a:rPr>
              <a:t> to deny the withdrawal request and resume claim work.</a:t>
            </a:r>
          </a:p>
        </p:txBody>
      </p:sp>
    </p:spTree>
    <p:extLst>
      <p:ext uri="{BB962C8B-B14F-4D97-AF65-F5344CB8AC3E}">
        <p14:creationId xmlns:p14="http://schemas.microsoft.com/office/powerpoint/2010/main" val="400316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468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74CBE7-EA9C-B3E5-7D4E-AE93253AF749}"/>
              </a:ext>
            </a:extLst>
          </p:cNvPr>
          <p:cNvPicPr>
            <a:picLocks noChangeAspect="1"/>
          </p:cNvPicPr>
          <p:nvPr/>
        </p:nvPicPr>
        <p:blipFill>
          <a:blip r:embed="rId2"/>
          <a:stretch>
            <a:fillRect/>
          </a:stretch>
        </p:blipFill>
        <p:spPr>
          <a:xfrm>
            <a:off x="7842081" y="1728058"/>
            <a:ext cx="3789452" cy="3654826"/>
          </a:xfrm>
          <a:prstGeom prst="rect">
            <a:avLst/>
          </a:prstGeom>
        </p:spPr>
      </p:pic>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dirty="0"/>
              <a:t>COLLABORATION</a:t>
            </a:r>
            <a:br>
              <a:rPr lang="en-US" dirty="0"/>
            </a:br>
            <a:r>
              <a:rPr lang="en-US" sz="2400" dirty="0">
                <a:solidFill>
                  <a:schemeClr val="tx1">
                    <a:lumMod val="50000"/>
                    <a:lumOff val="50000"/>
                  </a:schemeClr>
                </a:solidFill>
              </a:rPr>
              <a:t>DETAILS</a:t>
            </a:r>
            <a:endParaRPr lang="en-US" dirty="0">
              <a:solidFill>
                <a:schemeClr val="tx1">
                  <a:lumMod val="50000"/>
                  <a:lumOff val="50000"/>
                </a:schemeClr>
              </a:solidFill>
            </a:endParaRPr>
          </a:p>
        </p:txBody>
      </p:sp>
      <p:sp>
        <p:nvSpPr>
          <p:cNvPr id="3" name="TextBox 2">
            <a:extLst>
              <a:ext uri="{FF2B5EF4-FFF2-40B4-BE49-F238E27FC236}">
                <a16:creationId xmlns:a16="http://schemas.microsoft.com/office/drawing/2014/main" id="{22A2C31D-C5B2-5499-15D5-19A041CCC1B2}"/>
              </a:ext>
            </a:extLst>
          </p:cNvPr>
          <p:cNvSpPr txBox="1"/>
          <p:nvPr/>
        </p:nvSpPr>
        <p:spPr>
          <a:xfrm>
            <a:off x="838200" y="1597232"/>
            <a:ext cx="6701286" cy="3785652"/>
          </a:xfrm>
          <a:prstGeom prst="rect">
            <a:avLst/>
          </a:prstGeom>
          <a:noFill/>
        </p:spPr>
        <p:txBody>
          <a:bodyPr wrap="square">
            <a:spAutoFit/>
          </a:bodyPr>
          <a:lstStyle/>
          <a:p>
            <a:r>
              <a:rPr lang="en-US" sz="2000" b="0" i="0" dirty="0">
                <a:solidFill>
                  <a:srgbClr val="6F6868"/>
                </a:solidFill>
                <a:effectLst/>
                <a:latin typeface="Avenir Next LT Pro" panose="020B0504020202020204" pitchFamily="34" charset="0"/>
              </a:rPr>
              <a:t>Dispute resolution can be a long, expensive process. Services like </a:t>
            </a:r>
            <a:r>
              <a:rPr lang="en-US" sz="2000" b="0" i="0" dirty="0" err="1">
                <a:solidFill>
                  <a:srgbClr val="1F2654"/>
                </a:solidFill>
                <a:effectLst/>
                <a:latin typeface="Avenir Next LT Pro Demi" panose="020B0704020202020204" pitchFamily="34" charset="0"/>
              </a:rPr>
              <a:t>Verifi</a:t>
            </a:r>
            <a:r>
              <a:rPr lang="en-US" sz="2000" b="0" i="0" dirty="0">
                <a:solidFill>
                  <a:srgbClr val="6F6868"/>
                </a:solidFill>
                <a:effectLst/>
                <a:latin typeface="Avenir Next LT Pro" panose="020B0504020202020204" pitchFamily="34" charset="0"/>
              </a:rPr>
              <a:t> and </a:t>
            </a:r>
            <a:r>
              <a:rPr lang="en-US" sz="2000" b="0" i="0" dirty="0" err="1">
                <a:solidFill>
                  <a:srgbClr val="1F2654"/>
                </a:solidFill>
                <a:effectLst/>
                <a:latin typeface="Avenir Next LT Pro Demi" panose="020B0704020202020204" pitchFamily="34" charset="0"/>
              </a:rPr>
              <a:t>Ethoca</a:t>
            </a:r>
            <a:r>
              <a:rPr lang="en-US" sz="2000" b="0" i="0" dirty="0">
                <a:solidFill>
                  <a:srgbClr val="6F6868"/>
                </a:solidFill>
                <a:effectLst/>
                <a:latin typeface="Avenir Next LT Pro" panose="020B0504020202020204" pitchFamily="34" charset="0"/>
              </a:rPr>
              <a:t> give the merchant a chance to resolve the dispute before we proceed with </a:t>
            </a:r>
            <a:r>
              <a:rPr lang="en-US" sz="2000" dirty="0">
                <a:solidFill>
                  <a:srgbClr val="6F6868"/>
                </a:solidFill>
                <a:latin typeface="Avenir Next LT Pro" panose="020B0504020202020204" pitchFamily="34" charset="0"/>
              </a:rPr>
              <a:t>recovery</a:t>
            </a:r>
            <a:r>
              <a:rPr lang="en-US" sz="2000" b="0" i="0" dirty="0">
                <a:solidFill>
                  <a:srgbClr val="6F6868"/>
                </a:solidFill>
                <a:effectLst/>
                <a:latin typeface="Avenir Next LT Pro" panose="020B0504020202020204" pitchFamily="34" charset="0"/>
              </a:rPr>
              <a:t>. </a:t>
            </a:r>
          </a:p>
          <a:p>
            <a:endParaRPr lang="en-US" sz="2000" dirty="0">
              <a:solidFill>
                <a:srgbClr val="6F6868"/>
              </a:solidFill>
              <a:latin typeface="Avenir Next LT Pro" panose="020B0504020202020204" pitchFamily="34" charset="0"/>
            </a:endParaRPr>
          </a:p>
          <a:p>
            <a:r>
              <a:rPr lang="en-US" sz="2000" dirty="0">
                <a:solidFill>
                  <a:srgbClr val="6F6868"/>
                </a:solidFill>
                <a:latin typeface="Avenir Next LT Pro" panose="020B0504020202020204" pitchFamily="34" charset="0"/>
              </a:rPr>
              <a:t>QFD will work with </a:t>
            </a:r>
            <a:r>
              <a:rPr lang="en-US" sz="2000" dirty="0" err="1">
                <a:solidFill>
                  <a:srgbClr val="6F6868"/>
                </a:solidFill>
                <a:latin typeface="Avenir Next LT Pro" panose="020B0504020202020204" pitchFamily="34" charset="0"/>
              </a:rPr>
              <a:t>Verifi</a:t>
            </a:r>
            <a:r>
              <a:rPr lang="en-US" sz="2000" dirty="0">
                <a:solidFill>
                  <a:srgbClr val="6F6868"/>
                </a:solidFill>
                <a:latin typeface="Avenir Next LT Pro" panose="020B0504020202020204" pitchFamily="34" charset="0"/>
              </a:rPr>
              <a:t> and </a:t>
            </a:r>
            <a:r>
              <a:rPr lang="en-US" sz="2000" dirty="0" err="1">
                <a:solidFill>
                  <a:srgbClr val="6F6868"/>
                </a:solidFill>
                <a:latin typeface="Avenir Next LT Pro" panose="020B0504020202020204" pitchFamily="34" charset="0"/>
              </a:rPr>
              <a:t>Ethoca</a:t>
            </a:r>
            <a:r>
              <a:rPr lang="en-US" sz="2000" dirty="0">
                <a:solidFill>
                  <a:srgbClr val="6F6868"/>
                </a:solidFill>
                <a:latin typeface="Avenir Next LT Pro" panose="020B0504020202020204" pitchFamily="34" charset="0"/>
              </a:rPr>
              <a:t> to resolve the claim early. If the merchant is not eligible or doesn’t respond, the claim will move on to the next stage.</a:t>
            </a:r>
          </a:p>
          <a:p>
            <a:endParaRPr lang="en-US" sz="2000" dirty="0">
              <a:solidFill>
                <a:srgbClr val="6F6868"/>
              </a:solidFill>
              <a:latin typeface="Avenir Next LT Pro" panose="020B0504020202020204" pitchFamily="34" charset="0"/>
            </a:endParaRPr>
          </a:p>
          <a:p>
            <a:r>
              <a:rPr lang="en-US" sz="2000" dirty="0">
                <a:solidFill>
                  <a:srgbClr val="6F6868"/>
                </a:solidFill>
                <a:latin typeface="Avenir Next LT Pro" panose="020B0504020202020204" pitchFamily="34" charset="0"/>
              </a:rPr>
              <a:t>QFD will check the system to locate a refund from the merchant several times throughout the dispute process, regardless if </a:t>
            </a:r>
            <a:r>
              <a:rPr lang="en-US" sz="2000" dirty="0" err="1">
                <a:solidFill>
                  <a:srgbClr val="6F6868"/>
                </a:solidFill>
                <a:latin typeface="Avenir Next LT Pro" panose="020B0504020202020204" pitchFamily="34" charset="0"/>
              </a:rPr>
              <a:t>Verifi</a:t>
            </a:r>
            <a:r>
              <a:rPr lang="en-US" sz="2000" dirty="0">
                <a:solidFill>
                  <a:srgbClr val="6F6868"/>
                </a:solidFill>
                <a:latin typeface="Avenir Next LT Pro" panose="020B0504020202020204" pitchFamily="34" charset="0"/>
              </a:rPr>
              <a:t> or </a:t>
            </a:r>
            <a:r>
              <a:rPr lang="en-US" sz="2000" dirty="0" err="1">
                <a:solidFill>
                  <a:srgbClr val="6F6868"/>
                </a:solidFill>
                <a:latin typeface="Avenir Next LT Pro" panose="020B0504020202020204" pitchFamily="34" charset="0"/>
              </a:rPr>
              <a:t>Ethoca</a:t>
            </a:r>
            <a:r>
              <a:rPr lang="en-US" sz="2000" dirty="0">
                <a:solidFill>
                  <a:srgbClr val="6F6868"/>
                </a:solidFill>
                <a:latin typeface="Avenir Next LT Pro" panose="020B0504020202020204" pitchFamily="34" charset="0"/>
              </a:rPr>
              <a:t> are integrated. </a:t>
            </a:r>
          </a:p>
        </p:txBody>
      </p:sp>
    </p:spTree>
    <p:extLst>
      <p:ext uri="{BB962C8B-B14F-4D97-AF65-F5344CB8AC3E}">
        <p14:creationId xmlns:p14="http://schemas.microsoft.com/office/powerpoint/2010/main" val="4136820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dirty="0"/>
              <a:t>COLLABORATION</a:t>
            </a:r>
            <a:br>
              <a:rPr lang="en-US" dirty="0"/>
            </a:br>
            <a:r>
              <a:rPr lang="en-US" sz="2400" dirty="0">
                <a:solidFill>
                  <a:schemeClr val="tx1">
                    <a:lumMod val="50000"/>
                    <a:lumOff val="50000"/>
                  </a:schemeClr>
                </a:solidFill>
              </a:rPr>
              <a:t>HOW TO</a:t>
            </a:r>
            <a:endParaRPr lang="en-US" dirty="0">
              <a:solidFill>
                <a:schemeClr val="tx1">
                  <a:lumMod val="50000"/>
                  <a:lumOff val="50000"/>
                </a:schemeClr>
              </a:solidFill>
            </a:endParaRPr>
          </a:p>
        </p:txBody>
      </p:sp>
      <p:sp>
        <p:nvSpPr>
          <p:cNvPr id="3" name="TextBox 2">
            <a:extLst>
              <a:ext uri="{FF2B5EF4-FFF2-40B4-BE49-F238E27FC236}">
                <a16:creationId xmlns:a16="http://schemas.microsoft.com/office/drawing/2014/main" id="{6DA49204-83AD-B117-4432-7B0D8A72839D}"/>
              </a:ext>
            </a:extLst>
          </p:cNvPr>
          <p:cNvSpPr txBox="1"/>
          <p:nvPr/>
        </p:nvSpPr>
        <p:spPr>
          <a:xfrm>
            <a:off x="1269087" y="1365403"/>
            <a:ext cx="7598868" cy="430887"/>
          </a:xfrm>
          <a:prstGeom prst="rect">
            <a:avLst/>
          </a:prstGeom>
          <a:noFill/>
        </p:spPr>
        <p:txBody>
          <a:bodyPr wrap="square">
            <a:spAutoFit/>
          </a:bodyPr>
          <a:lstStyle/>
          <a:p>
            <a:r>
              <a:rPr lang="en-US" sz="2200" b="0" i="0" dirty="0">
                <a:solidFill>
                  <a:schemeClr val="accent6"/>
                </a:solidFill>
                <a:effectLst/>
                <a:latin typeface="Avenir Next LT Pro Demi" panose="020B0704020202020204" pitchFamily="34" charset="0"/>
              </a:rPr>
              <a:t>Goal: </a:t>
            </a:r>
            <a:r>
              <a:rPr lang="en-US" sz="2200" b="0" i="0" dirty="0">
                <a:solidFill>
                  <a:srgbClr val="6F6868"/>
                </a:solidFill>
                <a:effectLst/>
                <a:latin typeface="Avenir Next LT Pro" panose="020B0504020202020204" pitchFamily="34" charset="0"/>
              </a:rPr>
              <a:t>Determine if the disputed transaction was refunded.</a:t>
            </a:r>
            <a:endParaRPr lang="en-US" sz="2200" dirty="0">
              <a:solidFill>
                <a:srgbClr val="6F6868"/>
              </a:solidFill>
              <a:latin typeface="Avenir Next LT Pro" panose="020B0504020202020204" pitchFamily="34" charset="0"/>
            </a:endParaRPr>
          </a:p>
        </p:txBody>
      </p:sp>
      <p:pic>
        <p:nvPicPr>
          <p:cNvPr id="5" name="Graphic 4" descr="Basketball with solid fill">
            <a:extLst>
              <a:ext uri="{FF2B5EF4-FFF2-40B4-BE49-F238E27FC236}">
                <a16:creationId xmlns:a16="http://schemas.microsoft.com/office/drawing/2014/main" id="{3AFC9EAD-56D1-D52B-7663-4B9EF8DD4A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365403"/>
            <a:ext cx="430887" cy="430887"/>
          </a:xfrm>
          <a:prstGeom prst="rect">
            <a:avLst/>
          </a:prstGeom>
        </p:spPr>
      </p:pic>
      <p:sp>
        <p:nvSpPr>
          <p:cNvPr id="7" name="Rectangle: Rounded Corners 6">
            <a:extLst>
              <a:ext uri="{FF2B5EF4-FFF2-40B4-BE49-F238E27FC236}">
                <a16:creationId xmlns:a16="http://schemas.microsoft.com/office/drawing/2014/main" id="{8CCB7942-71F8-CF47-AB32-638640BB11CE}"/>
              </a:ext>
            </a:extLst>
          </p:cNvPr>
          <p:cNvSpPr/>
          <p:nvPr/>
        </p:nvSpPr>
        <p:spPr>
          <a:xfrm>
            <a:off x="6094764" y="2124762"/>
            <a:ext cx="4393937" cy="59522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9BE7A93-FCBD-C8F3-CF81-02EA906ADC41}"/>
              </a:ext>
            </a:extLst>
          </p:cNvPr>
          <p:cNvSpPr/>
          <p:nvPr/>
        </p:nvSpPr>
        <p:spPr>
          <a:xfrm>
            <a:off x="1269087" y="2130725"/>
            <a:ext cx="3493699" cy="59522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E82437E-F577-3C07-3CF2-EA746686E4E5}"/>
              </a:ext>
            </a:extLst>
          </p:cNvPr>
          <p:cNvSpPr txBox="1"/>
          <p:nvPr/>
        </p:nvSpPr>
        <p:spPr>
          <a:xfrm>
            <a:off x="1342846" y="2231966"/>
            <a:ext cx="3319732" cy="369332"/>
          </a:xfrm>
          <a:prstGeom prst="rect">
            <a:avLst/>
          </a:prstGeom>
          <a:noFill/>
        </p:spPr>
        <p:txBody>
          <a:bodyPr wrap="square">
            <a:spAutoFit/>
          </a:bodyPr>
          <a:lstStyle/>
          <a:p>
            <a:pPr algn="ctr"/>
            <a:r>
              <a:rPr lang="en-US" b="0" i="0" dirty="0">
                <a:solidFill>
                  <a:schemeClr val="bg2"/>
                </a:solidFill>
                <a:effectLst/>
                <a:latin typeface="Avenir Next LT Pro Demi" panose="020B0704020202020204" pitchFamily="34" charset="0"/>
              </a:rPr>
              <a:t>The transaction was refunded</a:t>
            </a:r>
            <a:endParaRPr lang="en-US" dirty="0">
              <a:solidFill>
                <a:schemeClr val="bg2"/>
              </a:solidFill>
              <a:latin typeface="Avenir Next LT Pro Demi" panose="020B0704020202020204" pitchFamily="34" charset="0"/>
            </a:endParaRPr>
          </a:p>
        </p:txBody>
      </p:sp>
      <p:sp>
        <p:nvSpPr>
          <p:cNvPr id="10" name="TextBox 9">
            <a:extLst>
              <a:ext uri="{FF2B5EF4-FFF2-40B4-BE49-F238E27FC236}">
                <a16:creationId xmlns:a16="http://schemas.microsoft.com/office/drawing/2014/main" id="{84E609D6-0AB3-7F47-B492-C49B3D4DF9FB}"/>
              </a:ext>
            </a:extLst>
          </p:cNvPr>
          <p:cNvSpPr txBox="1"/>
          <p:nvPr/>
        </p:nvSpPr>
        <p:spPr>
          <a:xfrm>
            <a:off x="6155148" y="2243690"/>
            <a:ext cx="4273167" cy="369332"/>
          </a:xfrm>
          <a:prstGeom prst="rect">
            <a:avLst/>
          </a:prstGeom>
          <a:noFill/>
        </p:spPr>
        <p:txBody>
          <a:bodyPr wrap="square">
            <a:spAutoFit/>
          </a:bodyPr>
          <a:lstStyle/>
          <a:p>
            <a:pPr algn="ctr"/>
            <a:r>
              <a:rPr lang="en-US" b="0" i="0" dirty="0">
                <a:solidFill>
                  <a:schemeClr val="bg2"/>
                </a:solidFill>
                <a:effectLst/>
                <a:latin typeface="Avenir Next LT Pro Demi" panose="020B0704020202020204" pitchFamily="34" charset="0"/>
              </a:rPr>
              <a:t>The transaction has not been refunded</a:t>
            </a:r>
            <a:endParaRPr lang="en-US" dirty="0">
              <a:solidFill>
                <a:schemeClr val="bg2"/>
              </a:solidFill>
              <a:latin typeface="Avenir Next LT Pro Demi" panose="020B0704020202020204" pitchFamily="34" charset="0"/>
            </a:endParaRPr>
          </a:p>
        </p:txBody>
      </p:sp>
      <p:sp>
        <p:nvSpPr>
          <p:cNvPr id="11" name="TextBox 10">
            <a:extLst>
              <a:ext uri="{FF2B5EF4-FFF2-40B4-BE49-F238E27FC236}">
                <a16:creationId xmlns:a16="http://schemas.microsoft.com/office/drawing/2014/main" id="{AEF99D8E-01C2-3E45-17F4-7D04B5FC5B60}"/>
              </a:ext>
            </a:extLst>
          </p:cNvPr>
          <p:cNvSpPr txBox="1"/>
          <p:nvPr/>
        </p:nvSpPr>
        <p:spPr>
          <a:xfrm>
            <a:off x="1253389" y="2938232"/>
            <a:ext cx="3493695" cy="1477328"/>
          </a:xfrm>
          <a:prstGeom prst="rect">
            <a:avLst/>
          </a:prstGeom>
          <a:noFill/>
        </p:spPr>
        <p:txBody>
          <a:bodyPr wrap="square">
            <a:spAutoFit/>
          </a:bodyPr>
          <a:lstStyle/>
          <a:p>
            <a:r>
              <a:rPr lang="en-US" dirty="0">
                <a:solidFill>
                  <a:srgbClr val="6F6868"/>
                </a:solidFill>
                <a:latin typeface="Avenir Next LT Pro" panose="020B0504020202020204" pitchFamily="34" charset="0"/>
              </a:rPr>
              <a:t>Match the disputed transaction to the refund.</a:t>
            </a:r>
          </a:p>
          <a:p>
            <a:endParaRPr lang="en-US" dirty="0">
              <a:solidFill>
                <a:srgbClr val="6F6868"/>
              </a:solidFill>
              <a:latin typeface="Avenir Next LT Pro" panose="020B0504020202020204" pitchFamily="34" charset="0"/>
            </a:endParaRPr>
          </a:p>
          <a:p>
            <a:r>
              <a:rPr lang="en-US" dirty="0">
                <a:solidFill>
                  <a:srgbClr val="6F6868"/>
                </a:solidFill>
                <a:latin typeface="Avenir Next LT Pro" panose="020B0504020202020204" pitchFamily="34" charset="0"/>
              </a:rPr>
              <a:t>Match the merchant name, transaction amount and date.</a:t>
            </a:r>
          </a:p>
        </p:txBody>
      </p:sp>
      <p:sp>
        <p:nvSpPr>
          <p:cNvPr id="12" name="TextBox 11">
            <a:extLst>
              <a:ext uri="{FF2B5EF4-FFF2-40B4-BE49-F238E27FC236}">
                <a16:creationId xmlns:a16="http://schemas.microsoft.com/office/drawing/2014/main" id="{0E483A42-7154-6EAF-AA2F-4C19D9382B6B}"/>
              </a:ext>
            </a:extLst>
          </p:cNvPr>
          <p:cNvSpPr txBox="1"/>
          <p:nvPr/>
        </p:nvSpPr>
        <p:spPr>
          <a:xfrm>
            <a:off x="6824936" y="2963289"/>
            <a:ext cx="2933589" cy="923330"/>
          </a:xfrm>
          <a:prstGeom prst="rect">
            <a:avLst/>
          </a:prstGeom>
          <a:noFill/>
        </p:spPr>
        <p:txBody>
          <a:bodyPr wrap="square">
            <a:spAutoFit/>
          </a:bodyPr>
          <a:lstStyle/>
          <a:p>
            <a:r>
              <a:rPr lang="en-US" dirty="0">
                <a:solidFill>
                  <a:srgbClr val="6F6868"/>
                </a:solidFill>
                <a:latin typeface="Avenir Next LT Pro" panose="020B0504020202020204" pitchFamily="34" charset="0"/>
              </a:rPr>
              <a:t>Select </a:t>
            </a:r>
            <a:r>
              <a:rPr lang="en-US" dirty="0">
                <a:solidFill>
                  <a:srgbClr val="1F2654"/>
                </a:solidFill>
                <a:latin typeface="Avenir Next LT Pro Demi" panose="020B0704020202020204" pitchFamily="34" charset="0"/>
              </a:rPr>
              <a:t>No Credit Found</a:t>
            </a:r>
            <a:r>
              <a:rPr lang="en-US" dirty="0">
                <a:solidFill>
                  <a:srgbClr val="6F6868"/>
                </a:solidFill>
                <a:latin typeface="Avenir Next LT Pro" panose="020B0504020202020204" pitchFamily="34" charset="0"/>
              </a:rPr>
              <a:t>.</a:t>
            </a:r>
          </a:p>
          <a:p>
            <a:endParaRPr lang="en-US" dirty="0">
              <a:solidFill>
                <a:srgbClr val="6F6868"/>
              </a:solidFill>
              <a:latin typeface="Avenir Next LT Pro" panose="020B0504020202020204" pitchFamily="34" charset="0"/>
            </a:endParaRPr>
          </a:p>
          <a:p>
            <a:r>
              <a:rPr lang="en-US" dirty="0">
                <a:solidFill>
                  <a:srgbClr val="6F6868"/>
                </a:solidFill>
                <a:latin typeface="Avenir Next LT Pro" panose="020B0504020202020204" pitchFamily="34" charset="0"/>
              </a:rPr>
              <a:t>Process the action.</a:t>
            </a:r>
          </a:p>
        </p:txBody>
      </p:sp>
      <p:cxnSp>
        <p:nvCxnSpPr>
          <p:cNvPr id="13" name="Straight Connector 12">
            <a:extLst>
              <a:ext uri="{FF2B5EF4-FFF2-40B4-BE49-F238E27FC236}">
                <a16:creationId xmlns:a16="http://schemas.microsoft.com/office/drawing/2014/main" id="{46CEFFC5-BBA1-164D-3F46-3DB1EE6CCC38}"/>
              </a:ext>
            </a:extLst>
          </p:cNvPr>
          <p:cNvCxnSpPr>
            <a:cxnSpLocks/>
          </p:cNvCxnSpPr>
          <p:nvPr/>
        </p:nvCxnSpPr>
        <p:spPr>
          <a:xfrm flipH="1">
            <a:off x="5500572" y="2942430"/>
            <a:ext cx="1" cy="2628627"/>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575850E-6734-88C4-58B3-7FE4359156FE}"/>
              </a:ext>
            </a:extLst>
          </p:cNvPr>
          <p:cNvPicPr>
            <a:picLocks noChangeAspect="1"/>
          </p:cNvPicPr>
          <p:nvPr/>
        </p:nvPicPr>
        <p:blipFill rotWithShape="1">
          <a:blip r:embed="rId4"/>
          <a:srcRect l="2514"/>
          <a:stretch/>
        </p:blipFill>
        <p:spPr>
          <a:xfrm>
            <a:off x="1886389" y="4563374"/>
            <a:ext cx="1786433" cy="1873615"/>
          </a:xfrm>
          <a:prstGeom prst="rect">
            <a:avLst/>
          </a:prstGeom>
        </p:spPr>
      </p:pic>
      <p:pic>
        <p:nvPicPr>
          <p:cNvPr id="17" name="Picture 16">
            <a:extLst>
              <a:ext uri="{FF2B5EF4-FFF2-40B4-BE49-F238E27FC236}">
                <a16:creationId xmlns:a16="http://schemas.microsoft.com/office/drawing/2014/main" id="{716AA80D-AFE4-9FA9-5DFA-677047FA53FC}"/>
              </a:ext>
            </a:extLst>
          </p:cNvPr>
          <p:cNvPicPr>
            <a:picLocks noChangeAspect="1"/>
          </p:cNvPicPr>
          <p:nvPr/>
        </p:nvPicPr>
        <p:blipFill rotWithShape="1">
          <a:blip r:embed="rId5"/>
          <a:srcRect l="3677" t="1676" r="-211" b="1420"/>
          <a:stretch/>
        </p:blipFill>
        <p:spPr>
          <a:xfrm>
            <a:off x="7375154" y="4088642"/>
            <a:ext cx="2053085" cy="2462854"/>
          </a:xfrm>
          <a:prstGeom prst="rect">
            <a:avLst/>
          </a:prstGeom>
        </p:spPr>
      </p:pic>
    </p:spTree>
    <p:extLst>
      <p:ext uri="{BB962C8B-B14F-4D97-AF65-F5344CB8AC3E}">
        <p14:creationId xmlns:p14="http://schemas.microsoft.com/office/powerpoint/2010/main" val="798507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COLLABORATION</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 I: MATCH</a:t>
            </a:r>
          </a:p>
        </p:txBody>
      </p:sp>
      <p:pic>
        <p:nvPicPr>
          <p:cNvPr id="14" name="Picture 13">
            <a:extLst>
              <a:ext uri="{FF2B5EF4-FFF2-40B4-BE49-F238E27FC236}">
                <a16:creationId xmlns:a16="http://schemas.microsoft.com/office/drawing/2014/main" id="{CC11928F-178F-C859-837B-27197CA2CC01}"/>
              </a:ext>
            </a:extLst>
          </p:cNvPr>
          <p:cNvPicPr>
            <a:picLocks noChangeAspect="1"/>
          </p:cNvPicPr>
          <p:nvPr/>
        </p:nvPicPr>
        <p:blipFill>
          <a:blip r:embed="rId2"/>
          <a:stretch>
            <a:fillRect/>
          </a:stretch>
        </p:blipFill>
        <p:spPr>
          <a:xfrm>
            <a:off x="1932764" y="1133930"/>
            <a:ext cx="7274871" cy="4315419"/>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sp>
        <p:nvSpPr>
          <p:cNvPr id="17" name="TextBox 16">
            <a:extLst>
              <a:ext uri="{FF2B5EF4-FFF2-40B4-BE49-F238E27FC236}">
                <a16:creationId xmlns:a16="http://schemas.microsoft.com/office/drawing/2014/main" id="{F7C7CA56-55F9-CCBC-39A2-3F961A6676FF}"/>
              </a:ext>
            </a:extLst>
          </p:cNvPr>
          <p:cNvSpPr txBox="1"/>
          <p:nvPr/>
        </p:nvSpPr>
        <p:spPr>
          <a:xfrm>
            <a:off x="1364000" y="5694280"/>
            <a:ext cx="3353103"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Select the matching credit. </a:t>
            </a:r>
          </a:p>
        </p:txBody>
      </p:sp>
      <p:pic>
        <p:nvPicPr>
          <p:cNvPr id="20" name="Graphic 19" descr="Badge with solid fill">
            <a:extLst>
              <a:ext uri="{FF2B5EF4-FFF2-40B4-BE49-F238E27FC236}">
                <a16:creationId xmlns:a16="http://schemas.microsoft.com/office/drawing/2014/main" id="{B4674DB2-FFCE-06E4-B838-311F978D30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0200" y="5631435"/>
            <a:ext cx="525800" cy="525800"/>
          </a:xfrm>
          <a:prstGeom prst="rect">
            <a:avLst/>
          </a:prstGeom>
        </p:spPr>
      </p:pic>
      <p:pic>
        <p:nvPicPr>
          <p:cNvPr id="22" name="Graphic 21" descr="Badge 1 with solid fill">
            <a:extLst>
              <a:ext uri="{FF2B5EF4-FFF2-40B4-BE49-F238E27FC236}">
                <a16:creationId xmlns:a16="http://schemas.microsoft.com/office/drawing/2014/main" id="{7F70E176-8B94-5C8F-310E-CBDA1A7C20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 y="5631435"/>
            <a:ext cx="525800" cy="525800"/>
          </a:xfrm>
          <a:prstGeom prst="rect">
            <a:avLst/>
          </a:prstGeom>
        </p:spPr>
      </p:pic>
      <p:sp>
        <p:nvSpPr>
          <p:cNvPr id="23" name="TextBox 22">
            <a:extLst>
              <a:ext uri="{FF2B5EF4-FFF2-40B4-BE49-F238E27FC236}">
                <a16:creationId xmlns:a16="http://schemas.microsoft.com/office/drawing/2014/main" id="{1D988917-ED4D-BC04-53E0-DDB45B652911}"/>
              </a:ext>
            </a:extLst>
          </p:cNvPr>
          <p:cNvSpPr txBox="1"/>
          <p:nvPr/>
        </p:nvSpPr>
        <p:spPr>
          <a:xfrm>
            <a:off x="6096000" y="5574859"/>
            <a:ext cx="5468121" cy="707886"/>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Review the</a:t>
            </a:r>
            <a:r>
              <a:rPr lang="en-US" sz="2000" dirty="0">
                <a:solidFill>
                  <a:srgbClr val="1F2654"/>
                </a:solidFill>
                <a:latin typeface="Avenir Next LT Pro Demi" panose="020B0704020202020204" pitchFamily="34" charset="0"/>
              </a:rPr>
              <a:t> Deny </a:t>
            </a:r>
            <a:r>
              <a:rPr lang="en-US" sz="2000" dirty="0">
                <a:solidFill>
                  <a:srgbClr val="6F6868"/>
                </a:solidFill>
                <a:latin typeface="Avenir Next LT Pro" panose="020B0504020202020204" pitchFamily="34" charset="0"/>
              </a:rPr>
              <a:t>letter and confirm the </a:t>
            </a:r>
            <a:r>
              <a:rPr lang="en-US" sz="2000" dirty="0">
                <a:solidFill>
                  <a:srgbClr val="1F2654"/>
                </a:solidFill>
                <a:latin typeface="Avenir Next LT Pro Demi" panose="020B0704020202020204" pitchFamily="34" charset="0"/>
              </a:rPr>
              <a:t>Deny Debit Date</a:t>
            </a:r>
            <a:r>
              <a:rPr lang="en-US" sz="2000" dirty="0">
                <a:solidFill>
                  <a:srgbClr val="6F6868"/>
                </a:solidFill>
                <a:latin typeface="Avenir Next LT Pro" panose="020B0504020202020204" pitchFamily="34" charset="0"/>
              </a:rPr>
              <a:t> meets compliance requirements.</a:t>
            </a:r>
          </a:p>
        </p:txBody>
      </p:sp>
    </p:spTree>
    <p:extLst>
      <p:ext uri="{BB962C8B-B14F-4D97-AF65-F5344CB8AC3E}">
        <p14:creationId xmlns:p14="http://schemas.microsoft.com/office/powerpoint/2010/main" val="6257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5A24E-2593-DA75-1414-FF8786142C58}"/>
              </a:ext>
            </a:extLst>
          </p:cNvPr>
          <p:cNvSpPr>
            <a:spLocks noGrp="1"/>
          </p:cNvSpPr>
          <p:nvPr>
            <p:ph type="title"/>
          </p:nvPr>
        </p:nvSpPr>
        <p:spPr>
          <a:xfrm>
            <a:off x="838200" y="144966"/>
            <a:ext cx="10515600" cy="1033109"/>
          </a:xfrm>
        </p:spPr>
        <p:txBody>
          <a:bodyPr/>
          <a:lstStyle/>
          <a:p>
            <a:r>
              <a:rPr lang="en-US" dirty="0">
                <a:latin typeface="Avenir Next LT Pro Demi" panose="020B0704020202020204" pitchFamily="34" charset="0"/>
              </a:rPr>
              <a:t>COLLABORATION</a:t>
            </a:r>
            <a:br>
              <a:rPr lang="en-US" dirty="0">
                <a:latin typeface="Avenir Next LT Pro Demi" panose="020B0704020202020204" pitchFamily="34" charset="0"/>
              </a:rPr>
            </a:br>
            <a:r>
              <a:rPr lang="en-US" sz="2400" dirty="0">
                <a:solidFill>
                  <a:schemeClr val="tx1">
                    <a:lumMod val="50000"/>
                    <a:lumOff val="50000"/>
                  </a:schemeClr>
                </a:solidFill>
                <a:latin typeface="Avenir Next LT Pro Demi" panose="020B0704020202020204" pitchFamily="34" charset="0"/>
              </a:rPr>
              <a:t>EXAMPLE I: MATCH</a:t>
            </a:r>
          </a:p>
        </p:txBody>
      </p:sp>
      <p:pic>
        <p:nvPicPr>
          <p:cNvPr id="16" name="Picture 15">
            <a:extLst>
              <a:ext uri="{FF2B5EF4-FFF2-40B4-BE49-F238E27FC236}">
                <a16:creationId xmlns:a16="http://schemas.microsoft.com/office/drawing/2014/main" id="{98C711A2-275A-FD50-FF1F-233247068982}"/>
              </a:ext>
            </a:extLst>
          </p:cNvPr>
          <p:cNvPicPr>
            <a:picLocks noChangeAspect="1"/>
          </p:cNvPicPr>
          <p:nvPr/>
        </p:nvPicPr>
        <p:blipFill>
          <a:blip r:embed="rId2"/>
          <a:stretch>
            <a:fillRect/>
          </a:stretch>
        </p:blipFill>
        <p:spPr>
          <a:xfrm>
            <a:off x="1593069" y="1178075"/>
            <a:ext cx="8209398" cy="3884482"/>
          </a:xfrm>
          <a:prstGeom prst="rect">
            <a:avLst/>
          </a:prstGeom>
          <a:ln>
            <a:solidFill>
              <a:schemeClr val="bg2">
                <a:lumMod val="75000"/>
              </a:schemeClr>
            </a:solidFill>
          </a:ln>
          <a:effectLst>
            <a:outerShdw blurRad="50800" dist="38100" dir="2700000" algn="tl" rotWithShape="0">
              <a:schemeClr val="tx2">
                <a:lumMod val="25000"/>
                <a:lumOff val="75000"/>
                <a:alpha val="40000"/>
              </a:schemeClr>
            </a:outerShdw>
          </a:effectLst>
        </p:spPr>
      </p:pic>
      <p:sp>
        <p:nvSpPr>
          <p:cNvPr id="2" name="TextBox 1">
            <a:extLst>
              <a:ext uri="{FF2B5EF4-FFF2-40B4-BE49-F238E27FC236}">
                <a16:creationId xmlns:a16="http://schemas.microsoft.com/office/drawing/2014/main" id="{271C98A5-5C68-54A7-9EAB-EE2E2940D012}"/>
              </a:ext>
            </a:extLst>
          </p:cNvPr>
          <p:cNvSpPr txBox="1"/>
          <p:nvPr/>
        </p:nvSpPr>
        <p:spPr>
          <a:xfrm>
            <a:off x="1302948" y="5521777"/>
            <a:ext cx="3208668"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rgbClr val="1F2654"/>
                </a:solidFill>
                <a:latin typeface="Avenir Next LT Pro Demi" panose="020B0704020202020204" pitchFamily="34" charset="0"/>
              </a:rPr>
              <a:t>Apply</a:t>
            </a:r>
            <a:r>
              <a:rPr lang="en-US" sz="2000" dirty="0">
                <a:solidFill>
                  <a:srgbClr val="6F6868"/>
                </a:solidFill>
                <a:latin typeface="Avenir Next LT Pro" panose="020B0504020202020204" pitchFamily="34" charset="0"/>
              </a:rPr>
              <a:t> button.</a:t>
            </a:r>
          </a:p>
        </p:txBody>
      </p:sp>
      <p:sp>
        <p:nvSpPr>
          <p:cNvPr id="3" name="TextBox 2">
            <a:extLst>
              <a:ext uri="{FF2B5EF4-FFF2-40B4-BE49-F238E27FC236}">
                <a16:creationId xmlns:a16="http://schemas.microsoft.com/office/drawing/2014/main" id="{AF571162-693E-513D-C4B6-35DADFFD725E}"/>
              </a:ext>
            </a:extLst>
          </p:cNvPr>
          <p:cNvSpPr txBox="1"/>
          <p:nvPr/>
        </p:nvSpPr>
        <p:spPr>
          <a:xfrm>
            <a:off x="6140928" y="5479870"/>
            <a:ext cx="4012363" cy="400110"/>
          </a:xfrm>
          <a:prstGeom prst="rect">
            <a:avLst/>
          </a:prstGeom>
          <a:noFill/>
        </p:spPr>
        <p:txBody>
          <a:bodyPr wrap="square">
            <a:spAutoFit/>
          </a:bodyPr>
          <a:lstStyle/>
          <a:p>
            <a:pPr>
              <a:spcAft>
                <a:spcPts val="1200"/>
              </a:spcAft>
            </a:pPr>
            <a:r>
              <a:rPr lang="en-US" sz="2000" dirty="0">
                <a:solidFill>
                  <a:srgbClr val="6F6868"/>
                </a:solidFill>
                <a:latin typeface="Avenir Next LT Pro" panose="020B0504020202020204" pitchFamily="34" charset="0"/>
              </a:rPr>
              <a:t>Click the </a:t>
            </a:r>
            <a:r>
              <a:rPr lang="en-US" sz="2000" dirty="0">
                <a:solidFill>
                  <a:srgbClr val="1F2654"/>
                </a:solidFill>
                <a:latin typeface="Avenir Next LT Pro Demi" panose="020B0704020202020204" pitchFamily="34" charset="0"/>
              </a:rPr>
              <a:t>Process Actions </a:t>
            </a:r>
            <a:r>
              <a:rPr lang="en-US" sz="2000" dirty="0">
                <a:solidFill>
                  <a:srgbClr val="6F6868"/>
                </a:solidFill>
                <a:latin typeface="Avenir Next LT Pro" panose="020B0504020202020204" pitchFamily="34" charset="0"/>
              </a:rPr>
              <a:t>button.</a:t>
            </a:r>
          </a:p>
        </p:txBody>
      </p:sp>
      <p:pic>
        <p:nvPicPr>
          <p:cNvPr id="6" name="Graphic 5" descr="Badge 3 with solid fill">
            <a:extLst>
              <a:ext uri="{FF2B5EF4-FFF2-40B4-BE49-F238E27FC236}">
                <a16:creationId xmlns:a16="http://schemas.microsoft.com/office/drawing/2014/main" id="{2CAD8CAE-B2D3-0C08-FB01-EFF2BE94E0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417025"/>
            <a:ext cx="525800" cy="525800"/>
          </a:xfrm>
          <a:prstGeom prst="rect">
            <a:avLst/>
          </a:prstGeom>
        </p:spPr>
      </p:pic>
      <p:pic>
        <p:nvPicPr>
          <p:cNvPr id="7" name="Graphic 6" descr="Badge 4 with solid fill">
            <a:extLst>
              <a:ext uri="{FF2B5EF4-FFF2-40B4-BE49-F238E27FC236}">
                <a16:creationId xmlns:a16="http://schemas.microsoft.com/office/drawing/2014/main" id="{BE78E4BB-6B2E-4141-7860-0AB9916D02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97768" y="5417025"/>
            <a:ext cx="525800" cy="525800"/>
          </a:xfrm>
          <a:prstGeom prst="rect">
            <a:avLst/>
          </a:prstGeom>
        </p:spPr>
      </p:pic>
    </p:spTree>
    <p:extLst>
      <p:ext uri="{BB962C8B-B14F-4D97-AF65-F5344CB8AC3E}">
        <p14:creationId xmlns:p14="http://schemas.microsoft.com/office/powerpoint/2010/main" val="3885304869"/>
      </p:ext>
    </p:extLst>
  </p:cSld>
  <p:clrMapOvr>
    <a:masterClrMapping/>
  </p:clrMapOvr>
</p:sld>
</file>

<file path=ppt/theme/theme1.xml><?xml version="1.0" encoding="utf-8"?>
<a:theme xmlns:a="http://schemas.openxmlformats.org/drawingml/2006/main" name="Quavo Theme">
  <a:themeElements>
    <a:clrScheme name="Quavo">
      <a:dk1>
        <a:srgbClr val="1D1B1B"/>
      </a:dk1>
      <a:lt1>
        <a:srgbClr val="FFFFFF"/>
      </a:lt1>
      <a:dk2>
        <a:srgbClr val="1D1B1B"/>
      </a:dk2>
      <a:lt2>
        <a:srgbClr val="FFFFFF"/>
      </a:lt2>
      <a:accent1>
        <a:srgbClr val="1F2654"/>
      </a:accent1>
      <a:accent2>
        <a:srgbClr val="216F81"/>
      </a:accent2>
      <a:accent3>
        <a:srgbClr val="5778A3"/>
      </a:accent3>
      <a:accent4>
        <a:srgbClr val="A9BAD1"/>
      </a:accent4>
      <a:accent5>
        <a:srgbClr val="F5F5FA"/>
      </a:accent5>
      <a:accent6>
        <a:srgbClr val="BD8F33"/>
      </a:accent6>
      <a:hlink>
        <a:srgbClr val="5778A3"/>
      </a:hlink>
      <a:folHlink>
        <a:srgbClr val="BD8F3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chor="ctr">
        <a:spAutoFit/>
      </a:bodyPr>
      <a:lstStyle>
        <a:defPPr>
          <a:defRPr sz="1200" dirty="0" smtClean="0">
            <a:solidFill>
              <a:schemeClr val="tx1">
                <a:lumMod val="65000"/>
                <a:lumOff val="35000"/>
              </a:schemeClr>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Quavo Theme" id="{471BD898-720F-4F34-8887-7BD7AEBD726E}" vid="{BFFFE257-F5B3-40EA-876D-210E6D5809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Quavo Theme</Template>
  <TotalTime>3300</TotalTime>
  <Words>2594</Words>
  <Application>Microsoft Office PowerPoint</Application>
  <PresentationFormat>Widescreen</PresentationFormat>
  <Paragraphs>276</Paragraphs>
  <Slides>55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Athelas</vt:lpstr>
      <vt:lpstr>Avenir Next LT Pro</vt:lpstr>
      <vt:lpstr>Avenir Next LT Pro Demi</vt:lpstr>
      <vt:lpstr>AvenirNext LT Pro Regular</vt:lpstr>
      <vt:lpstr>Calibri</vt:lpstr>
      <vt:lpstr>Courier New</vt:lpstr>
      <vt:lpstr>Quavo Theme</vt:lpstr>
      <vt:lpstr>Analyze Assignments</vt:lpstr>
      <vt:lpstr>Assignments</vt:lpstr>
      <vt:lpstr>ANALYZE STAGE</vt:lpstr>
      <vt:lpstr>ANALYZE STAGE WHAT CAN WE DO</vt:lpstr>
      <vt:lpstr>collaboration</vt:lpstr>
      <vt:lpstr>COLLABORATION DETAILS</vt:lpstr>
      <vt:lpstr>COLLABORATION HOW TO</vt:lpstr>
      <vt:lpstr>COLLABORATION EXAMPLE I: MATCH</vt:lpstr>
      <vt:lpstr>COLLABORATION EXAMPLE I: MATCH</vt:lpstr>
      <vt:lpstr>COLLABORATION EXAMPLE II: NO MATCH</vt:lpstr>
      <vt:lpstr>Provisional credit</vt:lpstr>
      <vt:lpstr>PROVISIONAL CREDIT DETAILS</vt:lpstr>
      <vt:lpstr>PowerPoint Presentation</vt:lpstr>
      <vt:lpstr>PROVISIONAL CREDIT EXAMPLE I: GRANT PROVISIONAL CREDIT</vt:lpstr>
      <vt:lpstr>PROVISIONAL CREDIT EXAMPLE II: TAKE ANOTHER ACTION - PAY</vt:lpstr>
      <vt:lpstr>PROVISIONAL CREDIT EXAMPLE II: TAKE ANOTHER ACTION - DENY</vt:lpstr>
      <vt:lpstr>PROVISIONAL CREDIT EXAMPLE II: TAKE ANOTHER ACTION - PEND</vt:lpstr>
      <vt:lpstr>fees</vt:lpstr>
      <vt:lpstr>REVIEW FEES DETAILS</vt:lpstr>
      <vt:lpstr>REVIEW FEES EXAMPLE I: MATCH</vt:lpstr>
      <vt:lpstr>REVIEW FEES EXAMPLE II: NOT ASSOCIATED</vt:lpstr>
      <vt:lpstr>interest</vt:lpstr>
      <vt:lpstr>INTEREST CALCULATION DETAILS</vt:lpstr>
      <vt:lpstr>INTEREST CALCULATION EXAMPLE</vt:lpstr>
      <vt:lpstr>disposition</vt:lpstr>
      <vt:lpstr>DISPOSITION DETAILS</vt:lpstr>
      <vt:lpstr>DISPOSITION CASE HOW TO</vt:lpstr>
      <vt:lpstr>DISPOSITION CASE EXAMPLE I: PURSUE RECOVERY</vt:lpstr>
      <vt:lpstr>DISPOSITION CASE EXAMPLE I: PURSUE RECOVERY</vt:lpstr>
      <vt:lpstr>DISPOSITION CASE DO NOT PURSUE RECOVERY</vt:lpstr>
      <vt:lpstr>DISPOSITION CASE DO NOT PURSUE RECOVERY</vt:lpstr>
      <vt:lpstr>DISPOSITION CASE PEND</vt:lpstr>
      <vt:lpstr>REVIEW CHARGEBACK HOW TO</vt:lpstr>
      <vt:lpstr>REVIEW CHARGEBACK EXAMPLE</vt:lpstr>
      <vt:lpstr>REVIEW DISPUTE RESPONSE HOW TO</vt:lpstr>
      <vt:lpstr>REVIEW DISPUTE RESPONSE EXAMPLE I: ACCEPT</vt:lpstr>
      <vt:lpstr>REVIEW DISPUTE RESPONSE EXAMPLE II: ACCEPT PARTIAL</vt:lpstr>
      <vt:lpstr>REVIEW DISPUTE RESPONSE EXAMPLE III: DECLINE</vt:lpstr>
      <vt:lpstr>PROCESS LIABILITY HOW TO</vt:lpstr>
      <vt:lpstr>PROCESS LIABILITY EXAMPLE I: PAY</vt:lpstr>
      <vt:lpstr>PROCESS LIABILITY EXAMPLE II: DENY</vt:lpstr>
      <vt:lpstr>responses</vt:lpstr>
      <vt:lpstr>INBOUND COMMUNICATION DETAILS</vt:lpstr>
      <vt:lpstr>READ NEW CORRESPONDENCE HOW TO</vt:lpstr>
      <vt:lpstr>READ NEW CORRESPONDENCE EXAMPLE I: ACCEPT DOCUMENTATION</vt:lpstr>
      <vt:lpstr>READ NEW CORRESPONDENCE EXAMPLE II: PEND FOR ADDITIONAL DOCS</vt:lpstr>
      <vt:lpstr>READ NEW CORRESPONDENCE EXAMPLE III: PROCEED WITHOUT DOCS</vt:lpstr>
      <vt:lpstr>REVIEW NEW ATTACHMENT HOW TO</vt:lpstr>
      <vt:lpstr>REVIEW NEW ATTACHMENT EXAMPLE</vt:lpstr>
      <vt:lpstr>REVIEW RE-OPEN REQUEST HOW TO</vt:lpstr>
      <vt:lpstr>REVIEW RE-OPEN REQUEST EXAMPLE I: APPROVE REQUEST</vt:lpstr>
      <vt:lpstr>REVIEW RE-OPEN REQUEST EXAMPLE I: DENY REQUEST</vt:lpstr>
      <vt:lpstr>REVIEW WITHDRAW REQUEST HOW TO</vt:lpstr>
      <vt:lpstr>REVIEW WITHDRAW REQUEST EXAMPLE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Aafie Somers</dc:creator>
  <cp:lastModifiedBy>Aafie Somers</cp:lastModifiedBy>
  <cp:revision>31</cp:revision>
  <dcterms:created xsi:type="dcterms:W3CDTF">2022-04-25T23:44:40Z</dcterms:created>
  <dcterms:modified xsi:type="dcterms:W3CDTF">2023-02-10T22:46:22Z</dcterms:modified>
</cp:coreProperties>
</file>